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7"/>
  </p:notesMasterIdLst>
  <p:sldIdLst>
    <p:sldId id="378" r:id="rId2"/>
    <p:sldId id="379" r:id="rId3"/>
    <p:sldId id="397" r:id="rId4"/>
    <p:sldId id="512" r:id="rId5"/>
    <p:sldId id="514" r:id="rId6"/>
    <p:sldId id="515" r:id="rId7"/>
    <p:sldId id="516" r:id="rId8"/>
    <p:sldId id="517" r:id="rId9"/>
    <p:sldId id="518" r:id="rId10"/>
    <p:sldId id="513" r:id="rId11"/>
    <p:sldId id="520" r:id="rId12"/>
    <p:sldId id="521" r:id="rId13"/>
    <p:sldId id="522" r:id="rId14"/>
    <p:sldId id="519" r:id="rId15"/>
    <p:sldId id="525" r:id="rId16"/>
    <p:sldId id="526" r:id="rId17"/>
    <p:sldId id="527" r:id="rId18"/>
    <p:sldId id="523" r:id="rId19"/>
    <p:sldId id="528" r:id="rId20"/>
    <p:sldId id="529" r:id="rId21"/>
    <p:sldId id="532" r:id="rId22"/>
    <p:sldId id="534" r:id="rId23"/>
    <p:sldId id="535" r:id="rId24"/>
    <p:sldId id="536" r:id="rId25"/>
    <p:sldId id="533" r:id="rId26"/>
    <p:sldId id="531" r:id="rId27"/>
    <p:sldId id="537" r:id="rId28"/>
    <p:sldId id="538" r:id="rId29"/>
    <p:sldId id="539" r:id="rId30"/>
    <p:sldId id="540" r:id="rId31"/>
    <p:sldId id="542" r:id="rId32"/>
    <p:sldId id="541" r:id="rId33"/>
    <p:sldId id="543" r:id="rId34"/>
    <p:sldId id="530" r:id="rId35"/>
    <p:sldId id="52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7945" autoAdjust="0"/>
  </p:normalViewPr>
  <p:slideViewPr>
    <p:cSldViewPr>
      <p:cViewPr varScale="1">
        <p:scale>
          <a:sx n="90" d="100"/>
          <a:sy n="90" d="100"/>
        </p:scale>
        <p:origin x="7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8FF1-B92E-4D45-A55B-FB6DB3B81C8F}" type="datetime1">
              <a:rPr lang="en-US" smtClean="0"/>
              <a:t>8/15/2014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2EB71-E64A-474C-A6F8-C8BB9EDB3143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AC293-9158-4412-AFD5-5C9156319252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5E7C-BAAE-45EB-86A0-A63E74921B71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92928-C6DD-45CF-BF94-29D8D424E59A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E3924-2229-4E1F-AF3F-C41489AA7C6B}" type="datetime1">
              <a:rPr lang="en-US" smtClean="0"/>
              <a:t>8/15/2014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E5CD-6608-4F47-A0F4-24B558BE4B08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22F29-5F9A-44B2-A470-D18B34FE975F}" type="datetime1">
              <a:rPr lang="en-US" smtClean="0"/>
              <a:t>8/15/2014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8FC72-F686-4C1D-ADA6-21C687AE04D0}" type="datetime1">
              <a:rPr lang="en-US" smtClean="0"/>
              <a:t>8/15/2014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6FD26-D54F-401C-B70F-A6D1971A6009}" type="datetime1">
              <a:rPr lang="en-US" smtClean="0"/>
              <a:t>8/15/2014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BF6E1-3B04-497E-80D3-1FDB7E7959EE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73DD4-253B-4A08-8669-E832DEAE5D10}" type="datetime1">
              <a:rPr lang="en-US" smtClean="0"/>
              <a:t>8/15/2014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6CB49C6-2D47-4D98-AFFC-ED6E36C8778F}" type="datetime1">
              <a:rPr lang="en-US" smtClean="0"/>
              <a:t>8/15/2014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 smtClean="0"/>
              <a:t>IT 106: Introduction to IT Problem Solving Using Computer Programming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52400" y="2895600"/>
            <a:ext cx="8915400" cy="1752600"/>
          </a:xfrm>
        </p:spPr>
        <p:txBody>
          <a:bodyPr/>
          <a:lstStyle/>
          <a:p>
            <a:pPr algn="r">
              <a:buNone/>
            </a:pPr>
            <a:r>
              <a:rPr lang="en-US" b="1" dirty="0" smtClean="0"/>
              <a:t>Module 1a</a:t>
            </a:r>
          </a:p>
          <a:p>
            <a:pPr algn="r">
              <a:buNone/>
            </a:pPr>
            <a:r>
              <a:rPr lang="en-US" dirty="0" smtClean="0"/>
              <a:t>Introduction to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 error</a:t>
            </a:r>
          </a:p>
          <a:p>
            <a:pPr lvl="1"/>
            <a:r>
              <a:rPr lang="en-US" dirty="0" smtClean="0"/>
              <a:t>Violating the rules of the language</a:t>
            </a:r>
          </a:p>
          <a:p>
            <a:pPr lvl="2"/>
            <a:r>
              <a:rPr lang="en-US" dirty="0" smtClean="0"/>
              <a:t>Example: Missing a semi-colon at the end of the statement</a:t>
            </a:r>
          </a:p>
          <a:p>
            <a:r>
              <a:rPr lang="en-US" dirty="0" smtClean="0"/>
              <a:t>Logic error</a:t>
            </a:r>
          </a:p>
          <a:p>
            <a:pPr lvl="1"/>
            <a:r>
              <a:rPr lang="en-US" dirty="0" smtClean="0"/>
              <a:t>Not a syntax error, but an error in how the program should process the data</a:t>
            </a:r>
          </a:p>
          <a:p>
            <a:r>
              <a:rPr lang="en-US" dirty="0" smtClean="0"/>
              <a:t>Runtime error</a:t>
            </a:r>
          </a:p>
          <a:p>
            <a:pPr lvl="1"/>
            <a:r>
              <a:rPr lang="en-US" dirty="0" smtClean="0"/>
              <a:t>Unexpected error that only happens when the program is running that crashes the program</a:t>
            </a:r>
          </a:p>
          <a:p>
            <a:pPr lvl="2"/>
            <a:r>
              <a:rPr lang="en-US" dirty="0" smtClean="0"/>
              <a:t>Example: divide by zero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7: Document and Maintain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another crucial step often forgotten</a:t>
            </a:r>
          </a:p>
          <a:p>
            <a:pPr lvl="1"/>
            <a:r>
              <a:rPr lang="en-US" dirty="0" smtClean="0"/>
              <a:t>Includes external documentation</a:t>
            </a:r>
          </a:p>
          <a:p>
            <a:pPr lvl="2"/>
            <a:r>
              <a:rPr lang="en-US" dirty="0" smtClean="0"/>
              <a:t>Describes the purpose of the program, its inputs and outputs</a:t>
            </a:r>
          </a:p>
          <a:p>
            <a:pPr lvl="1"/>
            <a:r>
              <a:rPr lang="en-US" dirty="0" smtClean="0"/>
              <a:t>Includes internal documentation</a:t>
            </a:r>
          </a:p>
          <a:p>
            <a:pPr lvl="2"/>
            <a:r>
              <a:rPr lang="en-US" dirty="0" smtClean="0"/>
              <a:t>Describes the purpose of subtasks within the program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Program 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approaches to program design include:</a:t>
            </a:r>
          </a:p>
          <a:p>
            <a:pPr lvl="1"/>
            <a:r>
              <a:rPr lang="en-US" dirty="0" smtClean="0"/>
              <a:t>Procedure-driven</a:t>
            </a:r>
          </a:p>
          <a:p>
            <a:pPr lvl="1"/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Data-driven</a:t>
            </a:r>
          </a:p>
          <a:p>
            <a:pPr lvl="1"/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Procedure-Driven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idea that the most important feature of a program is </a:t>
            </a:r>
            <a:r>
              <a:rPr lang="en-US" b="1" dirty="0" smtClean="0"/>
              <a:t>what</a:t>
            </a:r>
            <a:r>
              <a:rPr lang="en-US" dirty="0" smtClean="0"/>
              <a:t> it does</a:t>
            </a:r>
          </a:p>
          <a:p>
            <a:r>
              <a:rPr lang="en-US" dirty="0" smtClean="0"/>
              <a:t>Data moves, in order, from one process to another, until the program is 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074" name="Picture 2" descr="http://www.circuitstoday.com/wp-content/uploads/2012/09/functions_in_c_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4162425" cy="25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2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Based on the idea that events or interactions cause programs to change from one state to another</a:t>
            </a:r>
          </a:p>
          <a:p>
            <a:r>
              <a:rPr lang="en-US" dirty="0" smtClean="0"/>
              <a:t>Example: JavaScript for HTML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050" name="Picture 2" descr="http://www.webstepbook.com/supplements/slides/images/figure_3_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53333"/>
            <a:ext cx="5905500" cy="29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5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idea that the data in a program is more stable than the processes involved</a:t>
            </a:r>
          </a:p>
          <a:p>
            <a:pPr lvl="1"/>
            <a:r>
              <a:rPr lang="en-US" dirty="0" smtClean="0"/>
              <a:t>First, analyze the data and relationships between the data</a:t>
            </a:r>
          </a:p>
          <a:p>
            <a:pPr lvl="1"/>
            <a:r>
              <a:rPr lang="en-US" dirty="0" smtClean="0"/>
              <a:t>Then, figure out what processes are needed to convert data input into expected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idea that a program can be broken down into "things" (objects) that can interact with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4098" name="Picture 2" descr="https://encrypted-tbn1.gstatic.com/images?q=tbn:ANd9GcS8EwcZ3BdYHWPunB49ow85nhGP3Ddmfacd0kgpVVvuk2cCzKdg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51238"/>
            <a:ext cx="3962400" cy="31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 programming concentrates on </a:t>
            </a:r>
            <a:r>
              <a:rPr lang="en-US" b="1" dirty="0" smtClean="0"/>
              <a:t>what</a:t>
            </a:r>
            <a:r>
              <a:rPr lang="en-US" dirty="0" smtClean="0"/>
              <a:t> a program has to do by organizing the processes to yield expected output</a:t>
            </a:r>
          </a:p>
          <a:p>
            <a:r>
              <a:rPr lang="en-US" dirty="0" smtClean="0"/>
              <a:t>Usually broken down into separate tasks</a:t>
            </a:r>
          </a:p>
          <a:p>
            <a:pPr lvl="1"/>
            <a:r>
              <a:rPr lang="en-US" dirty="0" smtClean="0"/>
              <a:t>Top-down development</a:t>
            </a:r>
          </a:p>
          <a:p>
            <a:pPr lvl="1"/>
            <a:r>
              <a:rPr lang="en-US" dirty="0" smtClean="0"/>
              <a:t>Modular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This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 of Course Content</a:t>
            </a:r>
            <a:endParaRPr lang="en-US" dirty="0"/>
          </a:p>
          <a:p>
            <a:pPr lvl="1"/>
            <a:r>
              <a:rPr lang="en-US" dirty="0" smtClean="0"/>
              <a:t>Steps in Program Development</a:t>
            </a:r>
          </a:p>
          <a:p>
            <a:pPr lvl="1"/>
            <a:r>
              <a:rPr lang="en-US" dirty="0" smtClean="0"/>
              <a:t>Program Design Methodology</a:t>
            </a:r>
          </a:p>
          <a:p>
            <a:pPr lvl="1"/>
            <a:r>
              <a:rPr lang="en-US" dirty="0" smtClean="0"/>
              <a:t>Introduction to Algorithms and Pseudocode</a:t>
            </a:r>
          </a:p>
          <a:p>
            <a:pPr lvl="1"/>
            <a:r>
              <a:rPr lang="en-US" dirty="0" smtClean="0"/>
              <a:t>Running Computer Programs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vs. Object-Oriented </a:t>
            </a:r>
            <a:r>
              <a:rPr lang="en-US" dirty="0" smtClean="0"/>
              <a:t>Programming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Development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/>
              <a:t>functional decomposition</a:t>
            </a:r>
            <a:r>
              <a:rPr lang="en-US" dirty="0" smtClean="0"/>
              <a:t> or </a:t>
            </a:r>
            <a:r>
              <a:rPr lang="en-US" b="1" dirty="0" smtClean="0"/>
              <a:t>stepwise refinement</a:t>
            </a:r>
          </a:p>
          <a:p>
            <a:pPr lvl="1"/>
            <a:r>
              <a:rPr lang="en-US" dirty="0" smtClean="0"/>
              <a:t>The general solution to the problem is outlined</a:t>
            </a:r>
          </a:p>
          <a:p>
            <a:pPr lvl="2"/>
            <a:r>
              <a:rPr lang="en-US" dirty="0" smtClean="0"/>
              <a:t>More detailed steps are derived until the lowest level of detail is understood</a:t>
            </a:r>
          </a:p>
          <a:p>
            <a:pPr lvl="2"/>
            <a:r>
              <a:rPr lang="en-US" dirty="0" smtClean="0"/>
              <a:t>Very systematic approach to program design</a:t>
            </a:r>
          </a:p>
          <a:p>
            <a:pPr lvl="3"/>
            <a:r>
              <a:rPr lang="en-US" dirty="0" smtClean="0"/>
              <a:t>A then B then 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vs. Object-Oriented </a:t>
            </a:r>
            <a:r>
              <a:rPr lang="en-US" dirty="0" smtClean="0"/>
              <a:t>Programming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Connected with top-down development</a:t>
            </a:r>
          </a:p>
          <a:p>
            <a:pPr lvl="1"/>
            <a:r>
              <a:rPr lang="en-US" dirty="0" smtClean="0"/>
              <a:t>However, tasks can be logically grouped together</a:t>
            </a:r>
          </a:p>
          <a:p>
            <a:pPr lvl="2"/>
            <a:r>
              <a:rPr lang="en-US" dirty="0" smtClean="0"/>
              <a:t>Each group does one thing, but really well (e.g. a factory assembly line)</a:t>
            </a:r>
          </a:p>
          <a:p>
            <a:pPr lvl="1"/>
            <a:r>
              <a:rPr lang="en-US" dirty="0" smtClean="0"/>
              <a:t>Assists in the reading and understanding of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Procedural vs. Object-Oriented </a:t>
            </a:r>
            <a:r>
              <a:rPr lang="en-US" dirty="0" smtClean="0"/>
              <a:t>Programming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Breaks down the problem based on the "things" that make up the program</a:t>
            </a:r>
          </a:p>
          <a:p>
            <a:pPr lvl="1"/>
            <a:r>
              <a:rPr lang="en-US" dirty="0" smtClean="0"/>
              <a:t>Within a program, a set of separate objects perform actions that relate to each other</a:t>
            </a:r>
          </a:p>
          <a:p>
            <a:pPr lvl="2"/>
            <a:r>
              <a:rPr lang="en-US" dirty="0" smtClean="0"/>
              <a:t>Example: A STUDENT registers for a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Algorithms and 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an algorithm?</a:t>
            </a:r>
          </a:p>
          <a:p>
            <a:pPr lvl="1"/>
            <a:r>
              <a:rPr lang="en-US" dirty="0" smtClean="0"/>
              <a:t>Lists the steps involved in accomplishing a task (like a recipe)</a:t>
            </a:r>
          </a:p>
          <a:p>
            <a:pPr lvl="2"/>
            <a:r>
              <a:rPr lang="en-US" dirty="0" smtClean="0"/>
              <a:t>"A set of detailed and ordered instructions developed to describe the processes necessary to produce the desired output from a given input"</a:t>
            </a:r>
          </a:p>
          <a:p>
            <a:pPr lvl="1"/>
            <a:r>
              <a:rPr lang="en-US" dirty="0" smtClean="0"/>
              <a:t>An algorithm must</a:t>
            </a:r>
          </a:p>
          <a:p>
            <a:pPr lvl="2"/>
            <a:r>
              <a:rPr lang="en-US" dirty="0" smtClean="0"/>
              <a:t>Be lucid, precise, and unambiguous</a:t>
            </a:r>
          </a:p>
          <a:p>
            <a:pPr lvl="2"/>
            <a:r>
              <a:rPr lang="en-US" dirty="0" smtClean="0"/>
              <a:t>Give the correct solution in all cases</a:t>
            </a:r>
          </a:p>
          <a:p>
            <a:pPr lvl="3"/>
            <a:r>
              <a:rPr lang="en-US" dirty="0" smtClean="0"/>
              <a:t>Remember all the testing needed for this</a:t>
            </a:r>
          </a:p>
          <a:p>
            <a:pPr lvl="2"/>
            <a:r>
              <a:rPr lang="en-US" dirty="0" smtClean="0"/>
              <a:t>Have a start and an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Pseudocode?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"Fake code"</a:t>
            </a:r>
          </a:p>
          <a:p>
            <a:pPr lvl="1"/>
            <a:r>
              <a:rPr lang="en-US" dirty="0" smtClean="0"/>
              <a:t>Structured English (formalized and abbreviated to look like a high-level computer language)</a:t>
            </a:r>
          </a:p>
          <a:p>
            <a:pPr lvl="1"/>
            <a:r>
              <a:rPr lang="en-US" dirty="0" smtClean="0"/>
              <a:t>Used to write out programs before coding</a:t>
            </a:r>
          </a:p>
          <a:p>
            <a:r>
              <a:rPr lang="en-US" dirty="0" smtClean="0"/>
              <a:t>Example Pseudocode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 Prompt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for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length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 Read length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 Prompt user for width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 Read width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 Set area = length * width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 Output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area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main types of program data</a:t>
            </a:r>
          </a:p>
          <a:p>
            <a:pPr lvl="1"/>
            <a:r>
              <a:rPr lang="en-US" dirty="0" smtClean="0"/>
              <a:t>Variable</a:t>
            </a:r>
          </a:p>
          <a:p>
            <a:pPr lvl="2"/>
            <a:r>
              <a:rPr lang="en-US" dirty="0" smtClean="0"/>
              <a:t>A value stored in memory that may change while a program executes</a:t>
            </a:r>
          </a:p>
          <a:p>
            <a:pPr lvl="3"/>
            <a:r>
              <a:rPr lang="en-US" dirty="0" smtClean="0"/>
              <a:t>Example: x = 3</a:t>
            </a:r>
          </a:p>
          <a:p>
            <a:pPr lvl="1"/>
            <a:r>
              <a:rPr lang="en-US" dirty="0" smtClean="0"/>
              <a:t>Constant</a:t>
            </a:r>
          </a:p>
          <a:p>
            <a:pPr lvl="2"/>
            <a:r>
              <a:rPr lang="en-US" dirty="0" smtClean="0"/>
              <a:t>A data item with a name and value that remains the same while a program executes</a:t>
            </a:r>
          </a:p>
          <a:p>
            <a:pPr lvl="3"/>
            <a:r>
              <a:rPr lang="en-US" dirty="0" smtClean="0"/>
              <a:t>Example: VOTING_AGE</a:t>
            </a:r>
          </a:p>
          <a:p>
            <a:pPr lvl="1"/>
            <a:r>
              <a:rPr lang="en-US" dirty="0" smtClean="0"/>
              <a:t>Literal</a:t>
            </a:r>
          </a:p>
          <a:p>
            <a:pPr lvl="2"/>
            <a:r>
              <a:rPr lang="en-US" dirty="0" smtClean="0"/>
              <a:t>A constant whose name is the written representation of its value</a:t>
            </a:r>
          </a:p>
          <a:p>
            <a:pPr lvl="3"/>
            <a:r>
              <a:rPr lang="en-US" dirty="0" smtClean="0"/>
              <a:t>x =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352800" y="3048000"/>
            <a:ext cx="304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2819400" y="5638800"/>
            <a:ext cx="304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75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can be</a:t>
            </a:r>
          </a:p>
          <a:p>
            <a:pPr lvl="1"/>
            <a:r>
              <a:rPr lang="en-US" dirty="0" smtClean="0"/>
              <a:t>Elementary</a:t>
            </a:r>
          </a:p>
          <a:p>
            <a:pPr lvl="2"/>
            <a:r>
              <a:rPr lang="en-US" dirty="0" smtClean="0"/>
              <a:t>Contains a single variable that is always treated as a unit</a:t>
            </a:r>
          </a:p>
          <a:p>
            <a:pPr lvl="2"/>
            <a:r>
              <a:rPr lang="en-US" dirty="0" smtClean="0"/>
              <a:t>Examples: integer, character</a:t>
            </a:r>
          </a:p>
          <a:p>
            <a:pPr lvl="1"/>
            <a:r>
              <a:rPr lang="en-US" dirty="0" smtClean="0"/>
              <a:t>Complex/Data Structure</a:t>
            </a:r>
          </a:p>
          <a:p>
            <a:pPr lvl="2"/>
            <a:r>
              <a:rPr lang="en-US" dirty="0" smtClean="0"/>
              <a:t>An aggregate of other data items</a:t>
            </a:r>
          </a:p>
          <a:p>
            <a:pPr lvl="2"/>
            <a:r>
              <a:rPr lang="en-US" dirty="0" smtClean="0"/>
              <a:t>The data is grouped in a particular way</a:t>
            </a:r>
          </a:p>
          <a:p>
            <a:pPr lvl="2"/>
            <a:r>
              <a:rPr lang="en-US" dirty="0" smtClean="0"/>
              <a:t>Examples: string, array, record,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should </a:t>
            </a:r>
            <a:r>
              <a:rPr lang="en-US" u="sng" dirty="0" smtClean="0"/>
              <a:t>always</a:t>
            </a:r>
            <a:r>
              <a:rPr lang="en-US" dirty="0" smtClean="0"/>
              <a:t> undergo a </a:t>
            </a:r>
            <a:r>
              <a:rPr lang="en-US" b="1" dirty="0" smtClean="0"/>
              <a:t>validation check</a:t>
            </a:r>
            <a:r>
              <a:rPr lang="en-US" dirty="0" smtClean="0"/>
              <a:t> before it is processed by a program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Correct type</a:t>
            </a:r>
          </a:p>
          <a:p>
            <a:pPr lvl="1"/>
            <a:r>
              <a:rPr lang="en-US" dirty="0" smtClean="0"/>
              <a:t>Correct range</a:t>
            </a:r>
          </a:p>
          <a:p>
            <a:pPr lvl="1"/>
            <a:r>
              <a:rPr lang="en-US" dirty="0" smtClean="0"/>
              <a:t>Correct length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Correct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Program Development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Computer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7150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IT-103….</a:t>
            </a:r>
          </a:p>
          <a:p>
            <a:r>
              <a:rPr lang="en-US" dirty="0" smtClean="0"/>
              <a:t>Central Processing Unit (CPU)</a:t>
            </a:r>
          </a:p>
          <a:p>
            <a:pPr lvl="1"/>
            <a:r>
              <a:rPr lang="en-US" dirty="0" smtClean="0"/>
              <a:t>Performs program control and data processing</a:t>
            </a:r>
          </a:p>
          <a:p>
            <a:r>
              <a:rPr lang="en-US" dirty="0" smtClean="0"/>
              <a:t>Storage devices include memory (RAM) and secondary storage</a:t>
            </a:r>
          </a:p>
          <a:p>
            <a:pPr lvl="1"/>
            <a:r>
              <a:rPr lang="en-US" dirty="0" smtClean="0"/>
              <a:t>Hard disk, flash drives, CD/DVD drives</a:t>
            </a:r>
          </a:p>
          <a:p>
            <a:r>
              <a:rPr lang="en-US" dirty="0" err="1" smtClean="0"/>
              <a:t>Input/Output</a:t>
            </a:r>
            <a:r>
              <a:rPr lang="en-US" dirty="0" smtClean="0"/>
              <a:t> devices allow the user to interact with the computer</a:t>
            </a:r>
          </a:p>
          <a:p>
            <a:pPr lvl="1"/>
            <a:r>
              <a:rPr lang="en-US" dirty="0" smtClean="0"/>
              <a:t>Mouse, keyboard, printer,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71600"/>
            <a:ext cx="20574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7600"/>
            <a:ext cx="2286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1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Design of a PC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696200" cy="46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8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"Running"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 instructions and data (e.g. text, numbers, audio, etc.) are stored on a storage device (e.g. hard drive, DVD, etc.) locally or on a network</a:t>
            </a:r>
          </a:p>
          <a:p>
            <a:r>
              <a:rPr lang="en-US" dirty="0" smtClean="0"/>
              <a:t>Once the program is started, it is brought into memory where the CPU can read it</a:t>
            </a:r>
          </a:p>
          <a:p>
            <a:r>
              <a:rPr lang="en-US" dirty="0" smtClean="0"/>
              <a:t>The CPU runs the program one instruction at a time</a:t>
            </a:r>
          </a:p>
          <a:p>
            <a:pPr lvl="1"/>
            <a:r>
              <a:rPr lang="en-US" dirty="0" smtClean="0"/>
              <a:t>The program may react to user input</a:t>
            </a:r>
          </a:p>
          <a:p>
            <a:r>
              <a:rPr lang="en-US" dirty="0" smtClean="0"/>
              <a:t>As directed by the instructions and user, the CPU reads/modifies/writes data back to memory, the screen, or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Define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 programs because we are trying to solve problems</a:t>
            </a:r>
          </a:p>
          <a:p>
            <a:r>
              <a:rPr lang="en-US" dirty="0" smtClean="0"/>
              <a:t>Define the problem into three components (Remember: IPO)</a:t>
            </a:r>
          </a:p>
          <a:p>
            <a:pPr lvl="1"/>
            <a:r>
              <a:rPr lang="en-US" dirty="0" smtClean="0"/>
              <a:t>Inputs – What do we have to specify?</a:t>
            </a:r>
          </a:p>
          <a:p>
            <a:pPr lvl="1"/>
            <a:r>
              <a:rPr lang="en-US" dirty="0" smtClean="0"/>
              <a:t>Processing – What steps have to occur to solve the problem and produce desired output?</a:t>
            </a:r>
          </a:p>
          <a:p>
            <a:pPr lvl="1"/>
            <a:r>
              <a:rPr lang="en-US" dirty="0" smtClean="0"/>
              <a:t>Outputs – What do we expect to be output that will solve the problem?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Outline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Problems, especially complex ones, are typically not immediately solved, so we need to outline the solution</a:t>
            </a:r>
          </a:p>
          <a:p>
            <a:pPr lvl="1"/>
            <a:r>
              <a:rPr lang="en-US" dirty="0" smtClean="0"/>
              <a:t>Decompose the problem into smaller steps</a:t>
            </a:r>
          </a:p>
          <a:p>
            <a:pPr lvl="1"/>
            <a:r>
              <a:rPr lang="en-US" dirty="0" smtClean="0"/>
              <a:t>Establish a solution outline</a:t>
            </a:r>
          </a:p>
          <a:p>
            <a:pPr lvl="1"/>
            <a:r>
              <a:rPr lang="en-US" dirty="0" smtClean="0"/>
              <a:t>Initial outline may include</a:t>
            </a:r>
          </a:p>
          <a:p>
            <a:pPr lvl="2"/>
            <a:r>
              <a:rPr lang="en-US" dirty="0" smtClean="0"/>
              <a:t>Major processing steps involved</a:t>
            </a:r>
          </a:p>
          <a:p>
            <a:pPr lvl="2"/>
            <a:r>
              <a:rPr lang="en-US" dirty="0" smtClean="0"/>
              <a:t>Major subtasks</a:t>
            </a:r>
          </a:p>
          <a:p>
            <a:pPr lvl="2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Major Control Structures</a:t>
            </a:r>
          </a:p>
          <a:p>
            <a:pPr lvl="2"/>
            <a:r>
              <a:rPr lang="en-US" dirty="0" smtClean="0"/>
              <a:t>Major Variable and Record Structures</a:t>
            </a:r>
          </a:p>
          <a:p>
            <a:pPr lvl="2"/>
            <a:r>
              <a:rPr lang="en-US" dirty="0" smtClean="0"/>
              <a:t>Business process logic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638800" y="3886200"/>
            <a:ext cx="9144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4267200" y="4038600"/>
            <a:ext cx="2286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4419600" y="4648200"/>
            <a:ext cx="2438400" cy="3123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600700" y="4953000"/>
            <a:ext cx="1257300" cy="5861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4800600" y="4876800"/>
            <a:ext cx="20574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6096000" y="4960536"/>
            <a:ext cx="762000" cy="221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687120" y="3792378"/>
            <a:ext cx="17059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"what"</a:t>
            </a:r>
            <a:endParaRPr lang="en-US" sz="2600" dirty="0"/>
          </a:p>
        </p:txBody>
      </p:sp>
      <p:sp>
        <p:nvSpPr>
          <p:cNvPr id="24" name="TextBox 23"/>
          <p:cNvSpPr txBox="1"/>
          <p:nvPr/>
        </p:nvSpPr>
        <p:spPr>
          <a:xfrm>
            <a:off x="6934200" y="4715078"/>
            <a:ext cx="1632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"how"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59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Develop the Outline into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 outline is expanded into an </a:t>
            </a:r>
            <a:r>
              <a:rPr lang="en-US" b="1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A set of precise steps that describe exactly what tasks need to be performed and their order in which they are to be carried out.</a:t>
            </a:r>
          </a:p>
          <a:p>
            <a:pPr lvl="1"/>
            <a:r>
              <a:rPr lang="en-US" dirty="0" smtClean="0"/>
              <a:t>Can be represented in multiple ways:</a:t>
            </a:r>
          </a:p>
          <a:p>
            <a:pPr lvl="2"/>
            <a:r>
              <a:rPr lang="en-US" dirty="0" smtClean="0"/>
              <a:t>Pseudocode</a:t>
            </a:r>
          </a:p>
          <a:p>
            <a:pPr lvl="2"/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Test the Algorithm for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is arguably the most crucial step in program development</a:t>
            </a:r>
          </a:p>
          <a:p>
            <a:pPr lvl="1"/>
            <a:r>
              <a:rPr lang="en-US" dirty="0" smtClean="0"/>
              <a:t>Often forgotten or left until its too late</a:t>
            </a:r>
          </a:p>
          <a:p>
            <a:pPr lvl="1"/>
            <a:r>
              <a:rPr lang="en-US" dirty="0" smtClean="0"/>
              <a:t>Major program errors can be detected and corrected at an early stage</a:t>
            </a:r>
          </a:p>
          <a:p>
            <a:pPr lvl="2"/>
            <a:r>
              <a:rPr lang="en-US" dirty="0" smtClean="0"/>
              <a:t>Helps to find logic errors</a:t>
            </a:r>
          </a:p>
          <a:p>
            <a:pPr lvl="1"/>
            <a:r>
              <a:rPr lang="en-US" dirty="0" smtClean="0"/>
              <a:t>Go through the algorithm step-by-step with test data to ensure the program will actually do what it is supposed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Code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only occurs </a:t>
            </a:r>
            <a:r>
              <a:rPr lang="en-US" b="1" dirty="0" smtClean="0"/>
              <a:t>after</a:t>
            </a:r>
            <a:r>
              <a:rPr lang="en-US" dirty="0" smtClean="0"/>
              <a:t> steps 1-4 have been completed</a:t>
            </a:r>
          </a:p>
          <a:p>
            <a:pPr lvl="1"/>
            <a:r>
              <a:rPr lang="en-US" dirty="0" smtClean="0"/>
              <a:t>Helps to ensure a well-designed solution</a:t>
            </a:r>
          </a:p>
          <a:p>
            <a:r>
              <a:rPr lang="en-US" dirty="0" smtClean="0"/>
              <a:t>At this point, we start to code the algorithm within a specific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Run the Computer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program has been coded, depending on the language, a compiler is used to translate the human-readable code into machine-readable code</a:t>
            </a:r>
          </a:p>
          <a:p>
            <a:pPr lvl="1"/>
            <a:r>
              <a:rPr lang="en-US" dirty="0" smtClean="0"/>
              <a:t>Tests for syntax (compiler) errors</a:t>
            </a:r>
          </a:p>
          <a:p>
            <a:r>
              <a:rPr lang="en-US" dirty="0" smtClean="0"/>
              <a:t>Upon running the program, re-test the algorithm</a:t>
            </a:r>
          </a:p>
          <a:p>
            <a:pPr lvl="1"/>
            <a:r>
              <a:rPr lang="en-US" dirty="0" smtClean="0"/>
              <a:t>Watch for run-time errors</a:t>
            </a:r>
          </a:p>
          <a:p>
            <a:pPr lvl="2"/>
            <a:r>
              <a:rPr lang="en-US" dirty="0" smtClean="0"/>
              <a:t>Example: Divide by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23281</TotalTime>
  <Words>1677</Words>
  <Application>Microsoft Office PowerPoint</Application>
  <PresentationFormat>On-screen Show (4:3)</PresentationFormat>
  <Paragraphs>250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Courier New</vt:lpstr>
      <vt:lpstr>Times New Roman</vt:lpstr>
      <vt:lpstr>Default Design</vt:lpstr>
      <vt:lpstr>IT 106: Introduction to IT Problem Solving Using Computer Programming</vt:lpstr>
      <vt:lpstr>In This Lecture</vt:lpstr>
      <vt:lpstr>Steps in Program Development</vt:lpstr>
      <vt:lpstr>Step 1: Define the Problem</vt:lpstr>
      <vt:lpstr>Step 2: Outline the Solution</vt:lpstr>
      <vt:lpstr>Step 3: Develop the Outline into an Algorithm</vt:lpstr>
      <vt:lpstr>Step 4: Test the Algorithm for Correctness</vt:lpstr>
      <vt:lpstr>Step 5: Code the Algorithm</vt:lpstr>
      <vt:lpstr>Step 6: Run the Computer Program</vt:lpstr>
      <vt:lpstr>Quick Recap of Types of Errors</vt:lpstr>
      <vt:lpstr>Step 7: Document and Maintain the Program</vt:lpstr>
      <vt:lpstr>Questions?</vt:lpstr>
      <vt:lpstr>Program Design Methodology</vt:lpstr>
      <vt:lpstr>Overview of Program Design Methodology</vt:lpstr>
      <vt:lpstr>Procedure-Driven Program Design</vt:lpstr>
      <vt:lpstr>Event-Driven Program Design</vt:lpstr>
      <vt:lpstr>Data-Driven Program Design</vt:lpstr>
      <vt:lpstr>Object-Oriented Program Design</vt:lpstr>
      <vt:lpstr>Procedural vs. Object-Oriented Programming</vt:lpstr>
      <vt:lpstr>Procedural vs. Object-Oriented Programming (Cont'd)</vt:lpstr>
      <vt:lpstr>Procedural vs. Object-Oriented Programming (Cont'd)</vt:lpstr>
      <vt:lpstr>Procedural vs. Object-Oriented Programming (Cont'd)</vt:lpstr>
      <vt:lpstr>Questions?</vt:lpstr>
      <vt:lpstr>Introduction to Algorithms and Pseudocode</vt:lpstr>
      <vt:lpstr>What is an Algorithm?</vt:lpstr>
      <vt:lpstr>What is Pseudocode?</vt:lpstr>
      <vt:lpstr>Program Data</vt:lpstr>
      <vt:lpstr>Data Types</vt:lpstr>
      <vt:lpstr>Data Validation</vt:lpstr>
      <vt:lpstr>Questions?</vt:lpstr>
      <vt:lpstr>Running Computer Programs</vt:lpstr>
      <vt:lpstr>Anatomy of a Computer</vt:lpstr>
      <vt:lpstr>Schematic Design of a PC</vt:lpstr>
      <vt:lpstr>"Running" a Program</vt:lpstr>
      <vt:lpstr>Questions?</vt:lpstr>
    </vt:vector>
  </TitlesOfParts>
  <Company>George Mason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435</cp:revision>
  <dcterms:created xsi:type="dcterms:W3CDTF">2012-12-18T16:00:03Z</dcterms:created>
  <dcterms:modified xsi:type="dcterms:W3CDTF">2014-08-15T15:56:44Z</dcterms:modified>
</cp:coreProperties>
</file>