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8"/>
  </p:notesMasterIdLst>
  <p:sldIdLst>
    <p:sldId id="378" r:id="rId2"/>
    <p:sldId id="379" r:id="rId3"/>
    <p:sldId id="576" r:id="rId4"/>
    <p:sldId id="380" r:id="rId5"/>
    <p:sldId id="544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74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67" r:id="rId29"/>
    <p:sldId id="575" r:id="rId30"/>
    <p:sldId id="545" r:id="rId31"/>
    <p:sldId id="568" r:id="rId32"/>
    <p:sldId id="569" r:id="rId33"/>
    <p:sldId id="570" r:id="rId34"/>
    <p:sldId id="572" r:id="rId35"/>
    <p:sldId id="571" r:id="rId36"/>
    <p:sldId id="53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7945" autoAdjust="0"/>
  </p:normalViewPr>
  <p:slideViewPr>
    <p:cSldViewPr>
      <p:cViewPr varScale="1">
        <p:scale>
          <a:sx n="89" d="100"/>
          <a:sy n="89" d="100"/>
        </p:scale>
        <p:origin x="-120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C0D346-18C6-4612-8399-3874FFC6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GrayCurv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2133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73138"/>
            <a:ext cx="7772400" cy="1144587"/>
          </a:xfrm>
        </p:spPr>
        <p:txBody>
          <a:bodyPr lIns="92075" tIns="46038" rIns="92075" bIns="46038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95600"/>
            <a:ext cx="7123112" cy="1752600"/>
          </a:xfrm>
        </p:spPr>
        <p:txBody>
          <a:bodyPr lIns="92075" tIns="46038" rIns="92075" bIns="46038"/>
          <a:lstStyle>
            <a:lvl1pPr marL="0" indent="0" algn="r"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F8493-90E0-4F2E-ABCC-369C529E78E9}" type="datetime1">
              <a:rPr lang="en-US" smtClean="0"/>
              <a:t>6/2/2013</a:t>
            </a:fld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A352-BD37-4A84-9119-576F0B669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xfrm>
            <a:off x="3276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pic>
        <p:nvPicPr>
          <p:cNvPr id="10" name="Picture 18" descr="GMU_PLogo_R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6B5F4-8BB8-44EF-99AB-5E3D632C4577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7E674-9259-4832-8571-7C00D0C7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80963"/>
            <a:ext cx="2041525" cy="5100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0963"/>
            <a:ext cx="5976938" cy="5100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F020B-BAF2-450C-935D-82EFB79AA3B6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71DA-121E-4768-AA26-92F7C3689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80963"/>
            <a:ext cx="8153400" cy="1038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76AC0-0D9C-46F4-B1AA-6A55B333E3A5}" type="datetime1">
              <a:rPr lang="en-US" smtClean="0"/>
              <a:t>6/2/2013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E4DD4-5A81-4AB0-92B3-6C252256B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152400"/>
            <a:ext cx="81534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CAA67-415A-4FC8-B9C1-3715F546AAD8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7CFAF-0AF2-4B5F-8707-9F6818B6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7524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19413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12AFE-D4F3-4251-B7A9-62612059A1A1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AC4F9-06C5-4E23-9C23-0DAA81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8CB6C-9F5C-45EA-994F-F3CAC370419F}" type="datetime1">
              <a:rPr lang="en-US" smtClean="0"/>
              <a:t>6/2/2013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EA63-A773-4145-A326-40EA9084B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DC257-BD19-44C7-A658-BFF6159F8E38}" type="datetime1">
              <a:rPr lang="en-US" smtClean="0"/>
              <a:t>6/2/2013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9A47A-7EAB-42EA-B979-29C962373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35B6-42BA-4238-ADC3-1BE5C27DF8AC}" type="datetime1">
              <a:rPr lang="en-US" smtClean="0"/>
              <a:t>6/2/2013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7456-45A0-431A-BB22-979A7DA45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EE82-607A-46E9-9F60-BBA4C591DA7D}" type="datetime1">
              <a:rPr lang="en-US" smtClean="0"/>
              <a:t>6/2/2013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E59D9-D1F7-495A-8F9E-4F1472C6B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7F65-2396-4424-B44D-403BFD917D37}" type="datetime1">
              <a:rPr lang="en-US" smtClean="0"/>
              <a:t>6/2/2013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E29D-BD8C-4F34-B5FD-FF080398E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6E215-1BA5-4F9B-BA98-C98108F4CE3E}" type="datetime1">
              <a:rPr lang="en-US" smtClean="0"/>
              <a:t>6/2/2013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0D66-477B-4148-99C4-1F1E48DA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0C0C0"/>
            </a:gs>
            <a:gs pos="50000">
              <a:srgbClr val="FFFFFF"/>
            </a:gs>
            <a:gs pos="100000">
              <a:srgbClr val="C0C0C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27BCA13-01E9-4C5E-B802-38E5E918AFF3}" type="datetime1">
              <a:rPr lang="en-US" smtClean="0"/>
              <a:t>6/2/2013</a:t>
            </a:fld>
            <a:endParaRPr lang="en-US"/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48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8CF45-65BD-4191-9563-5A8ED426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17" descr="GrayCurv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990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80963"/>
            <a:ext cx="8153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3" name="Picture 18" descr="GMU_PLogo_RGB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grasp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 smtClean="0"/>
              <a:t>IT-106: Introduction to IT Problem Solving Using Computer Programming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>
              <a:buNone/>
            </a:pPr>
            <a:r>
              <a:rPr lang="en-US" b="1" dirty="0" smtClean="0"/>
              <a:t>Module 1b</a:t>
            </a:r>
          </a:p>
          <a:p>
            <a:pPr algn="r">
              <a:buNone/>
            </a:pPr>
            <a:r>
              <a:rPr lang="en-US" dirty="0" smtClean="0"/>
              <a:t>Introduction to Java / More on Algorithms </a:t>
            </a:r>
            <a:r>
              <a:rPr lang="en-US" smtClean="0"/>
              <a:t>and Pseudocode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Java Standard Development Kit (SDK)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be able to create Java programs, you must install the Java Software Development Kit (SDK)</a:t>
            </a:r>
          </a:p>
          <a:p>
            <a:pPr lvl="1"/>
            <a:r>
              <a:rPr lang="en-US" dirty="0"/>
              <a:t>Download: </a:t>
            </a:r>
            <a:r>
              <a:rPr lang="en-US" sz="2200" dirty="0" smtClean="0">
                <a:hlinkClick r:id="rId2"/>
              </a:rPr>
              <a:t>http://www.oracle.com/technetwork/java/javase/downloads/index.html</a:t>
            </a:r>
            <a:r>
              <a:rPr lang="en-US" sz="2200" dirty="0" smtClean="0"/>
              <a:t> </a:t>
            </a:r>
          </a:p>
          <a:p>
            <a:pPr lvl="1"/>
            <a:r>
              <a:rPr lang="en-US" dirty="0" smtClean="0"/>
              <a:t>Common location after installation will be:</a:t>
            </a:r>
          </a:p>
          <a:p>
            <a:pPr lvl="2"/>
            <a:r>
              <a:rPr lang="en-US" dirty="0" smtClean="0"/>
              <a:t>C:\Program Files\Java\</a:t>
            </a:r>
            <a:r>
              <a:rPr lang="en-US" dirty="0" err="1" smtClean="0"/>
              <a:t>jdk</a:t>
            </a:r>
            <a:r>
              <a:rPr lang="en-US" dirty="0" smtClean="0"/>
              <a:t>_____ (a set of numbers)</a:t>
            </a:r>
          </a:p>
          <a:p>
            <a:pPr lvl="2"/>
            <a:r>
              <a:rPr lang="en-US" dirty="0" smtClean="0"/>
              <a:t>The set of numbers will vary with the release</a:t>
            </a:r>
          </a:p>
          <a:p>
            <a:pPr lvl="1"/>
            <a:r>
              <a:rPr lang="en-US" dirty="0" smtClean="0"/>
              <a:t>The SDK includes programs such as:</a:t>
            </a:r>
          </a:p>
          <a:p>
            <a:pPr lvl="2"/>
            <a:r>
              <a:rPr lang="en-US" dirty="0" smtClean="0"/>
              <a:t>java.exe (executes Java applications)</a:t>
            </a:r>
          </a:p>
          <a:p>
            <a:pPr lvl="2"/>
            <a:r>
              <a:rPr lang="en-US" dirty="0" smtClean="0"/>
              <a:t>javac.exe (Java compiler)</a:t>
            </a:r>
          </a:p>
          <a:p>
            <a:pPr lvl="2"/>
            <a:r>
              <a:rPr lang="en-US" dirty="0" smtClean="0"/>
              <a:t>javadoc.exe (</a:t>
            </a:r>
            <a:r>
              <a:rPr lang="en-US" dirty="0" err="1" smtClean="0"/>
              <a:t>Javadoc</a:t>
            </a:r>
            <a:r>
              <a:rPr lang="en-US" dirty="0" smtClean="0"/>
              <a:t> generator)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many free programming tools available for Java</a:t>
            </a:r>
          </a:p>
          <a:p>
            <a:pPr lvl="1"/>
            <a:r>
              <a:rPr lang="en-US" dirty="0" smtClean="0"/>
              <a:t>I recommend </a:t>
            </a:r>
            <a:r>
              <a:rPr lang="en-US" dirty="0" err="1" smtClean="0"/>
              <a:t>jGrasp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http://www.jgrasp.org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because it is free and easy, but you can use anything you want</a:t>
            </a:r>
          </a:p>
          <a:p>
            <a:r>
              <a:rPr lang="en-US" dirty="0" smtClean="0"/>
              <a:t>Components of an Integrated Development Environment (IDE)</a:t>
            </a:r>
          </a:p>
          <a:p>
            <a:pPr lvl="1"/>
            <a:r>
              <a:rPr lang="en-US" dirty="0" smtClean="0"/>
              <a:t>Source code editor helps programming by:</a:t>
            </a:r>
          </a:p>
          <a:p>
            <a:pPr lvl="2"/>
            <a:r>
              <a:rPr lang="en-US" dirty="0" smtClean="0"/>
              <a:t>Listing line numbers of code</a:t>
            </a:r>
          </a:p>
          <a:p>
            <a:pPr lvl="2"/>
            <a:r>
              <a:rPr lang="en-US" dirty="0" smtClean="0"/>
              <a:t>Color lines of code</a:t>
            </a:r>
          </a:p>
          <a:p>
            <a:pPr lvl="2"/>
            <a:r>
              <a:rPr lang="en-US" dirty="0" smtClean="0"/>
              <a:t>Helps with indenting for readability</a:t>
            </a:r>
          </a:p>
          <a:p>
            <a:pPr lvl="1"/>
            <a:r>
              <a:rPr lang="en-US" dirty="0" smtClean="0"/>
              <a:t>Output window</a:t>
            </a:r>
          </a:p>
          <a:p>
            <a:pPr lvl="1"/>
            <a:r>
              <a:rPr lang="en-US" dirty="0" smtClean="0"/>
              <a:t>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1" y="1219200"/>
            <a:ext cx="6012449" cy="49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jGrasp</a:t>
            </a:r>
            <a:r>
              <a:rPr lang="en-US" dirty="0" smtClean="0"/>
              <a:t>: An Example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372100" y="1828800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8" name="Left Arrow 7"/>
          <p:cNvSpPr/>
          <p:nvPr/>
        </p:nvSpPr>
        <p:spPr>
          <a:xfrm>
            <a:off x="3429000" y="5492354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Output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3073568"/>
            <a:ext cx="2461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Many IDEs are designed specifically for Java programming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1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Your First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Below is a traditional "Hello World" program in Java</a:t>
            </a:r>
          </a:p>
          <a:p>
            <a:pPr lvl="1"/>
            <a:r>
              <a:rPr lang="en-US" dirty="0" smtClean="0"/>
              <a:t>The name of the file is HelloPrinter.java</a:t>
            </a:r>
          </a:p>
          <a:p>
            <a:r>
              <a:rPr lang="en-US" dirty="0" smtClean="0"/>
              <a:t>Typing the program into your IDE would be good practice!</a:t>
            </a:r>
          </a:p>
          <a:p>
            <a:pPr lvl="1"/>
            <a:r>
              <a:rPr lang="en-US" dirty="0" smtClean="0"/>
              <a:t>Be careful of spelling</a:t>
            </a:r>
          </a:p>
          <a:p>
            <a:pPr lvl="1"/>
            <a:r>
              <a:rPr lang="en-US" dirty="0" err="1" smtClean="0"/>
              <a:t>JaVa</a:t>
            </a:r>
            <a:r>
              <a:rPr lang="en-US" dirty="0" smtClean="0"/>
              <a:t> </a:t>
            </a:r>
            <a:r>
              <a:rPr lang="en-US" dirty="0" err="1" smtClean="0"/>
              <a:t>iS</a:t>
            </a:r>
            <a:r>
              <a:rPr lang="en-US" dirty="0" smtClean="0"/>
              <a:t> </a:t>
            </a:r>
            <a:r>
              <a:rPr lang="en-US" dirty="0" err="1" smtClean="0"/>
              <a:t>CaSe</a:t>
            </a:r>
            <a:r>
              <a:rPr lang="en-US" dirty="0" smtClean="0"/>
              <a:t> </a:t>
            </a:r>
            <a:r>
              <a:rPr lang="en-US" dirty="0" err="1" smtClean="0"/>
              <a:t>SeNsItiVe</a:t>
            </a:r>
            <a:endParaRPr lang="en-US" dirty="0" smtClean="0"/>
          </a:p>
          <a:p>
            <a:pPr lvl="1"/>
            <a:r>
              <a:rPr lang="en-US" dirty="0" smtClean="0"/>
              <a:t>Java uses special characters, such as curly braces {} and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25332"/>
            <a:ext cx="8032819" cy="164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59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do not need to have an IDE</a:t>
            </a:r>
          </a:p>
          <a:p>
            <a:r>
              <a:rPr lang="en-US" dirty="0" smtClean="0"/>
              <a:t>You can use a simple text editor, such as Notepad to write your source code</a:t>
            </a:r>
          </a:p>
          <a:p>
            <a:r>
              <a:rPr lang="en-US" dirty="0" smtClean="0"/>
              <a:t>Once saved as </a:t>
            </a:r>
            <a:r>
              <a:rPr lang="en-US" i="1" dirty="0" smtClean="0"/>
              <a:t>HelloPrinter.java</a:t>
            </a:r>
            <a:r>
              <a:rPr lang="en-US" dirty="0" smtClean="0"/>
              <a:t>, you can use a command prompt to:</a:t>
            </a:r>
          </a:p>
          <a:p>
            <a:pPr lvl="1"/>
            <a:r>
              <a:rPr lang="en-US" dirty="0" smtClean="0"/>
              <a:t>Compile the program</a:t>
            </a:r>
          </a:p>
          <a:p>
            <a:pPr lvl="1"/>
            <a:r>
              <a:rPr lang="en-US" dirty="0" smtClean="0"/>
              <a:t>Execute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 b="41795"/>
          <a:stretch>
            <a:fillRect/>
          </a:stretch>
        </p:blipFill>
        <p:spPr bwMode="auto">
          <a:xfrm>
            <a:off x="1752599" y="3865562"/>
            <a:ext cx="55911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7229474" y="4170362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Compile</a:t>
            </a:r>
          </a:p>
        </p:txBody>
      </p:sp>
      <p:sp>
        <p:nvSpPr>
          <p:cNvPr id="8" name="Left Arrow 7"/>
          <p:cNvSpPr/>
          <p:nvPr/>
        </p:nvSpPr>
        <p:spPr>
          <a:xfrm>
            <a:off x="6391274" y="4627562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47674" y="4627562"/>
            <a:ext cx="1422400" cy="72072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2301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jGrasp</a:t>
            </a:r>
            <a:r>
              <a:rPr lang="en-US" dirty="0" smtClean="0"/>
              <a:t>: Compiling a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63817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5181600" y="5410200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Result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5181600" y="1905000"/>
            <a:ext cx="2057400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055618" y="3215192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Click the "+" icon to compile the program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328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jGrasp</a:t>
            </a:r>
            <a:r>
              <a:rPr lang="en-US" dirty="0" smtClean="0"/>
              <a:t>: Running a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19200"/>
            <a:ext cx="65246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5181600" y="1828800"/>
            <a:ext cx="2057400" cy="1371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055618" y="3215192"/>
            <a:ext cx="205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Click the "Running Man" icon to execute the program</a:t>
            </a:r>
            <a:endParaRPr lang="en-US" sz="2400" dirty="0"/>
          </a:p>
        </p:txBody>
      </p:sp>
      <p:sp>
        <p:nvSpPr>
          <p:cNvPr id="10" name="Left Arrow 9"/>
          <p:cNvSpPr/>
          <p:nvPr/>
        </p:nvSpPr>
        <p:spPr>
          <a:xfrm>
            <a:off x="4114800" y="5410200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Output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to Running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8153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compiler generates .class files for each .java file, which contains machine-readable instructions for the Java Virtual Machine (JVM)</a:t>
            </a:r>
          </a:p>
          <a:p>
            <a:r>
              <a:rPr lang="en-US" dirty="0" smtClean="0"/>
              <a:t>.class files contain 'byte code' that are machine readable and </a:t>
            </a:r>
            <a:r>
              <a:rPr lang="en-US" dirty="0" err="1" smtClean="0"/>
              <a:t>uneditable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97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3914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1"/>
            <a:r>
              <a:rPr lang="en-US" sz="1800" dirty="0" smtClean="0">
                <a:latin typeface="Consolas" pitchFamily="49" charset="0"/>
              </a:rPr>
              <a:t>C:\IT106\&gt;Type </a:t>
            </a:r>
            <a:r>
              <a:rPr lang="en-US" sz="1800" dirty="0" err="1">
                <a:latin typeface="Consolas" pitchFamily="49" charset="0"/>
              </a:rPr>
              <a:t>HelloPrinter.class</a:t>
            </a:r>
            <a:endParaRPr lang="en-US" sz="1800" dirty="0">
              <a:latin typeface="Consolas" pitchFamily="49" charset="0"/>
            </a:endParaRPr>
          </a:p>
          <a:p>
            <a:pPr lvl="1"/>
            <a:r>
              <a:rPr lang="en-US" sz="1800" dirty="0">
                <a:latin typeface="Consolas" pitchFamily="49" charset="0"/>
              </a:rPr>
              <a:t>╩■║╛   2 ↔ ♠ ☼     ► ↕ ‼ ¶ § ▬☺ ♠&lt;</a:t>
            </a:r>
            <a:r>
              <a:rPr lang="en-US" sz="1800" dirty="0" err="1">
                <a:latin typeface="Consolas" pitchFamily="49" charset="0"/>
              </a:rPr>
              <a:t>init</a:t>
            </a:r>
            <a:r>
              <a:rPr lang="en-US" sz="1800" dirty="0">
                <a:latin typeface="Consolas" pitchFamily="49" charset="0"/>
              </a:rPr>
              <a:t>&gt;☺ ♥()V☺ ♦Code☺ ☼</a:t>
            </a:r>
            <a:r>
              <a:rPr lang="en-US" sz="1800" dirty="0" err="1">
                <a:latin typeface="Consolas" pitchFamily="49" charset="0"/>
              </a:rPr>
              <a:t>LineNumberTable</a:t>
            </a:r>
            <a:r>
              <a:rPr lang="en-US" sz="1800" dirty="0">
                <a:latin typeface="Consolas" pitchFamily="49" charset="0"/>
              </a:rPr>
              <a:t>☺ ♦main▬([</a:t>
            </a:r>
            <a:r>
              <a:rPr lang="en-US" sz="1800" dirty="0" err="1">
                <a:latin typeface="Consolas" pitchFamily="49" charset="0"/>
              </a:rPr>
              <a:t>Ljava</a:t>
            </a:r>
            <a:r>
              <a:rPr lang="en-US" sz="1800" dirty="0">
                <a:latin typeface="Consolas" pitchFamily="49" charset="0"/>
              </a:rPr>
              <a:t>/</a:t>
            </a:r>
            <a:r>
              <a:rPr lang="en-US" sz="1800" dirty="0" err="1">
                <a:latin typeface="Consolas" pitchFamily="49" charset="0"/>
              </a:rPr>
              <a:t>lang</a:t>
            </a:r>
            <a:r>
              <a:rPr lang="en-US" sz="1800" dirty="0">
                <a:latin typeface="Consolas" pitchFamily="49" charset="0"/>
              </a:rPr>
              <a:t>/String;)V☺</a:t>
            </a:r>
          </a:p>
          <a:p>
            <a:pPr lvl="1"/>
            <a:r>
              <a:rPr lang="en-US" sz="1800" dirty="0">
                <a:latin typeface="Consolas" pitchFamily="49" charset="0"/>
              </a:rPr>
              <a:t>Hello, World! elloPrinter.java♀ ↨♀ ↑ ↓☺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2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4724400" cy="3200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Source code is stored in .java files</a:t>
            </a:r>
          </a:p>
          <a:p>
            <a:r>
              <a:rPr lang="en-US" dirty="0" smtClean="0"/>
              <a:t>Create one folder per program</a:t>
            </a:r>
          </a:p>
          <a:p>
            <a:pPr lvl="1"/>
            <a:r>
              <a:rPr lang="en-US" dirty="0" smtClean="0"/>
              <a:t>A program can have many .java files</a:t>
            </a:r>
          </a:p>
          <a:p>
            <a:r>
              <a:rPr lang="en-US" dirty="0" smtClean="0"/>
              <a:t>Be sure you know where the IDE stores your files</a:t>
            </a:r>
          </a:p>
          <a:p>
            <a:r>
              <a:rPr lang="en-US" dirty="0" smtClean="0"/>
              <a:t>"**IT Happens"</a:t>
            </a:r>
          </a:p>
          <a:p>
            <a:pPr lvl="1"/>
            <a:r>
              <a:rPr lang="en-US" dirty="0" smtClean="0"/>
              <a:t>Backup your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09600" y="4572000"/>
            <a:ext cx="53340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Backup your work to a Flash Drive, external hard drive, or network drive that is backed up nightly.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5" b="44028"/>
          <a:stretch>
            <a:fillRect/>
          </a:stretch>
        </p:blipFill>
        <p:spPr bwMode="auto">
          <a:xfrm>
            <a:off x="5943600" y="1295400"/>
            <a:ext cx="2902364" cy="276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64" y="4267200"/>
            <a:ext cx="1981200" cy="1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40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Java Program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the Java Environment</a:t>
            </a:r>
          </a:p>
          <a:p>
            <a:r>
              <a:rPr lang="en-US" dirty="0"/>
              <a:t>Your First Java Program</a:t>
            </a:r>
          </a:p>
          <a:p>
            <a:r>
              <a:rPr lang="en-US" dirty="0"/>
              <a:t>Problem Solving with Algorithms and Pseudocode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Your First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0"/>
            <a:ext cx="8153400" cy="2819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Line 1: Declares a </a:t>
            </a:r>
            <a:r>
              <a:rPr lang="en-US" b="1" dirty="0" smtClean="0"/>
              <a:t>class</a:t>
            </a:r>
            <a:r>
              <a:rPr lang="en-US" dirty="0" smtClean="0"/>
              <a:t> called </a:t>
            </a:r>
            <a:r>
              <a:rPr lang="en-US" dirty="0" err="1" smtClean="0"/>
              <a:t>HelloPrinter</a:t>
            </a:r>
            <a:endParaRPr lang="en-US" dirty="0" smtClean="0"/>
          </a:p>
          <a:p>
            <a:pPr lvl="1"/>
            <a:r>
              <a:rPr lang="en-US" dirty="0" smtClean="0"/>
              <a:t>Java programs are constructed with one or more classes</a:t>
            </a:r>
          </a:p>
          <a:p>
            <a:r>
              <a:rPr lang="en-US" dirty="0" smtClean="0"/>
              <a:t>Line 2: Declares a method called </a:t>
            </a:r>
            <a:r>
              <a:rPr lang="en-US" b="1" dirty="0" smtClean="0"/>
              <a:t>main</a:t>
            </a:r>
          </a:p>
          <a:p>
            <a:pPr lvl="1"/>
            <a:r>
              <a:rPr lang="en-US" dirty="0" smtClean="0"/>
              <a:t>Every Java program has exactly one </a:t>
            </a:r>
            <a:r>
              <a:rPr lang="en-US" b="1" dirty="0" smtClean="0"/>
              <a:t>main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main</a:t>
            </a:r>
            <a:r>
              <a:rPr lang="en-US" dirty="0" smtClean="0"/>
              <a:t> method is the entry point where the program starts</a:t>
            </a:r>
          </a:p>
          <a:p>
            <a:r>
              <a:rPr lang="en-US" dirty="0" smtClean="0"/>
              <a:t>Line 5: Method </a:t>
            </a:r>
            <a:r>
              <a:rPr lang="en-US" b="1" dirty="0" err="1" smtClean="0"/>
              <a:t>System.out.println</a:t>
            </a:r>
            <a:r>
              <a:rPr lang="en-US" dirty="0" smtClean="0"/>
              <a:t> outputs "Hello World!"</a:t>
            </a:r>
          </a:p>
          <a:p>
            <a:pPr lvl="1"/>
            <a:r>
              <a:rPr lang="en-US" dirty="0" err="1" smtClean="0"/>
              <a:t>System.out</a:t>
            </a:r>
            <a:r>
              <a:rPr lang="en-US" dirty="0" smtClean="0"/>
              <a:t> is part of the Java API</a:t>
            </a:r>
          </a:p>
          <a:p>
            <a:pPr lvl="1"/>
            <a:r>
              <a:rPr lang="en-US" dirty="0" smtClean="0"/>
              <a:t>All statements must end with a semi-colon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032819" cy="164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27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The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Java program has the same basic layout</a:t>
            </a:r>
          </a:p>
          <a:p>
            <a:r>
              <a:rPr lang="en-US" dirty="0" smtClean="0"/>
              <a:t>Add your code inside the main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534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43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Java Library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Note the Line:</a:t>
            </a:r>
          </a:p>
          <a:p>
            <a:endParaRPr lang="en-US" dirty="0" smtClean="0"/>
          </a:p>
          <a:p>
            <a:r>
              <a:rPr lang="en-US" dirty="0" smtClean="0"/>
              <a:t>It shows how to "call" a </a:t>
            </a:r>
            <a:r>
              <a:rPr lang="en-US" b="1" dirty="0" smtClean="0"/>
              <a:t>method</a:t>
            </a:r>
            <a:r>
              <a:rPr lang="en-US" dirty="0" smtClean="0"/>
              <a:t> from the Java API (</a:t>
            </a:r>
            <a:r>
              <a:rPr lang="en-US" dirty="0" err="1" smtClean="0"/>
              <a:t>System.out.println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Code that somebody else wrote for you</a:t>
            </a:r>
          </a:p>
          <a:p>
            <a:pPr lvl="1"/>
            <a:r>
              <a:rPr lang="en-US" dirty="0" smtClean="0"/>
              <a:t>Notice the dots (periods)</a:t>
            </a:r>
          </a:p>
          <a:p>
            <a:pPr lvl="1"/>
            <a:r>
              <a:rPr lang="en-US" dirty="0" smtClean="0"/>
              <a:t>Parentheses surround the arguments that you "pass" to a method</a:t>
            </a:r>
          </a:p>
          <a:p>
            <a:pPr lvl="2"/>
            <a:r>
              <a:rPr lang="en-US" dirty="0" smtClean="0"/>
              <a:t>We are passing a String "Hello World"</a:t>
            </a:r>
          </a:p>
          <a:p>
            <a:pPr lvl="2"/>
            <a:r>
              <a:rPr lang="en-US" dirty="0" smtClean="0"/>
              <a:t>Using double quotes denotes a string</a:t>
            </a:r>
          </a:p>
          <a:p>
            <a:pPr lvl="1"/>
            <a:r>
              <a:rPr lang="en-US" dirty="0" smtClean="0"/>
              <a:t>You can also print numerical values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System.out.println</a:t>
            </a:r>
            <a:r>
              <a:rPr lang="en-US" dirty="0" smtClean="0"/>
              <a:t>(3 + 4);</a:t>
            </a:r>
          </a:p>
          <a:p>
            <a:pPr lvl="2"/>
            <a:r>
              <a:rPr lang="en-US" dirty="0" smtClean="0"/>
              <a:t>Note that numbers are not quoted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1752600"/>
            <a:ext cx="7051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the </a:t>
            </a:r>
            <a:r>
              <a:rPr lang="en-US" b="1" dirty="0" err="1" smtClean="0"/>
              <a:t>println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7912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println</a:t>
            </a:r>
            <a:r>
              <a:rPr lang="en-US" dirty="0" smtClean="0"/>
              <a:t> method prints a string or a number and then starts a new line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("Hello");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("World");</a:t>
            </a:r>
          </a:p>
          <a:p>
            <a:r>
              <a:rPr lang="en-US" dirty="0" smtClean="0"/>
              <a:t>A similar function that does not print a new line is </a:t>
            </a:r>
            <a:r>
              <a:rPr lang="en-US" b="1" dirty="0" smtClean="0"/>
              <a:t>print</a:t>
            </a:r>
            <a:endParaRPr lang="en-US" dirty="0" smtClean="0"/>
          </a:p>
          <a:p>
            <a:pPr lvl="1"/>
            <a:r>
              <a:rPr lang="en-US" dirty="0" err="1" smtClean="0"/>
              <a:t>System.out.print</a:t>
            </a:r>
            <a:r>
              <a:rPr lang="en-US" dirty="0" smtClean="0"/>
              <a:t>("00");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smtClean="0"/>
              <a:t>(3+4);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864888" y="2743200"/>
            <a:ext cx="2438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cs typeface="+mn-cs"/>
              </a:rPr>
              <a:t>Hello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cs typeface="+mn-cs"/>
              </a:rPr>
              <a:t>World!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64888" y="4724400"/>
            <a:ext cx="2438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cs typeface="+mn-cs"/>
              </a:rPr>
              <a:t>007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95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Remember, there are three categories of errors</a:t>
            </a:r>
          </a:p>
          <a:p>
            <a:pPr lvl="1"/>
            <a:r>
              <a:rPr lang="en-US" dirty="0" smtClean="0"/>
              <a:t>Syntax Errors</a:t>
            </a:r>
          </a:p>
          <a:p>
            <a:pPr lvl="2"/>
            <a:r>
              <a:rPr lang="en-US" dirty="0" smtClean="0"/>
              <a:t>Examples</a:t>
            </a:r>
          </a:p>
          <a:p>
            <a:pPr lvl="3"/>
            <a:r>
              <a:rPr lang="en-US" dirty="0" smtClean="0"/>
              <a:t>Misspelling, capitalization, punctuation</a:t>
            </a:r>
          </a:p>
          <a:p>
            <a:pPr lvl="3"/>
            <a:r>
              <a:rPr lang="en-US" dirty="0" smtClean="0"/>
              <a:t>Ordering of statements, matching of braces/parentheses</a:t>
            </a:r>
          </a:p>
          <a:p>
            <a:pPr lvl="2"/>
            <a:r>
              <a:rPr lang="en-US" dirty="0" smtClean="0"/>
              <a:t>No .class file is generated by the compiler</a:t>
            </a:r>
          </a:p>
          <a:p>
            <a:pPr lvl="2"/>
            <a:r>
              <a:rPr lang="en-US" dirty="0" smtClean="0"/>
              <a:t>Correct the first error listed, then compile again</a:t>
            </a:r>
          </a:p>
          <a:p>
            <a:pPr lvl="1"/>
            <a:r>
              <a:rPr lang="en-US" dirty="0" smtClean="0"/>
              <a:t>Logic Errors</a:t>
            </a:r>
          </a:p>
          <a:p>
            <a:pPr lvl="2"/>
            <a:r>
              <a:rPr lang="en-US" dirty="0" smtClean="0"/>
              <a:t>Program runs, but produces unintended results</a:t>
            </a:r>
          </a:p>
          <a:p>
            <a:pPr lvl="2"/>
            <a:r>
              <a:rPr lang="en-US" dirty="0" smtClean="0"/>
              <a:t>Check your algorithm for the logic you have included</a:t>
            </a:r>
          </a:p>
          <a:p>
            <a:pPr lvl="1"/>
            <a:r>
              <a:rPr lang="en-US" dirty="0" smtClean="0"/>
              <a:t>Runtime Errors</a:t>
            </a:r>
          </a:p>
          <a:p>
            <a:pPr lvl="2"/>
            <a:r>
              <a:rPr lang="en-US" dirty="0" smtClean="0"/>
              <a:t>Causes the program to crash, such as divide by zero</a:t>
            </a:r>
          </a:p>
          <a:p>
            <a:pPr lvl="2"/>
            <a:r>
              <a:rPr lang="en-US" dirty="0" smtClean="0"/>
              <a:t>Check your algorithm to make sure you have handled all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0"/>
            <a:ext cx="8153400" cy="2819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happens if you:</a:t>
            </a:r>
          </a:p>
          <a:p>
            <a:pPr lvl="1"/>
            <a:r>
              <a:rPr lang="en-US" dirty="0" smtClean="0"/>
              <a:t>misspell a word			</a:t>
            </a:r>
            <a:r>
              <a:rPr lang="en-US" dirty="0" err="1" smtClean="0"/>
              <a:t>System.</a:t>
            </a:r>
            <a:r>
              <a:rPr lang="en-US" b="1" dirty="0" err="1" smtClean="0"/>
              <a:t>ou</a:t>
            </a:r>
            <a:r>
              <a:rPr lang="en-US" dirty="0" err="1" smtClean="0"/>
              <a:t>.println</a:t>
            </a:r>
            <a:endParaRPr lang="en-US" dirty="0" smtClean="0"/>
          </a:p>
          <a:p>
            <a:pPr lvl="1"/>
            <a:r>
              <a:rPr lang="en-US" dirty="0" smtClean="0"/>
              <a:t>don't capitalize a word		</a:t>
            </a:r>
            <a:r>
              <a:rPr lang="en-US" b="1" dirty="0" err="1" smtClean="0"/>
              <a:t>s</a:t>
            </a:r>
            <a:r>
              <a:rPr lang="en-US" dirty="0" err="1" smtClean="0"/>
              <a:t>ystem.out.println</a:t>
            </a:r>
            <a:endParaRPr lang="en-US" dirty="0" smtClean="0"/>
          </a:p>
          <a:p>
            <a:pPr lvl="1"/>
            <a:r>
              <a:rPr lang="en-US" dirty="0" smtClean="0"/>
              <a:t>leave out a word			</a:t>
            </a:r>
            <a:r>
              <a:rPr lang="en-US" dirty="0" err="1" smtClean="0"/>
              <a:t>System.println</a:t>
            </a:r>
            <a:endParaRPr lang="en-US" dirty="0" smtClean="0"/>
          </a:p>
          <a:p>
            <a:pPr lvl="1"/>
            <a:r>
              <a:rPr lang="en-US" dirty="0" smtClean="0"/>
              <a:t>forget a semicolon			Remove ; at the end of line 3</a:t>
            </a:r>
          </a:p>
          <a:p>
            <a:pPr lvl="1"/>
            <a:r>
              <a:rPr lang="en-US" dirty="0" smtClean="0"/>
              <a:t>don't match a curly brace		Remove line 5</a:t>
            </a:r>
          </a:p>
          <a:p>
            <a:r>
              <a:rPr lang="en-US" dirty="0" smtClean="0"/>
              <a:t>Try each of these to see what happens when you try to compile to get practice in dealing with compiler error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8459"/>
            <a:ext cx="8032819" cy="164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072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0"/>
            <a:ext cx="8153400" cy="2819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happens if you:</a:t>
            </a:r>
          </a:p>
          <a:p>
            <a:pPr lvl="1"/>
            <a:r>
              <a:rPr lang="en-US" dirty="0" smtClean="0"/>
              <a:t>misspell the output		("Hello Word!")</a:t>
            </a:r>
          </a:p>
          <a:p>
            <a:pPr lvl="1"/>
            <a:r>
              <a:rPr lang="en-US" dirty="0" smtClean="0"/>
              <a:t>forget to output		Remove line 3</a:t>
            </a:r>
          </a:p>
          <a:p>
            <a:r>
              <a:rPr lang="en-US" dirty="0" smtClean="0"/>
              <a:t>In these cases, the program will compile and run</a:t>
            </a:r>
          </a:p>
          <a:p>
            <a:pPr lvl="1"/>
            <a:r>
              <a:rPr lang="en-US" dirty="0" smtClean="0"/>
              <a:t>The output may not be as 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8459"/>
            <a:ext cx="8032819" cy="164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67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0"/>
            <a:ext cx="8153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if you:</a:t>
            </a:r>
          </a:p>
          <a:p>
            <a:pPr lvl="1"/>
            <a:r>
              <a:rPr lang="en-US" dirty="0" smtClean="0"/>
              <a:t>Divide by zero		</a:t>
            </a:r>
            <a:r>
              <a:rPr lang="en-US" dirty="0" err="1" smtClean="0"/>
              <a:t>System.out.println</a:t>
            </a:r>
            <a:r>
              <a:rPr lang="en-US" dirty="0" smtClean="0"/>
              <a:t>(1/0)</a:t>
            </a:r>
          </a:p>
          <a:p>
            <a:r>
              <a:rPr lang="en-US" dirty="0" smtClean="0"/>
              <a:t>In these cases, the program will compile, but when it runs, it will crash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8459"/>
            <a:ext cx="8032819" cy="164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159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with Algorithms and Pseudocode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Algorithms are simply plans or blueprints</a:t>
            </a:r>
          </a:p>
          <a:p>
            <a:pPr lvl="1"/>
            <a:r>
              <a:rPr lang="en-US" dirty="0" smtClean="0"/>
              <a:t>Describes the steps that can be used to solve a specific problem</a:t>
            </a:r>
          </a:p>
          <a:p>
            <a:r>
              <a:rPr lang="en-US" dirty="0" smtClean="0"/>
              <a:t>You already know quite a few</a:t>
            </a:r>
          </a:p>
          <a:p>
            <a:pPr lvl="1"/>
            <a:r>
              <a:rPr lang="en-US" dirty="0" smtClean="0"/>
              <a:t>Calculate the area of a circle</a:t>
            </a:r>
          </a:p>
          <a:p>
            <a:pPr lvl="1"/>
            <a:r>
              <a:rPr lang="en-US" dirty="0" smtClean="0"/>
              <a:t>Find the length of the hypotenuse of a triangle</a:t>
            </a:r>
          </a:p>
          <a:p>
            <a:r>
              <a:rPr lang="en-US" dirty="0" smtClean="0"/>
              <a:t>Some problems are more complex and require more steps</a:t>
            </a:r>
          </a:p>
          <a:p>
            <a:pPr lvl="1"/>
            <a:r>
              <a:rPr lang="en-US" dirty="0" smtClean="0"/>
              <a:t>Calculate the shipping costs of a shopping cart order</a:t>
            </a:r>
          </a:p>
          <a:p>
            <a:pPr lvl="1"/>
            <a:r>
              <a:rPr lang="en-US" dirty="0" smtClean="0"/>
              <a:t>Calculate the trajectory of a missile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Algorithm from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the problem:</a:t>
            </a:r>
          </a:p>
          <a:p>
            <a:pPr lvl="1"/>
            <a:r>
              <a:rPr lang="en-US" dirty="0" smtClean="0"/>
              <a:t>"You put $10,000 into a bank account that earns 5% interest per year. How many years does it take for the account balance to be double the original?</a:t>
            </a:r>
          </a:p>
          <a:p>
            <a:r>
              <a:rPr lang="en-US" dirty="0" smtClean="0"/>
              <a:t>How could it be solved?</a:t>
            </a:r>
          </a:p>
          <a:p>
            <a:pPr lvl="1"/>
            <a:r>
              <a:rPr lang="en-US" dirty="0" smtClean="0"/>
              <a:t>Manual method</a:t>
            </a:r>
          </a:p>
          <a:p>
            <a:pPr lvl="2"/>
            <a:r>
              <a:rPr lang="en-US" dirty="0" smtClean="0"/>
              <a:t>Make a table</a:t>
            </a:r>
          </a:p>
          <a:p>
            <a:pPr lvl="2"/>
            <a:r>
              <a:rPr lang="en-US" dirty="0" smtClean="0"/>
              <a:t>Add lines until done</a:t>
            </a:r>
          </a:p>
          <a:p>
            <a:pPr lvl="1"/>
            <a:r>
              <a:rPr lang="en-US" dirty="0" smtClean="0"/>
              <a:t>Use a spreadsheet</a:t>
            </a:r>
          </a:p>
          <a:p>
            <a:pPr lvl="2"/>
            <a:r>
              <a:rPr lang="en-US" dirty="0" smtClean="0"/>
              <a:t>Write a formula, per line, based on the manual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0"/>
            <a:ext cx="3501490" cy="177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13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 Algorithm from a </a:t>
            </a:r>
            <a:r>
              <a:rPr lang="en-US" dirty="0" smtClean="0"/>
              <a:t>Problem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4800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Given the problem:</a:t>
            </a:r>
          </a:p>
          <a:p>
            <a:pPr lvl="1"/>
            <a:r>
              <a:rPr lang="en-US" dirty="0"/>
              <a:t>"You put $10,000 into a bank account that earns 5% interest per year. How many years does it take for the account balance to be double the original?</a:t>
            </a:r>
          </a:p>
          <a:p>
            <a:r>
              <a:rPr lang="en-US" dirty="0" smtClean="0"/>
              <a:t>Break it into steps</a:t>
            </a:r>
          </a:p>
          <a:p>
            <a:pPr lvl="1"/>
            <a:r>
              <a:rPr lang="en-US" dirty="0" smtClean="0"/>
              <a:t>Start with a year value of 0 and a balance of $10,000</a:t>
            </a:r>
          </a:p>
          <a:p>
            <a:pPr lvl="1"/>
            <a:r>
              <a:rPr lang="en-US" dirty="0" smtClean="0"/>
              <a:t>Repeat the following while the balance is less than $20,000</a:t>
            </a:r>
          </a:p>
          <a:p>
            <a:pPr lvl="2"/>
            <a:r>
              <a:rPr lang="en-US" dirty="0" smtClean="0"/>
              <a:t>Add 1 year to the year value</a:t>
            </a:r>
          </a:p>
          <a:p>
            <a:pPr lvl="2"/>
            <a:r>
              <a:rPr lang="en-US" dirty="0" smtClean="0"/>
              <a:t>Multiply the balance by 1.05 (5% increase)</a:t>
            </a:r>
          </a:p>
          <a:p>
            <a:pPr lvl="1"/>
            <a:r>
              <a:rPr lang="en-US" dirty="0" smtClean="0"/>
              <a:t>Report the final year value as the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77"/>
          <a:stretch>
            <a:fillRect/>
          </a:stretch>
        </p:blipFill>
        <p:spPr bwMode="auto">
          <a:xfrm>
            <a:off x="6019800" y="1371600"/>
            <a:ext cx="24384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2971800"/>
            <a:ext cx="25146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4953000" y="2057400"/>
            <a:ext cx="1028700" cy="1447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953000" y="5029200"/>
            <a:ext cx="12954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4953000" y="3962400"/>
            <a:ext cx="102870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953000" y="4343400"/>
            <a:ext cx="1066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6332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the Algorithm to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Pseudocode</a:t>
            </a:r>
          </a:p>
          <a:p>
            <a:pPr lvl="1"/>
            <a:r>
              <a:rPr lang="en-US" dirty="0" smtClean="0"/>
              <a:t>An informal description of the sequence of steps to solve a problem</a:t>
            </a:r>
          </a:p>
          <a:p>
            <a:r>
              <a:rPr lang="en-US" dirty="0" smtClean="0"/>
              <a:t>Modified Steps</a:t>
            </a:r>
          </a:p>
          <a:p>
            <a:pPr lvl="1"/>
            <a:r>
              <a:rPr lang="en-US" b="1" dirty="0" smtClean="0"/>
              <a:t>Set</a:t>
            </a:r>
            <a:r>
              <a:rPr lang="en-US" dirty="0" smtClean="0"/>
              <a:t> the year value to 0</a:t>
            </a:r>
          </a:p>
          <a:p>
            <a:pPr lvl="1"/>
            <a:r>
              <a:rPr lang="en-US" b="1" dirty="0" smtClean="0"/>
              <a:t>Set</a:t>
            </a:r>
            <a:r>
              <a:rPr lang="en-US" dirty="0" smtClean="0"/>
              <a:t> the balance to $10,000</a:t>
            </a:r>
          </a:p>
          <a:p>
            <a:pPr lvl="1"/>
            <a:r>
              <a:rPr lang="en-US" b="1" dirty="0" smtClean="0"/>
              <a:t>While</a:t>
            </a:r>
            <a:r>
              <a:rPr lang="en-US" dirty="0" smtClean="0"/>
              <a:t> the balance is less than $20,000</a:t>
            </a:r>
          </a:p>
          <a:p>
            <a:pPr lvl="2"/>
            <a:r>
              <a:rPr lang="en-US" b="1" dirty="0" smtClean="0"/>
              <a:t>Add</a:t>
            </a:r>
            <a:r>
              <a:rPr lang="en-US" dirty="0" smtClean="0"/>
              <a:t> 1 to the year value</a:t>
            </a:r>
          </a:p>
          <a:p>
            <a:pPr lvl="2"/>
            <a:r>
              <a:rPr lang="en-US" b="1" dirty="0" smtClean="0"/>
              <a:t>Multiply</a:t>
            </a:r>
            <a:r>
              <a:rPr lang="en-US" dirty="0" smtClean="0"/>
              <a:t> the balance by 1.05</a:t>
            </a:r>
          </a:p>
          <a:p>
            <a:pPr lvl="1"/>
            <a:r>
              <a:rPr lang="en-US" b="1" dirty="0" smtClean="0"/>
              <a:t>Print</a:t>
            </a:r>
            <a:r>
              <a:rPr lang="en-US" dirty="0" smtClean="0"/>
              <a:t> the final year value as the answer</a:t>
            </a:r>
          </a:p>
          <a:p>
            <a:r>
              <a:rPr lang="en-US" dirty="0" smtClean="0"/>
              <a:t>This can be translated to Java fairly easily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90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3581400" cy="4495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Pseudocode</a:t>
            </a:r>
          </a:p>
          <a:p>
            <a:pPr lvl="1"/>
            <a:r>
              <a:rPr lang="en-US" dirty="0" smtClean="0"/>
              <a:t>An informal description of the sequence of steps to solve a problem</a:t>
            </a:r>
          </a:p>
          <a:p>
            <a:r>
              <a:rPr lang="en-US" dirty="0" smtClean="0"/>
              <a:t>Modified Steps</a:t>
            </a:r>
          </a:p>
          <a:p>
            <a:pPr lvl="1"/>
            <a:r>
              <a:rPr lang="en-US" b="1" dirty="0" smtClean="0"/>
              <a:t>Set</a:t>
            </a:r>
            <a:r>
              <a:rPr lang="en-US" dirty="0" smtClean="0"/>
              <a:t> the year value to 0</a:t>
            </a:r>
          </a:p>
          <a:p>
            <a:pPr lvl="1"/>
            <a:r>
              <a:rPr lang="en-US" b="1" dirty="0" smtClean="0"/>
              <a:t>Set</a:t>
            </a:r>
            <a:r>
              <a:rPr lang="en-US" dirty="0" smtClean="0"/>
              <a:t> the balance to $10,000</a:t>
            </a:r>
          </a:p>
          <a:p>
            <a:pPr lvl="1"/>
            <a:r>
              <a:rPr lang="en-US" b="1" dirty="0" smtClean="0"/>
              <a:t>While</a:t>
            </a:r>
            <a:r>
              <a:rPr lang="en-US" dirty="0" smtClean="0"/>
              <a:t> the balance is less than $20,000</a:t>
            </a:r>
          </a:p>
          <a:p>
            <a:pPr lvl="2"/>
            <a:r>
              <a:rPr lang="en-US" b="1" dirty="0" smtClean="0"/>
              <a:t>Add</a:t>
            </a:r>
            <a:r>
              <a:rPr lang="en-US" dirty="0" smtClean="0"/>
              <a:t> 1 to the year value</a:t>
            </a:r>
          </a:p>
          <a:p>
            <a:pPr lvl="2"/>
            <a:r>
              <a:rPr lang="en-US" b="1" dirty="0" smtClean="0"/>
              <a:t>Multiply</a:t>
            </a:r>
            <a:r>
              <a:rPr lang="en-US" dirty="0" smtClean="0"/>
              <a:t> the balance by 1.05</a:t>
            </a:r>
          </a:p>
          <a:p>
            <a:pPr lvl="1"/>
            <a:r>
              <a:rPr lang="en-US" b="1" dirty="0" smtClean="0"/>
              <a:t>Print</a:t>
            </a:r>
            <a:r>
              <a:rPr lang="en-US" dirty="0" smtClean="0"/>
              <a:t> the final year value as the answer</a:t>
            </a:r>
          </a:p>
          <a:p>
            <a:r>
              <a:rPr lang="en-US" dirty="0" smtClean="0"/>
              <a:t>This can be translated to Java fairly easily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45" y="2362200"/>
            <a:ext cx="460388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45" y="4876800"/>
            <a:ext cx="181356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75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791200" cy="4495800"/>
          </a:xfrm>
        </p:spPr>
        <p:txBody>
          <a:bodyPr/>
          <a:lstStyle/>
          <a:p>
            <a:r>
              <a:rPr lang="en-US" dirty="0" smtClean="0"/>
              <a:t>An algorithm describes a sequence of steps that is:</a:t>
            </a:r>
          </a:p>
          <a:p>
            <a:pPr lvl="1"/>
            <a:r>
              <a:rPr lang="en-US" dirty="0" smtClean="0"/>
              <a:t>Unambiguous</a:t>
            </a:r>
          </a:p>
          <a:p>
            <a:pPr lvl="2"/>
            <a:r>
              <a:rPr lang="en-US" dirty="0" smtClean="0"/>
              <a:t>Does not require assumptions</a:t>
            </a:r>
          </a:p>
          <a:p>
            <a:pPr lvl="2"/>
            <a:r>
              <a:rPr lang="en-US" dirty="0" smtClean="0"/>
              <a:t>Uses precise instructions</a:t>
            </a:r>
          </a:p>
          <a:p>
            <a:pPr lvl="1"/>
            <a:r>
              <a:rPr lang="en-US" dirty="0" smtClean="0"/>
              <a:t>Executable</a:t>
            </a:r>
          </a:p>
          <a:p>
            <a:pPr lvl="2"/>
            <a:r>
              <a:rPr lang="en-US" dirty="0" smtClean="0"/>
              <a:t>Can be carried out in practice</a:t>
            </a:r>
          </a:p>
          <a:p>
            <a:pPr lvl="1"/>
            <a:r>
              <a:rPr lang="en-US" dirty="0" smtClean="0"/>
              <a:t>Terminating</a:t>
            </a:r>
          </a:p>
          <a:p>
            <a:pPr lvl="2"/>
            <a:r>
              <a:rPr lang="en-US" dirty="0" smtClean="0"/>
              <a:t>Will eventually come to an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1371600" cy="4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531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Java Environment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Language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371600"/>
            <a:ext cx="49530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1991, James Gosling of Sun Microsystems designed what would become the Java programming language</a:t>
            </a:r>
          </a:p>
          <a:p>
            <a:pPr lvl="1"/>
            <a:r>
              <a:rPr lang="en-US" dirty="0" smtClean="0"/>
              <a:t>In 2010, Sun was bought acquired by Oracle</a:t>
            </a:r>
          </a:p>
          <a:p>
            <a:r>
              <a:rPr lang="en-US" dirty="0" smtClean="0"/>
              <a:t>Platform independent</a:t>
            </a:r>
          </a:p>
          <a:p>
            <a:pPr lvl="1"/>
            <a:r>
              <a:rPr lang="en-US" dirty="0" smtClean="0"/>
              <a:t>Can run on almost any machine</a:t>
            </a:r>
          </a:p>
          <a:p>
            <a:r>
              <a:rPr lang="en-US" dirty="0" smtClean="0"/>
              <a:t>Java was originally designed for programming consumer devices, but it was first successfully used to write Internet applets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25" y="1295400"/>
            <a:ext cx="14954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2" y="3124200"/>
            <a:ext cx="302456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13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 design goals</a:t>
            </a:r>
          </a:p>
          <a:p>
            <a:pPr lvl="1"/>
            <a:r>
              <a:rPr lang="en-US" dirty="0" smtClean="0"/>
              <a:t>Safety</a:t>
            </a:r>
          </a:p>
          <a:p>
            <a:pPr lvl="2"/>
            <a:r>
              <a:rPr lang="en-US" dirty="0" smtClean="0"/>
              <a:t>Can be run inside a browser and will not attack your computer</a:t>
            </a:r>
          </a:p>
          <a:p>
            <a:pPr lvl="1"/>
            <a:r>
              <a:rPr lang="en-US" dirty="0" smtClean="0"/>
              <a:t>Portable</a:t>
            </a:r>
          </a:p>
          <a:p>
            <a:pPr lvl="2"/>
            <a:r>
              <a:rPr lang="en-US" dirty="0" smtClean="0"/>
              <a:t>Can run on many Operating Systems</a:t>
            </a:r>
          </a:p>
          <a:p>
            <a:pPr lvl="3"/>
            <a:r>
              <a:rPr lang="en-US" dirty="0" smtClean="0"/>
              <a:t>Windows, Mac, Linux, etc.</a:t>
            </a:r>
          </a:p>
          <a:p>
            <a:pPr lvl="2"/>
            <a:r>
              <a:rPr lang="en-US" dirty="0" smtClean="0"/>
              <a:t>Platform independent</a:t>
            </a:r>
          </a:p>
          <a:p>
            <a:pPr lvl="3"/>
            <a:r>
              <a:rPr lang="en-US" dirty="0" smtClean="0"/>
              <a:t>Java programs can be distributed as instructions using a "virtual machine" on almost any operating system</a:t>
            </a:r>
          </a:p>
          <a:p>
            <a:pPr lvl="3"/>
            <a:r>
              <a:rPr lang="en-US" dirty="0" smtClean="0"/>
              <a:t>The iPhone is a notable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Virtual Machine (JVM)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37338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Java code starts as source code (human-readable)</a:t>
            </a:r>
          </a:p>
          <a:p>
            <a:r>
              <a:rPr lang="en-US" dirty="0" smtClean="0"/>
              <a:t>A compiler converts it into machine readable code (byte code)</a:t>
            </a:r>
          </a:p>
          <a:p>
            <a:r>
              <a:rPr lang="en-US" dirty="0" smtClean="0"/>
              <a:t>Any JVM can then run the code, which is in a .class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2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399"/>
            <a:ext cx="4540198" cy="435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35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344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16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105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Java Platform consists of two parts:</a:t>
            </a:r>
          </a:p>
          <a:p>
            <a:pPr lvl="1"/>
            <a:r>
              <a:rPr lang="en-US" dirty="0" smtClean="0"/>
              <a:t>Java Virtual Machine (JVM)</a:t>
            </a:r>
          </a:p>
          <a:p>
            <a:pPr lvl="1"/>
            <a:r>
              <a:rPr lang="en-US" dirty="0" smtClean="0"/>
              <a:t>Java Application Programming Interface (API)</a:t>
            </a:r>
          </a:p>
          <a:p>
            <a:pPr lvl="2"/>
            <a:r>
              <a:rPr lang="en-US" dirty="0" smtClean="0"/>
              <a:t>A huge collection of handy software packages that programmers can use</a:t>
            </a:r>
          </a:p>
          <a:p>
            <a:pPr lvl="3"/>
            <a:r>
              <a:rPr lang="en-US" dirty="0" smtClean="0"/>
              <a:t>Graphics, user interface, networking, sound, database, math, etc.</a:t>
            </a:r>
          </a:p>
          <a:p>
            <a:pPr lvl="2"/>
            <a:r>
              <a:rPr lang="en-US" dirty="0" smtClean="0"/>
              <a:t>Helps programmers not have to reinvent the wheel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8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399"/>
            <a:ext cx="3048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5102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00"/>
      </a:lt1>
      <a:dk2>
        <a:srgbClr val="000000"/>
      </a:dk2>
      <a:lt2>
        <a:srgbClr val="5F5F5F"/>
      </a:lt2>
      <a:accent1>
        <a:srgbClr val="FFCC00"/>
      </a:accent1>
      <a:accent2>
        <a:srgbClr val="006600"/>
      </a:accent2>
      <a:accent3>
        <a:srgbClr val="AAAAAA"/>
      </a:accent3>
      <a:accent4>
        <a:srgbClr val="000000"/>
      </a:accent4>
      <a:accent5>
        <a:srgbClr val="FFE2AA"/>
      </a:accent5>
      <a:accent6>
        <a:srgbClr val="005C00"/>
      </a:accent6>
      <a:hlink>
        <a:srgbClr val="CC00CC"/>
      </a:hlink>
      <a:folHlink>
        <a:srgbClr val="990099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23621</TotalTime>
  <Words>1894</Words>
  <Application>Microsoft Office PowerPoint</Application>
  <PresentationFormat>On-screen Show (4:3)</PresentationFormat>
  <Paragraphs>298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IT-106: Introduction to IT Problem Solving Using Computer Programming</vt:lpstr>
      <vt:lpstr>In This Lecture</vt:lpstr>
      <vt:lpstr>Questions?</vt:lpstr>
      <vt:lpstr>Components of the Java Environment</vt:lpstr>
      <vt:lpstr>The Java Language</vt:lpstr>
      <vt:lpstr>Java History</vt:lpstr>
      <vt:lpstr>Java Virtual Machine (JVM)</vt:lpstr>
      <vt:lpstr>Java Timeline</vt:lpstr>
      <vt:lpstr>The Java Platform</vt:lpstr>
      <vt:lpstr>The Java Standard Development Kit (SDK)</vt:lpstr>
      <vt:lpstr>Programming Environment</vt:lpstr>
      <vt:lpstr>jGrasp: An Example IDE</vt:lpstr>
      <vt:lpstr>Hello World: Your First Java Program</vt:lpstr>
      <vt:lpstr>Text Editor Programming</vt:lpstr>
      <vt:lpstr>jGrasp: Compiling a Program</vt:lpstr>
      <vt:lpstr>jGrasp: Running a Program</vt:lpstr>
      <vt:lpstr>Source Code to Running Program</vt:lpstr>
      <vt:lpstr>Organize Your Work</vt:lpstr>
      <vt:lpstr>Your First Java Program</vt:lpstr>
      <vt:lpstr>Analyzing Your First Java Program</vt:lpstr>
      <vt:lpstr>Syntax: The Java Program</vt:lpstr>
      <vt:lpstr>Calling Java Library Methods</vt:lpstr>
      <vt:lpstr>More on the println Method</vt:lpstr>
      <vt:lpstr>Errors</vt:lpstr>
      <vt:lpstr>Syntax Errors</vt:lpstr>
      <vt:lpstr>Logic Errors</vt:lpstr>
      <vt:lpstr>Runtime Errors</vt:lpstr>
      <vt:lpstr>Questions?</vt:lpstr>
      <vt:lpstr>Problem Solving with Algorithms and Pseudocode</vt:lpstr>
      <vt:lpstr>Algorithms</vt:lpstr>
      <vt:lpstr>Creating an Algorithm from a Problem</vt:lpstr>
      <vt:lpstr>Creating an Algorithm from a Problem (Cont'd)</vt:lpstr>
      <vt:lpstr>Converting the Algorithm to Pseudocode</vt:lpstr>
      <vt:lpstr>Resulting Java Program</vt:lpstr>
      <vt:lpstr>Algorithm Review</vt:lpstr>
      <vt:lpstr>Questions?</vt:lpstr>
    </vt:vector>
  </TitlesOfParts>
  <Company>George Mason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IT-214: Database Fundamentals</dc:title>
  <dc:creator>jbono@gmu.edu</dc:creator>
  <cp:lastModifiedBy>John Bono</cp:lastModifiedBy>
  <cp:revision>457</cp:revision>
  <dcterms:created xsi:type="dcterms:W3CDTF">2012-12-18T16:00:03Z</dcterms:created>
  <dcterms:modified xsi:type="dcterms:W3CDTF">2013-06-02T04:36:57Z</dcterms:modified>
</cp:coreProperties>
</file>