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378" r:id="rId2"/>
    <p:sldId id="379" r:id="rId3"/>
    <p:sldId id="576" r:id="rId4"/>
    <p:sldId id="380" r:id="rId5"/>
    <p:sldId id="546" r:id="rId6"/>
    <p:sldId id="577" r:id="rId7"/>
    <p:sldId id="578" r:id="rId8"/>
    <p:sldId id="580" r:id="rId9"/>
    <p:sldId id="582" r:id="rId10"/>
    <p:sldId id="581" r:id="rId11"/>
    <p:sldId id="583" r:id="rId12"/>
    <p:sldId id="585" r:id="rId13"/>
    <p:sldId id="586" r:id="rId14"/>
    <p:sldId id="587" r:id="rId15"/>
    <p:sldId id="579" r:id="rId16"/>
    <p:sldId id="574" r:id="rId17"/>
    <p:sldId id="563" r:id="rId18"/>
    <p:sldId id="588" r:id="rId19"/>
    <p:sldId id="593" r:id="rId20"/>
    <p:sldId id="594" r:id="rId21"/>
    <p:sldId id="545" r:id="rId22"/>
    <p:sldId id="589" r:id="rId23"/>
    <p:sldId id="590" r:id="rId24"/>
    <p:sldId id="591" r:id="rId25"/>
    <p:sldId id="595" r:id="rId26"/>
    <p:sldId id="596" r:id="rId27"/>
    <p:sldId id="535" r:id="rId28"/>
    <p:sldId id="601" r:id="rId29"/>
    <p:sldId id="599" r:id="rId30"/>
    <p:sldId id="600" r:id="rId31"/>
    <p:sldId id="598" r:id="rId32"/>
    <p:sldId id="602" r:id="rId33"/>
    <p:sldId id="603" r:id="rId34"/>
    <p:sldId id="59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7945" autoAdjust="0"/>
  </p:normalViewPr>
  <p:slideViewPr>
    <p:cSldViewPr>
      <p:cViewPr varScale="1">
        <p:scale>
          <a:sx n="75" d="100"/>
          <a:sy n="75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642BB-A4E4-4DC4-B745-214369FAB798}" type="datetime1">
              <a:rPr lang="en-US" smtClean="0"/>
              <a:t>9/3/2014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DBA37-462C-4B21-AEB4-2198B9ED41FE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E1DD-B8A7-42CC-9896-F3EBAAB59004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104D-96C8-40C3-A402-6B90BC375E2C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A2DB3-2FAF-46CA-80C4-9CB48B65ABFA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C831-ABEC-4CFF-B9F5-95B5BFCF6EE6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19345-9D93-4095-82FB-38AEA4DEF0CD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54FE-F672-414E-9E20-13F1C93E4562}" type="datetime1">
              <a:rPr lang="en-US" smtClean="0"/>
              <a:t>9/3/2014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7B353-7383-4398-9A9B-FC1139E617C9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BF93B-32D0-4DEA-B25E-8B97E2CB4303}" type="datetime1">
              <a:rPr lang="en-US" smtClean="0"/>
              <a:t>9/3/2014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3B3F0-6DAD-41F5-8850-6AE608DDF2F5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5DDC-29EE-405C-9116-898D09D13D75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19A4CEF-CC3A-42B8-9F56-642913C01EFC}" type="datetime1">
              <a:rPr lang="en-US" smtClean="0"/>
              <a:t>9/3/2014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 106: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 smtClean="0"/>
              <a:t>Module 2a</a:t>
            </a:r>
          </a:p>
          <a:p>
            <a:pPr algn="r">
              <a:buNone/>
            </a:pPr>
            <a:r>
              <a:rPr lang="en-US" dirty="0" smtClean="0"/>
              <a:t>Developing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The program is required to read three numbers, add them together, and print their total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input, output, and processes?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The program is required to read </a:t>
            </a:r>
            <a:r>
              <a:rPr lang="en-US" b="1" dirty="0" smtClean="0"/>
              <a:t>three numbers</a:t>
            </a:r>
            <a:r>
              <a:rPr lang="en-US" dirty="0" smtClean="0"/>
              <a:t>, add them together, and print their total</a:t>
            </a:r>
            <a:endParaRPr lang="en-US" dirty="0"/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Remember, input describes what we have to provide to the program</a:t>
            </a:r>
          </a:p>
          <a:p>
            <a:pPr lvl="2"/>
            <a:r>
              <a:rPr lang="en-US" dirty="0" smtClean="0"/>
              <a:t>number1</a:t>
            </a:r>
          </a:p>
          <a:p>
            <a:pPr lvl="2"/>
            <a:r>
              <a:rPr lang="en-US" dirty="0" smtClean="0"/>
              <a:t>number2</a:t>
            </a:r>
          </a:p>
          <a:p>
            <a:pPr lvl="2"/>
            <a:r>
              <a:rPr lang="en-US" dirty="0" smtClean="0"/>
              <a:t>number3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The program is required to read three numbers, add them together, and print their </a:t>
            </a:r>
            <a:r>
              <a:rPr lang="en-US" b="1" dirty="0" smtClean="0"/>
              <a:t>total</a:t>
            </a:r>
            <a:endParaRPr lang="en-US" b="1" dirty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Remember, outputs describe what we expect the program to provide upon completion</a:t>
            </a:r>
          </a:p>
          <a:p>
            <a:pPr lvl="2"/>
            <a:r>
              <a:rPr lang="en-US" dirty="0" smtClean="0"/>
              <a:t>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The program is required to </a:t>
            </a:r>
            <a:r>
              <a:rPr lang="en-US" b="1" dirty="0" smtClean="0"/>
              <a:t>read three numbers</a:t>
            </a:r>
            <a:r>
              <a:rPr lang="en-US" dirty="0" smtClean="0"/>
              <a:t>, </a:t>
            </a:r>
            <a:r>
              <a:rPr lang="en-US" b="1" dirty="0" smtClean="0"/>
              <a:t>add them together</a:t>
            </a:r>
            <a:r>
              <a:rPr lang="en-US" dirty="0" smtClean="0"/>
              <a:t>, and </a:t>
            </a:r>
            <a:r>
              <a:rPr lang="en-US" b="1" dirty="0" smtClean="0"/>
              <a:t>print their total</a:t>
            </a:r>
            <a:endParaRPr lang="en-US" b="1" dirty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Remember, processes describe what we have to do get to the expected output</a:t>
            </a:r>
          </a:p>
          <a:p>
            <a:pPr lvl="2"/>
            <a:r>
              <a:rPr lang="en-US" dirty="0" smtClean="0"/>
              <a:t>read three numbers</a:t>
            </a:r>
          </a:p>
          <a:p>
            <a:pPr lvl="2"/>
            <a:r>
              <a:rPr lang="en-US" dirty="0" smtClean="0"/>
              <a:t>add them together</a:t>
            </a:r>
          </a:p>
          <a:p>
            <a:pPr lvl="2"/>
            <a:r>
              <a:rPr lang="en-US" dirty="0" smtClean="0"/>
              <a:t>print their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Completed Definition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3910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8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Solution Algorithm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the problem is clearly defined, an algorithm must be created to show how the problem will be solved</a:t>
            </a:r>
          </a:p>
          <a:p>
            <a:pPr lvl="1"/>
            <a:r>
              <a:rPr lang="en-US" dirty="0" smtClean="0"/>
              <a:t>Most difficult task in the lifecycle of program creation!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attempt usually does not result in a finished product</a:t>
            </a:r>
          </a:p>
          <a:p>
            <a:pPr lvl="2"/>
            <a:r>
              <a:rPr lang="en-US" dirty="0" smtClean="0"/>
              <a:t>The more complex the problem, the more likely the chance for logic errors</a:t>
            </a:r>
          </a:p>
          <a:p>
            <a:pPr lvl="2"/>
            <a:r>
              <a:rPr lang="en-US" dirty="0" smtClean="0"/>
              <a:t>Pseudocode is useful in a trial-and-error process where it is relatively easy to add, change, or delete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Solution Algorithm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Reminder!</a:t>
            </a:r>
            <a:r>
              <a:rPr lang="en-US" dirty="0" smtClean="0"/>
              <a:t> If the algorithm is not correct, the program will </a:t>
            </a:r>
            <a:r>
              <a:rPr lang="en-US" b="1" dirty="0" smtClean="0"/>
              <a:t>never</a:t>
            </a:r>
            <a:r>
              <a:rPr lang="en-US" dirty="0" smtClean="0"/>
              <a:t> be correct</a:t>
            </a:r>
          </a:p>
          <a:p>
            <a:r>
              <a:rPr lang="en-US" dirty="0" smtClean="0"/>
              <a:t>It is important </a:t>
            </a:r>
            <a:r>
              <a:rPr lang="en-US" u="sng" dirty="0" smtClean="0"/>
              <a:t>not</a:t>
            </a:r>
            <a:r>
              <a:rPr lang="en-US" dirty="0" smtClean="0"/>
              <a:t> to start coding until you have adequately defined the problem and designed a solution algorithm that meets the problem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defining diagram shows </a:t>
            </a:r>
            <a:r>
              <a:rPr lang="en-US" b="1" dirty="0" smtClean="0"/>
              <a:t>what</a:t>
            </a:r>
            <a:r>
              <a:rPr lang="en-US" dirty="0" smtClean="0"/>
              <a:t> is required</a:t>
            </a:r>
          </a:p>
          <a:p>
            <a:r>
              <a:rPr lang="en-US" dirty="0" smtClean="0"/>
              <a:t>The solution algorithm shows </a:t>
            </a:r>
            <a:r>
              <a:rPr lang="en-US" b="1" dirty="0" smtClean="0"/>
              <a:t>how</a:t>
            </a:r>
            <a:r>
              <a:rPr lang="en-US" dirty="0" smtClean="0"/>
              <a:t> the input is processed to achieve the output</a:t>
            </a:r>
          </a:p>
          <a:p>
            <a:pPr lvl="1"/>
            <a:r>
              <a:rPr lang="en-US" dirty="0" smtClean="0"/>
              <a:t>Pseudocode can be used to show how to achieve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Designing a Solution Algorithm</a:t>
            </a:r>
          </a:p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Solution Algorithm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81534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ADD_THREE_NUMBERS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  Read number 1, number2, number3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  Set total = number1 + number2 + number3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  Print total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3910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3657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/>
              <a:t>Solution Algorithm in Pseudocode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2192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/>
              <a:t>Defining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7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 solution algorithm has been established, it must be tested for correctness</a:t>
            </a:r>
          </a:p>
          <a:p>
            <a:pPr lvl="1"/>
            <a:r>
              <a:rPr lang="en-US" dirty="0" smtClean="0"/>
              <a:t>Required because most major logic errors occur during the development of the algorithm</a:t>
            </a:r>
          </a:p>
          <a:p>
            <a:r>
              <a:rPr lang="en-US" dirty="0" smtClean="0"/>
              <a:t>It is easier to detect and fix errors in </a:t>
            </a:r>
            <a:r>
              <a:rPr lang="en-US" dirty="0" err="1" smtClean="0"/>
              <a:t>pseudocode</a:t>
            </a:r>
            <a:r>
              <a:rPr lang="en-US" dirty="0" smtClean="0"/>
              <a:t> than within the constructs of the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Desk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Desk checking</a:t>
            </a:r>
            <a:r>
              <a:rPr lang="en-US" dirty="0" smtClean="0"/>
              <a:t> – tracing through the logic of the algorithm with some chosen test data</a:t>
            </a:r>
          </a:p>
          <a:p>
            <a:r>
              <a:rPr lang="en-US" dirty="0" smtClean="0"/>
              <a:t>Walk through the logic of the algorithm exactly as a computer would, keeping track of all major variables' values on a sheet of paper</a:t>
            </a:r>
          </a:p>
          <a:p>
            <a:pPr lvl="1"/>
            <a:r>
              <a:rPr lang="en-US" dirty="0" smtClean="0"/>
              <a:t>Helps detect errors early and allows the user to become familiar with the way the program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identify appropriate test data</a:t>
            </a:r>
          </a:p>
          <a:p>
            <a:pPr lvl="1"/>
            <a:r>
              <a:rPr lang="en-US" dirty="0" smtClean="0"/>
              <a:t>Investigate program specifications and choose simple test cases based on the requirements specifications, not the algorithm</a:t>
            </a:r>
          </a:p>
          <a:p>
            <a:pPr lvl="2"/>
            <a:r>
              <a:rPr lang="en-US" dirty="0" smtClean="0"/>
              <a:t>Concentrate on </a:t>
            </a:r>
            <a:r>
              <a:rPr lang="en-US" b="1" dirty="0" smtClean="0"/>
              <a:t>what</a:t>
            </a:r>
            <a:r>
              <a:rPr lang="en-US" dirty="0" smtClean="0"/>
              <a:t> the program is supposed to do, not </a:t>
            </a:r>
            <a:r>
              <a:rPr lang="en-US" b="1" dirty="0" smtClean="0"/>
              <a:t>how</a:t>
            </a:r>
            <a:r>
              <a:rPr lang="en-US" dirty="0" smtClean="0"/>
              <a:t> it </a:t>
            </a:r>
            <a:r>
              <a:rPr lang="en-US" smtClean="0"/>
              <a:t>is </a:t>
            </a:r>
            <a:r>
              <a:rPr lang="en-US" smtClean="0"/>
              <a:t>going </a:t>
            </a:r>
            <a:r>
              <a:rPr lang="en-US" dirty="0" smtClean="0"/>
              <a:t>to do it</a:t>
            </a:r>
          </a:p>
          <a:p>
            <a:pPr lvl="1"/>
            <a:r>
              <a:rPr lang="en-US" dirty="0" smtClean="0"/>
              <a:t>Only a few simple test cases are needed to test the major parts of the algorithm logic</a:t>
            </a:r>
          </a:p>
          <a:p>
            <a:r>
              <a:rPr lang="en-US" dirty="0" smtClean="0"/>
              <a:t>Also consider </a:t>
            </a:r>
            <a:r>
              <a:rPr lang="en-US" b="1" dirty="0" smtClean="0"/>
              <a:t>bounds-testing</a:t>
            </a:r>
          </a:p>
          <a:p>
            <a:pPr lvl="1"/>
            <a:r>
              <a:rPr lang="en-US" dirty="0" smtClean="0"/>
              <a:t>Ensuring your program will not break when unexpected data is entered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Desk Checking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Choose simple input test cases that are valid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Establish the expected result for each test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a table on a piece of paper of the relevant variable names within the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Walk the first test case through the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the walkthrough process using other test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each case, check the expected result established in Step 2 matches the actual in Step 5</a:t>
            </a:r>
          </a:p>
          <a:p>
            <a:r>
              <a:rPr lang="en-US" dirty="0" smtClean="0"/>
              <a:t>Also consider bounds-testing aside from desk checking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Desk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two sets of input test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Establish the expected result for each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81200"/>
            <a:ext cx="72957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419600"/>
            <a:ext cx="700394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874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Desk Checking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a table </a:t>
            </a:r>
            <a:r>
              <a:rPr lang="en-US" u="sng" dirty="0"/>
              <a:t>on </a:t>
            </a:r>
            <a:r>
              <a:rPr lang="en-US" u="sng" dirty="0" smtClean="0"/>
              <a:t>paper</a:t>
            </a:r>
            <a:r>
              <a:rPr lang="en-US" dirty="0" smtClean="0"/>
              <a:t> </a:t>
            </a:r>
            <a:r>
              <a:rPr lang="en-US" dirty="0"/>
              <a:t>of the relevant variable names within the </a:t>
            </a:r>
            <a:r>
              <a:rPr lang="en-US" dirty="0" smtClean="0"/>
              <a:t>algorithm and walk through the test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the expected results match the actual results</a:t>
            </a:r>
          </a:p>
          <a:p>
            <a:pPr lvl="1"/>
            <a:r>
              <a:rPr lang="en-US" dirty="0" smtClean="0"/>
              <a:t>If they do, you are ready to convert to a programming language</a:t>
            </a:r>
          </a:p>
          <a:p>
            <a:pPr lvl="1"/>
            <a:r>
              <a:rPr lang="en-US" dirty="0" smtClean="0"/>
              <a:t>If not, you need to check the algorithm for logic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89731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6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Sally wants to know how long it will take to cut the grass around her house. She lives in a rectangular house on a rectangular house block. She can cut her grass at the rate of 2 square meters/minute.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input, output, and processes?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Completed Definition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4873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15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BEGIN CALCULATE_MOWING_TIME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 Prompt user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blockWidth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2 Get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blockWidth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3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blockWidth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4 Prompt user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houseWidth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5 Get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houseWidth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6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houseWidth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7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mowingArea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houseArea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8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mowingTime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mowingArea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9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mowingTime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screen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Desk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" y="1295400"/>
            <a:ext cx="5164137" cy="40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94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Desk Checking 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6858000" cy="416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18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For an IT course, the Syllabus states the final grade is calculated as an average of four, equally weighted exams. A program is required to prompt the instructor to enter the grades for each of the exams, which will then calculate and display to the screen the final numerical grade</a:t>
            </a:r>
          </a:p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Create a defining diagram</a:t>
            </a:r>
          </a:p>
          <a:p>
            <a:pPr lvl="1"/>
            <a:r>
              <a:rPr lang="en-US" dirty="0" smtClean="0"/>
              <a:t>Create a solution algorithm using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Check the solution algorithm by using the desk checking table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 we do anything else, we must understand what is the problem we are trying to solve</a:t>
            </a:r>
          </a:p>
          <a:p>
            <a:pPr lvl="1"/>
            <a:r>
              <a:rPr lang="en-US" dirty="0" smtClean="0"/>
              <a:t>This is the first step in the development of a computer program!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understand the problem</a:t>
            </a:r>
          </a:p>
          <a:p>
            <a:pPr lvl="1"/>
            <a:r>
              <a:rPr lang="en-US" dirty="0" smtClean="0"/>
              <a:t>Carefully </a:t>
            </a:r>
            <a:r>
              <a:rPr lang="en-US" dirty="0"/>
              <a:t>reading and re-reading the problem until it is completely understood</a:t>
            </a:r>
          </a:p>
          <a:p>
            <a:pPr lvl="1"/>
            <a:r>
              <a:rPr lang="en-US" dirty="0"/>
              <a:t>Additional information may need to be sought to help resolve deficiencies and ambiguities in the problem </a:t>
            </a:r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Example: Read some numbers, add them together, and print their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should be divided into three separate components</a:t>
            </a:r>
          </a:p>
          <a:p>
            <a:pPr lvl="1"/>
            <a:r>
              <a:rPr lang="en-US" b="1" dirty="0" smtClean="0"/>
              <a:t>Input:</a:t>
            </a:r>
            <a:r>
              <a:rPr lang="en-US" dirty="0" smtClean="0"/>
              <a:t> A list of source data provided to the problem</a:t>
            </a:r>
          </a:p>
          <a:p>
            <a:pPr lvl="2"/>
            <a:r>
              <a:rPr lang="en-US" dirty="0" smtClean="0"/>
              <a:t>Usually identified by descriptive words: </a:t>
            </a:r>
            <a:r>
              <a:rPr lang="en-US" i="1" dirty="0" smtClean="0"/>
              <a:t>nouns</a:t>
            </a:r>
            <a:r>
              <a:rPr lang="en-US" dirty="0" smtClean="0"/>
              <a:t> and </a:t>
            </a:r>
            <a:r>
              <a:rPr lang="en-US" i="1" dirty="0" smtClean="0"/>
              <a:t>adjectives</a:t>
            </a:r>
            <a:endParaRPr lang="en-US" dirty="0" smtClean="0"/>
          </a:p>
          <a:p>
            <a:pPr lvl="1"/>
            <a:r>
              <a:rPr lang="en-US" b="1" dirty="0" smtClean="0"/>
              <a:t>Output:</a:t>
            </a:r>
            <a:r>
              <a:rPr lang="en-US" dirty="0" smtClean="0"/>
              <a:t> A list of the outputs required</a:t>
            </a:r>
          </a:p>
          <a:p>
            <a:pPr lvl="2"/>
            <a:r>
              <a:rPr lang="en-US" dirty="0"/>
              <a:t>Usually identified by descriptive words: </a:t>
            </a:r>
            <a:r>
              <a:rPr lang="en-US" i="1" dirty="0"/>
              <a:t>nouns</a:t>
            </a:r>
            <a:r>
              <a:rPr lang="en-US" dirty="0"/>
              <a:t> and </a:t>
            </a:r>
            <a:r>
              <a:rPr lang="en-US" i="1" dirty="0" smtClean="0"/>
              <a:t>adjectives</a:t>
            </a:r>
            <a:endParaRPr lang="en-US" dirty="0" smtClean="0"/>
          </a:p>
          <a:p>
            <a:pPr lvl="1"/>
            <a:r>
              <a:rPr lang="en-US" b="1" dirty="0" smtClean="0"/>
              <a:t>Processing:</a:t>
            </a:r>
            <a:r>
              <a:rPr lang="en-US" dirty="0" smtClean="0"/>
              <a:t> A list of actions needed to produce the required outputs</a:t>
            </a:r>
          </a:p>
          <a:p>
            <a:pPr lvl="2"/>
            <a:r>
              <a:rPr lang="en-US" dirty="0" smtClean="0"/>
              <a:t>Usually identified by </a:t>
            </a:r>
            <a:r>
              <a:rPr lang="en-US" i="1" dirty="0" smtClean="0"/>
              <a:t>verbs</a:t>
            </a:r>
            <a:r>
              <a:rPr lang="en-US" dirty="0" smtClean="0"/>
              <a:t> and </a:t>
            </a:r>
            <a:r>
              <a:rPr lang="en-US" i="1" dirty="0" smtClean="0"/>
              <a:t>adverbs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input, output, and processes are not clearly defined</a:t>
            </a:r>
          </a:p>
          <a:p>
            <a:pPr lvl="1"/>
            <a:r>
              <a:rPr lang="en-US" dirty="0" smtClean="0"/>
              <a:t>In this case, focus on the required output and work backwards</a:t>
            </a:r>
          </a:p>
          <a:p>
            <a:r>
              <a:rPr lang="en-US" dirty="0" smtClean="0"/>
              <a:t>It is helpful to put the input, output, and processes into a definition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30337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07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27977</TotalTime>
  <Words>1575</Words>
  <Application>Microsoft Office PowerPoint</Application>
  <PresentationFormat>On-screen Show (4:3)</PresentationFormat>
  <Paragraphs>216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Courier New</vt:lpstr>
      <vt:lpstr>Times New Roman</vt:lpstr>
      <vt:lpstr>Default Design</vt:lpstr>
      <vt:lpstr>IT 106: Introduction to IT Problem Solving Using Computer Programming</vt:lpstr>
      <vt:lpstr>In This Lecture</vt:lpstr>
      <vt:lpstr>Questions?</vt:lpstr>
      <vt:lpstr>Problem Definition</vt:lpstr>
      <vt:lpstr>Defining the Problem</vt:lpstr>
      <vt:lpstr>Defining the Problem (Cont'd)</vt:lpstr>
      <vt:lpstr>Defining the Problem (Cont'd)</vt:lpstr>
      <vt:lpstr>Defining the Problem (Cont'd)</vt:lpstr>
      <vt:lpstr>Questions?</vt:lpstr>
      <vt:lpstr>Example 1: Defining the Problem</vt:lpstr>
      <vt:lpstr>Example 1: Defining the Problem (Cont'd)</vt:lpstr>
      <vt:lpstr>Example 1: Defining the Problem (Cont'd)</vt:lpstr>
      <vt:lpstr>Example 1: Defining the Problem (Cont'd)</vt:lpstr>
      <vt:lpstr>Example 1: Completed Definition Diagram</vt:lpstr>
      <vt:lpstr>Questions?</vt:lpstr>
      <vt:lpstr>Designing a Solution Algorithm</vt:lpstr>
      <vt:lpstr>Designing a Solution Algorithm</vt:lpstr>
      <vt:lpstr>Designing a Solution Algorithm (Cont'd)</vt:lpstr>
      <vt:lpstr>Creating the Solution Algorithm</vt:lpstr>
      <vt:lpstr>Creating the Solution Algorithm (Cont'd)</vt:lpstr>
      <vt:lpstr>Checking the Solution Algorithm</vt:lpstr>
      <vt:lpstr>Using Desk Checking</vt:lpstr>
      <vt:lpstr>Selecting Test Data</vt:lpstr>
      <vt:lpstr>Steps in Desk Checking an Algorithm</vt:lpstr>
      <vt:lpstr>Example 1: Desk Checking</vt:lpstr>
      <vt:lpstr>Example 1: Desk Checking (Cont'd)</vt:lpstr>
      <vt:lpstr>Questions?</vt:lpstr>
      <vt:lpstr>More Problems</vt:lpstr>
      <vt:lpstr>Example 2: Defining the Problem</vt:lpstr>
      <vt:lpstr>Example 2: Completed Definition Diagram</vt:lpstr>
      <vt:lpstr>Example 2: Solution Algorithm</vt:lpstr>
      <vt:lpstr>Example 2: Desk Checking</vt:lpstr>
      <vt:lpstr>Example 2: Desk Checking (Cont'd)</vt:lpstr>
      <vt:lpstr>Practice Problem</vt:lpstr>
    </vt:vector>
  </TitlesOfParts>
  <Company>George Mason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491</cp:revision>
  <dcterms:created xsi:type="dcterms:W3CDTF">2012-12-18T16:00:03Z</dcterms:created>
  <dcterms:modified xsi:type="dcterms:W3CDTF">2014-09-05T22:45:57Z</dcterms:modified>
</cp:coreProperties>
</file>