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56"/>
  </p:notesMasterIdLst>
  <p:handoutMasterIdLst>
    <p:handoutMasterId r:id="rId57"/>
  </p:handoutMasterIdLst>
  <p:sldIdLst>
    <p:sldId id="378" r:id="rId2"/>
    <p:sldId id="379" r:id="rId3"/>
    <p:sldId id="576" r:id="rId4"/>
    <p:sldId id="380" r:id="rId5"/>
    <p:sldId id="546" r:id="rId6"/>
    <p:sldId id="577" r:id="rId7"/>
    <p:sldId id="598" r:id="rId8"/>
    <p:sldId id="600" r:id="rId9"/>
    <p:sldId id="601" r:id="rId10"/>
    <p:sldId id="604" r:id="rId11"/>
    <p:sldId id="605" r:id="rId12"/>
    <p:sldId id="602" r:id="rId13"/>
    <p:sldId id="610" r:id="rId14"/>
    <p:sldId id="612" r:id="rId15"/>
    <p:sldId id="603" r:id="rId16"/>
    <p:sldId id="606" r:id="rId17"/>
    <p:sldId id="607" r:id="rId18"/>
    <p:sldId id="608" r:id="rId19"/>
    <p:sldId id="613" r:id="rId20"/>
    <p:sldId id="614" r:id="rId21"/>
    <p:sldId id="615" r:id="rId22"/>
    <p:sldId id="616" r:id="rId23"/>
    <p:sldId id="617" r:id="rId24"/>
    <p:sldId id="618" r:id="rId25"/>
    <p:sldId id="627" r:id="rId26"/>
    <p:sldId id="620" r:id="rId27"/>
    <p:sldId id="621" r:id="rId28"/>
    <p:sldId id="619" r:id="rId29"/>
    <p:sldId id="623" r:id="rId30"/>
    <p:sldId id="624" r:id="rId31"/>
    <p:sldId id="622" r:id="rId32"/>
    <p:sldId id="625" r:id="rId33"/>
    <p:sldId id="599" r:id="rId34"/>
    <p:sldId id="626" r:id="rId35"/>
    <p:sldId id="582" r:id="rId36"/>
    <p:sldId id="641" r:id="rId37"/>
    <p:sldId id="628" r:id="rId38"/>
    <p:sldId id="629" r:id="rId39"/>
    <p:sldId id="630" r:id="rId40"/>
    <p:sldId id="631" r:id="rId41"/>
    <p:sldId id="646" r:id="rId42"/>
    <p:sldId id="645" r:id="rId43"/>
    <p:sldId id="632" r:id="rId44"/>
    <p:sldId id="633" r:id="rId45"/>
    <p:sldId id="634" r:id="rId46"/>
    <p:sldId id="635" r:id="rId47"/>
    <p:sldId id="636" r:id="rId48"/>
    <p:sldId id="637" r:id="rId49"/>
    <p:sldId id="643" r:id="rId50"/>
    <p:sldId id="644" r:id="rId51"/>
    <p:sldId id="638" r:id="rId52"/>
    <p:sldId id="639" r:id="rId53"/>
    <p:sldId id="640" r:id="rId54"/>
    <p:sldId id="642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66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7945" autoAdjust="0"/>
  </p:normalViewPr>
  <p:slideViewPr>
    <p:cSldViewPr>
      <p:cViewPr varScale="1">
        <p:scale>
          <a:sx n="75" d="100"/>
          <a:sy n="75" d="100"/>
        </p:scale>
        <p:origin x="10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3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9E41-CEE9-4783-AD59-5A680714E460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665B-9C3C-4B01-977A-09BD1A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6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C0D346-18C6-4612-8399-3874FFC6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3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GrayCurv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2133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73138"/>
            <a:ext cx="7772400" cy="1144587"/>
          </a:xfrm>
        </p:spPr>
        <p:txBody>
          <a:bodyPr lIns="92075" tIns="46038" rIns="92075" bIns="46038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95600"/>
            <a:ext cx="7123112" cy="1752600"/>
          </a:xfrm>
        </p:spPr>
        <p:txBody>
          <a:bodyPr lIns="92075" tIns="46038" rIns="92075" bIns="46038"/>
          <a:lstStyle>
            <a:lvl1pPr marL="0" indent="0" algn="r"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64448-4CFC-478B-84E3-40AD25556CEC}" type="datetime1">
              <a:rPr lang="en-US" smtClean="0"/>
              <a:t>9/5/2014</a:t>
            </a:fld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A352-BD37-4A84-9119-576F0B669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xfrm>
            <a:off x="3276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 dirty="0"/>
          </a:p>
        </p:txBody>
      </p:sp>
      <p:pic>
        <p:nvPicPr>
          <p:cNvPr id="10" name="Picture 18" descr="GMU_PLogo_RGB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CBFDA-CEE4-4C30-BD23-35BE95360E09}" type="datetime1">
              <a:rPr lang="en-US" smtClean="0"/>
              <a:t>9/5/2014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7E674-9259-4832-8571-7C00D0C7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80963"/>
            <a:ext cx="2041525" cy="5100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0963"/>
            <a:ext cx="5976938" cy="5100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5DE82-7BC1-4FA7-80B9-4DB3DB0B4119}" type="datetime1">
              <a:rPr lang="en-US" smtClean="0"/>
              <a:t>9/5/2014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071DA-121E-4768-AA26-92F7C3689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80963"/>
            <a:ext cx="8153400" cy="1038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40005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099FE-7996-4F73-9307-C2A6799E7A9A}" type="datetime1">
              <a:rPr lang="en-US" smtClean="0"/>
              <a:t>9/5/2014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E4DD4-5A81-4AB0-92B3-6C252256B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57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152400"/>
            <a:ext cx="81534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7F3B4-AAD3-46B3-89B1-56009C1C53B7}" type="datetime1">
              <a:rPr lang="en-US" smtClean="0"/>
              <a:t>9/5/2014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7CFAF-0AF2-4B5F-8707-9F6818B6B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7524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19413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5A652-555C-438D-8FEB-51BE43170F8C}" type="datetime1">
              <a:rPr lang="en-US" smtClean="0"/>
              <a:t>9/5/2014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AC4F9-06C5-4E23-9C23-0DAA8114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32DC8-145B-48E9-BE8E-FA001909AAB0}" type="datetime1">
              <a:rPr lang="en-US" smtClean="0"/>
              <a:t>9/5/2014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EA63-A773-4145-A326-40EA9084B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745F4-FC92-48C9-A031-BF07E7A4425F}" type="datetime1">
              <a:rPr lang="en-US" smtClean="0"/>
              <a:t>9/5/2014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9A47A-7EAB-42EA-B979-29C962373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0665E-2D15-49E7-B211-9F4A5B429B17}" type="datetime1">
              <a:rPr lang="en-US" smtClean="0"/>
              <a:t>9/5/2014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7456-45A0-431A-BB22-979A7DA45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0777C-CDB1-4CD5-A242-0BED59B4A9A2}" type="datetime1">
              <a:rPr lang="en-US" smtClean="0"/>
              <a:t>9/5/2014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E59D9-D1F7-495A-8F9E-4F1472C6B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AA91A-9738-4DC1-BB56-F435EEC60597}" type="datetime1">
              <a:rPr lang="en-US" smtClean="0"/>
              <a:t>9/5/2014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E29D-BD8C-4F34-B5FD-FF080398E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1DE9-8944-4FE4-B796-786E3F226B65}" type="datetime1">
              <a:rPr lang="en-US" smtClean="0"/>
              <a:t>9/5/2014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0D66-477B-4148-99C4-1F1E48DA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0C0C0"/>
            </a:gs>
            <a:gs pos="50000">
              <a:srgbClr val="FFFFFF"/>
            </a:gs>
            <a:gs pos="100000">
              <a:srgbClr val="C0C0C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5E45A06-9FB5-479F-A271-093D05477346}" type="datetime1">
              <a:rPr lang="en-US" smtClean="0"/>
              <a:t>9/5/2014</a:t>
            </a:fld>
            <a:endParaRPr lang="en-US"/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248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A8CF45-65BD-4191-9563-5A8ED426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8" name="Picture 17" descr="GrayCurv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990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 dirty="0"/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80963"/>
            <a:ext cx="8153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3" name="Picture 18" descr="GMU_PLogo_RGB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docs.oracle.com/javase/6/docs/api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 smtClean="0"/>
              <a:t>IT 106: Introduction to IT Problem Solving Using Computer Programming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>
              <a:buNone/>
            </a:pPr>
            <a:r>
              <a:rPr lang="en-US" b="1" dirty="0" smtClean="0"/>
              <a:t>Module 2b</a:t>
            </a:r>
          </a:p>
          <a:p>
            <a:pPr algn="r">
              <a:buNone/>
            </a:pPr>
            <a:r>
              <a:rPr lang="en-US" dirty="0" smtClean="0"/>
              <a:t>Variables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1067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name should </a:t>
            </a:r>
            <a:r>
              <a:rPr lang="en-US" b="1" dirty="0" smtClean="0"/>
              <a:t>clearly</a:t>
            </a:r>
            <a:r>
              <a:rPr lang="en-US" dirty="0" smtClean="0"/>
              <a:t> describe the purpose</a:t>
            </a:r>
          </a:p>
          <a:p>
            <a:pPr lvl="1"/>
            <a:r>
              <a:rPr lang="en-US" dirty="0" smtClean="0"/>
              <a:t>In this case it is better to be verbose than not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canVolume</a:t>
            </a:r>
            <a:r>
              <a:rPr lang="en-US" dirty="0" smtClean="0"/>
              <a:t> is better than cv</a:t>
            </a:r>
          </a:p>
          <a:p>
            <a:r>
              <a:rPr lang="en-US" dirty="0" smtClean="0"/>
              <a:t>Simple Rules to Choosing a Name:</a:t>
            </a:r>
          </a:p>
          <a:p>
            <a:pPr lvl="1"/>
            <a:r>
              <a:rPr lang="en-US" dirty="0" smtClean="0"/>
              <a:t>Use only letters, numbers, or the underscore (_)</a:t>
            </a:r>
          </a:p>
          <a:p>
            <a:pPr lvl="2"/>
            <a:r>
              <a:rPr lang="en-US" dirty="0" smtClean="0"/>
              <a:t>Don't start with a number</a:t>
            </a:r>
          </a:p>
          <a:p>
            <a:pPr lvl="1"/>
            <a:r>
              <a:rPr lang="en-US" dirty="0" smtClean="0"/>
              <a:t>Separate words with "</a:t>
            </a:r>
            <a:r>
              <a:rPr lang="en-US" dirty="0" err="1" smtClean="0"/>
              <a:t>camelCase</a:t>
            </a:r>
            <a:r>
              <a:rPr lang="en-US" dirty="0" smtClean="0"/>
              <a:t>" notation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canVolume</a:t>
            </a:r>
            <a:r>
              <a:rPr lang="en-US" dirty="0" smtClean="0"/>
              <a:t>, </a:t>
            </a:r>
            <a:r>
              <a:rPr lang="en-US" dirty="0" err="1" smtClean="0"/>
              <a:t>cansPerPack</a:t>
            </a:r>
            <a:endParaRPr lang="en-US" dirty="0" smtClean="0"/>
          </a:p>
          <a:p>
            <a:pPr lvl="1"/>
            <a:r>
              <a:rPr lang="en-US" dirty="0" smtClean="0"/>
              <a:t>Variable names are case-sensitive</a:t>
            </a:r>
          </a:p>
          <a:p>
            <a:pPr lvl="1"/>
            <a:r>
              <a:rPr lang="en-US" dirty="0" smtClean="0"/>
              <a:t>Don't use Java reserved words</a:t>
            </a:r>
          </a:p>
          <a:p>
            <a:pPr lvl="2"/>
            <a:r>
              <a:rPr lang="en-US" dirty="0" smtClean="0"/>
              <a:t>Example: can't have a variable named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Variables start with lower case / Class names start with upper case</a:t>
            </a:r>
          </a:p>
          <a:p>
            <a:pPr lvl="2"/>
            <a:r>
              <a:rPr lang="en-US" dirty="0" smtClean="0"/>
              <a:t>Not a requirement, but a general best practice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4495800"/>
          </a:xfrm>
        </p:spPr>
        <p:txBody>
          <a:bodyPr/>
          <a:lstStyle/>
          <a:p>
            <a:r>
              <a:rPr lang="en-US" dirty="0" smtClean="0"/>
              <a:t>Legal and illegal variable names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7143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82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types are used to tell the compiler what type of data you are trying to store</a:t>
            </a:r>
          </a:p>
          <a:p>
            <a:pPr lvl="1"/>
            <a:r>
              <a:rPr lang="en-US" dirty="0" smtClean="0"/>
              <a:t>Helps to allocate the correct amount of memory</a:t>
            </a:r>
          </a:p>
          <a:p>
            <a:r>
              <a:rPr lang="en-US" dirty="0" smtClean="0"/>
              <a:t>Common Types</a:t>
            </a:r>
          </a:p>
          <a:p>
            <a:pPr lvl="1"/>
            <a:r>
              <a:rPr lang="en-US" dirty="0" smtClean="0"/>
              <a:t>A whole number (no fraction) –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pPr lvl="1"/>
            <a:r>
              <a:rPr lang="en-US" dirty="0" smtClean="0"/>
              <a:t>A number with a fraction part – </a:t>
            </a:r>
            <a:r>
              <a:rPr lang="en-US" b="1" dirty="0" smtClean="0"/>
              <a:t>double</a:t>
            </a:r>
          </a:p>
          <a:p>
            <a:pPr lvl="1"/>
            <a:r>
              <a:rPr lang="en-US" dirty="0" smtClean="0"/>
              <a:t>A single character – </a:t>
            </a:r>
            <a:r>
              <a:rPr lang="en-US" b="1" dirty="0" smtClean="0"/>
              <a:t>char </a:t>
            </a:r>
          </a:p>
          <a:p>
            <a:pPr lvl="1"/>
            <a:r>
              <a:rPr lang="en-US" dirty="0" smtClean="0"/>
              <a:t>A word (a group of characters) – </a:t>
            </a:r>
            <a:r>
              <a:rPr lang="en-US" b="1" dirty="0" smtClean="0"/>
              <a:t>String </a:t>
            </a:r>
          </a:p>
          <a:p>
            <a:r>
              <a:rPr lang="en-US" dirty="0" smtClean="0"/>
              <a:t>The type is specified when declaring the variable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cansPerPack</a:t>
            </a:r>
            <a:r>
              <a:rPr lang="en-US" dirty="0" smtClean="0"/>
              <a:t> = 6;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canVolume</a:t>
            </a:r>
            <a:r>
              <a:rPr lang="en-US" dirty="0" smtClean="0"/>
              <a:t> = 12.0;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String</a:t>
            </a:r>
            <a:r>
              <a:rPr lang="en-US" dirty="0" smtClean="0"/>
              <a:t> name = "Jack";</a:t>
            </a:r>
          </a:p>
          <a:p>
            <a:r>
              <a:rPr lang="en-US" dirty="0" smtClean="0"/>
              <a:t>Back to the garage analogy, parking spaces may be different sizes for different types of vehicles</a:t>
            </a:r>
          </a:p>
          <a:p>
            <a:pPr lvl="1"/>
            <a:r>
              <a:rPr lang="en-US" dirty="0" smtClean="0"/>
              <a:t>E.g. bicycle, </a:t>
            </a:r>
            <a:r>
              <a:rPr lang="en-US" dirty="0" smtClean="0"/>
              <a:t>motorcycle</a:t>
            </a:r>
            <a:r>
              <a:rPr lang="en-US" dirty="0" smtClean="0"/>
              <a:t>, full size, van,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Data Types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Integer Types (Whole numbers, no fractions)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byte</a:t>
            </a:r>
            <a:r>
              <a:rPr lang="en-US" dirty="0" smtClean="0"/>
              <a:t>: a very small number (-127 to +128)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short</a:t>
            </a:r>
            <a:r>
              <a:rPr lang="en-US" dirty="0" smtClean="0"/>
              <a:t>: a small number (-32,768 to +32,767)</a:t>
            </a:r>
          </a:p>
          <a:p>
            <a:pPr lvl="1"/>
            <a:r>
              <a:rPr lang="en-US" b="1" dirty="0" err="1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/>
              <a:t>: a large number (-2,147,483,648 to +2,147,483,647)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long</a:t>
            </a:r>
            <a:r>
              <a:rPr lang="en-US" dirty="0" smtClean="0"/>
              <a:t>: a huge number</a:t>
            </a:r>
          </a:p>
          <a:p>
            <a:r>
              <a:rPr lang="en-US" dirty="0" smtClean="0"/>
              <a:t>Floating Point Types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a huge number with decimal places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dirty="0" smtClean="0"/>
              <a:t>: a more precise, floating type, used for calculations</a:t>
            </a:r>
          </a:p>
          <a:p>
            <a:r>
              <a:rPr lang="en-US" dirty="0" smtClean="0"/>
              <a:t>Other Types</a:t>
            </a:r>
          </a:p>
          <a:p>
            <a:pPr lvl="1"/>
            <a:r>
              <a:rPr lang="en-US" b="1" dirty="0" err="1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boolean</a:t>
            </a:r>
            <a:r>
              <a:rPr lang="en-US" dirty="0" smtClean="0"/>
              <a:t>: true or false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char</a:t>
            </a:r>
            <a:r>
              <a:rPr lang="en-US" dirty="0" smtClean="0"/>
              <a:t>: one symbol in single quotes, such as: 'a'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Data Type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Integer Types (Whole numbers, no fractions)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byte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short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long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Floating Point Types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float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Other Types</a:t>
            </a:r>
          </a:p>
          <a:p>
            <a:pPr lvl="1"/>
            <a:r>
              <a:rPr lang="en-US" b="1" dirty="0" err="1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boolean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char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1828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2209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2209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19400" y="2590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52800" y="2590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86200" y="2590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600" y="2590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95938" y="2971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929338" y="2971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62738" y="2971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96138" y="2971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29538" y="2971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19400" y="2971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800" y="2971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86200" y="2971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95938" y="4038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29338" y="4038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62738" y="4038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96138" y="4038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529538" y="4038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819400" y="4038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52800" y="4038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86200" y="4038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819400" y="3657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352800" y="3657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86200" y="3657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19600" y="3657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19400" y="4800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352800" y="5181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819400" y="5181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7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Literal Examples in Java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99" y="1219200"/>
            <a:ext cx="7066601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52400" y="3657600"/>
            <a:ext cx="1752600" cy="1631216"/>
          </a:xfrm>
          <a:prstGeom prst="rect">
            <a:avLst/>
          </a:prstGeom>
          <a:solidFill>
            <a:srgbClr val="F8E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/>
              <a:t>Use the </a:t>
            </a:r>
            <a:r>
              <a:rPr lang="en-US" sz="2000" dirty="0">
                <a:latin typeface="Consolas" pitchFamily="49" charset="0"/>
              </a:rPr>
              <a:t>double</a:t>
            </a:r>
          </a:p>
          <a:p>
            <a:pPr eaLnBrk="1" hangingPunct="1"/>
            <a:r>
              <a:rPr lang="en-US" sz="2000" dirty="0"/>
              <a:t>type for floating-</a:t>
            </a:r>
          </a:p>
          <a:p>
            <a:pPr eaLnBrk="1" hangingPunct="1"/>
            <a:r>
              <a:rPr lang="en-US" sz="2000" dirty="0"/>
              <a:t>point numbers.</a:t>
            </a:r>
          </a:p>
        </p:txBody>
      </p:sp>
    </p:spTree>
    <p:extLst>
      <p:ext uri="{BB962C8B-B14F-4D97-AF65-F5344CB8AC3E}">
        <p14:creationId xmlns:p14="http://schemas.microsoft.com/office/powerpoint/2010/main" val="94154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three forms of comments</a:t>
            </a:r>
          </a:p>
          <a:p>
            <a:pPr lvl="1"/>
            <a:r>
              <a:rPr lang="en-US" dirty="0" smtClean="0"/>
              <a:t>// a single line comment (or rest of line to the right)</a:t>
            </a:r>
          </a:p>
          <a:p>
            <a:pPr lvl="1"/>
            <a:r>
              <a:rPr lang="en-US" dirty="0" smtClean="0"/>
              <a:t>/*</a:t>
            </a:r>
            <a:br>
              <a:rPr lang="en-US" dirty="0" smtClean="0"/>
            </a:br>
            <a:r>
              <a:rPr lang="en-US" dirty="0" smtClean="0"/>
              <a:t>	multi-line comment – all comments within /* */</a:t>
            </a:r>
            <a:br>
              <a:rPr lang="en-US" dirty="0" smtClean="0"/>
            </a:br>
            <a:r>
              <a:rPr lang="en-US" dirty="0" smtClean="0"/>
              <a:t>*/</a:t>
            </a:r>
          </a:p>
          <a:p>
            <a:pPr lvl="1"/>
            <a:r>
              <a:rPr lang="en-US" dirty="0" smtClean="0"/>
              <a:t>/**</a:t>
            </a:r>
            <a:br>
              <a:rPr lang="en-US" dirty="0" smtClean="0"/>
            </a:br>
            <a:r>
              <a:rPr lang="en-US" dirty="0" smtClean="0"/>
              <a:t>	multi-line </a:t>
            </a:r>
            <a:r>
              <a:rPr lang="en-US" dirty="0" err="1" smtClean="0"/>
              <a:t>Javadoc</a:t>
            </a:r>
            <a:r>
              <a:rPr lang="en-US" dirty="0" smtClean="0"/>
              <a:t> comments – used to automatically generate documentation</a:t>
            </a:r>
            <a:br>
              <a:rPr lang="en-US" dirty="0" smtClean="0"/>
            </a:br>
            <a:r>
              <a:rPr lang="en-US" dirty="0" smtClean="0"/>
              <a:t>*/</a:t>
            </a:r>
          </a:p>
          <a:p>
            <a:r>
              <a:rPr lang="en-US" dirty="0" smtClean="0"/>
              <a:t>The compiler ignores commented code</a:t>
            </a:r>
          </a:p>
          <a:p>
            <a:r>
              <a:rPr lang="en-US" dirty="0" smtClean="0"/>
              <a:t>Use comments at the beginning of each program and within the program to clarify details of the code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6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648200"/>
            <a:ext cx="81534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Lines 1-3 are </a:t>
            </a:r>
            <a:r>
              <a:rPr lang="en-US" dirty="0" err="1" smtClean="0"/>
              <a:t>Javadoc</a:t>
            </a:r>
            <a:r>
              <a:rPr lang="en-US" dirty="0" smtClean="0"/>
              <a:t> comments for the class "Volume 1"</a:t>
            </a:r>
          </a:p>
          <a:p>
            <a:r>
              <a:rPr lang="en-US" dirty="0" smtClean="0"/>
              <a:t>Line 9 uses a single-line comment to clarify the unit of measurement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110413" cy="327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5" idx="1"/>
          </p:cNvCxnSpPr>
          <p:nvPr/>
        </p:nvCxnSpPr>
        <p:spPr bwMode="auto">
          <a:xfrm flipH="1" flipV="1">
            <a:off x="5410200" y="1752600"/>
            <a:ext cx="16383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6629400" y="3075057"/>
            <a:ext cx="424744" cy="1253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048500" y="2721114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Internal Documentation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48500" y="1703457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External</a:t>
            </a:r>
          </a:p>
          <a:p>
            <a:r>
              <a:rPr lang="en-US" sz="2000" dirty="0" smtClean="0"/>
              <a:t>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8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Variable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Undeclared Variables</a:t>
            </a:r>
          </a:p>
          <a:p>
            <a:pPr lvl="1"/>
            <a:r>
              <a:rPr lang="en-US" dirty="0" smtClean="0"/>
              <a:t>You must declare a variable before you use it: (i.e. above in the code)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</a:rPr>
              <a:t>  double </a:t>
            </a:r>
            <a:r>
              <a:rPr lang="en-US" sz="2400" dirty="0" err="1" smtClean="0">
                <a:latin typeface="Consolas" pitchFamily="49" charset="0"/>
              </a:rPr>
              <a:t>canVolume</a:t>
            </a:r>
            <a:r>
              <a:rPr lang="en-US" sz="2400" dirty="0" smtClean="0">
                <a:latin typeface="Consolas" pitchFamily="49" charset="0"/>
              </a:rPr>
              <a:t> = 12 * 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</a:rPr>
              <a:t>literPerOunce</a:t>
            </a:r>
            <a:r>
              <a:rPr lang="en-US" sz="2400" dirty="0" smtClean="0">
                <a:latin typeface="Consolas" pitchFamily="49" charset="0"/>
              </a:rPr>
              <a:t>; // ??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</a:rPr>
              <a:t>  double 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</a:rPr>
              <a:t>literPerOunce</a:t>
            </a:r>
            <a:r>
              <a:rPr lang="en-US" sz="2400" dirty="0" smtClean="0">
                <a:latin typeface="Consolas" pitchFamily="49" charset="0"/>
              </a:rPr>
              <a:t> = 0.0296;</a:t>
            </a:r>
          </a:p>
          <a:p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You must initialize (i.e. set) a variable’s contents before you use it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</a:rPr>
              <a:t>bottles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bottleVolume</a:t>
            </a:r>
            <a:r>
              <a:rPr lang="en-US" sz="2400" dirty="0" smtClean="0">
                <a:latin typeface="Consolas" pitchFamily="49" charset="0"/>
              </a:rPr>
              <a:t> = 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</a:rPr>
              <a:t>bottles</a:t>
            </a:r>
            <a:r>
              <a:rPr lang="en-US" sz="2400" dirty="0" smtClean="0">
                <a:latin typeface="Consolas" pitchFamily="49" charset="0"/>
              </a:rPr>
              <a:t> * 2;   // ??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1906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Variable Errors (Cont'd)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/>
              <a:t>The storage for the variable cannot correctly hold the value</a:t>
            </a:r>
          </a:p>
          <a:p>
            <a:pPr lvl="1"/>
            <a:r>
              <a:rPr lang="en-US" dirty="0" smtClean="0"/>
              <a:t>Example: Remember the </a:t>
            </a:r>
            <a:r>
              <a:rPr lang="en-US" dirty="0" err="1" smtClean="0"/>
              <a:t>int</a:t>
            </a:r>
            <a:r>
              <a:rPr lang="en-US" dirty="0" smtClean="0"/>
              <a:t> data type </a:t>
            </a:r>
            <a:r>
              <a:rPr lang="en-US" dirty="0"/>
              <a:t>can </a:t>
            </a:r>
            <a:r>
              <a:rPr lang="en-US" dirty="0" smtClean="0"/>
              <a:t>store values in the range of -2,147,483,648 </a:t>
            </a:r>
            <a:r>
              <a:rPr lang="en-US" dirty="0"/>
              <a:t>to +</a:t>
            </a:r>
            <a:r>
              <a:rPr lang="en-US" dirty="0" smtClean="0"/>
              <a:t>2,147,483,647</a:t>
            </a:r>
          </a:p>
          <a:p>
            <a:pPr lvl="2"/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oneThousand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dirty="0" smtClean="0">
                <a:latin typeface="Consolas" pitchFamily="49" charset="0"/>
              </a:rPr>
              <a:t>1000</a:t>
            </a:r>
            <a:r>
              <a:rPr lang="en-US" dirty="0" smtClean="0">
                <a:latin typeface="Consolas" pitchFamily="49" charset="0"/>
              </a:rPr>
              <a:t>;			</a:t>
            </a:r>
            <a:r>
              <a:rPr lang="en-US" sz="2400" dirty="0" smtClean="0">
                <a:latin typeface="Consolas" pitchFamily="49" charset="0"/>
              </a:rPr>
              <a:t>// OK</a:t>
            </a:r>
          </a:p>
          <a:p>
            <a:pPr lvl="2"/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oneMillion</a:t>
            </a:r>
            <a:r>
              <a:rPr lang="en-US" sz="2400" dirty="0">
                <a:latin typeface="Consolas" pitchFamily="49" charset="0"/>
              </a:rPr>
              <a:t> = 1000 * </a:t>
            </a:r>
            <a:r>
              <a:rPr lang="en-US" sz="2400" dirty="0" err="1">
                <a:latin typeface="Consolas" pitchFamily="49" charset="0"/>
              </a:rPr>
              <a:t>oneThousand</a:t>
            </a:r>
            <a:r>
              <a:rPr lang="en-US" sz="2400" dirty="0" smtClean="0">
                <a:latin typeface="Consolas" pitchFamily="49" charset="0"/>
              </a:rPr>
              <a:t>;	// OK</a:t>
            </a:r>
          </a:p>
          <a:p>
            <a:pPr lvl="2"/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oneBillion</a:t>
            </a:r>
            <a:r>
              <a:rPr lang="en-US" sz="2400" dirty="0">
                <a:latin typeface="Consolas" pitchFamily="49" charset="0"/>
              </a:rPr>
              <a:t> = 1000 * </a:t>
            </a:r>
            <a:r>
              <a:rPr lang="en-US" sz="2400" dirty="0" err="1">
                <a:latin typeface="Consolas" pitchFamily="49" charset="0"/>
              </a:rPr>
              <a:t>oneMillion</a:t>
            </a:r>
            <a:r>
              <a:rPr lang="en-US" sz="2400" dirty="0" smtClean="0">
                <a:latin typeface="Consolas" pitchFamily="49" charset="0"/>
              </a:rPr>
              <a:t>;	// OK</a:t>
            </a:r>
          </a:p>
          <a:p>
            <a:pPr lvl="2"/>
            <a:r>
              <a:rPr lang="en-US" sz="2400" dirty="0" err="1" smtClean="0">
                <a:latin typeface="Consolas" pitchFamily="49" charset="0"/>
              </a:rPr>
              <a:t>System.out.println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3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</a:rPr>
              <a:t>* </a:t>
            </a:r>
            <a:r>
              <a:rPr lang="en-US" sz="2400" dirty="0" err="1">
                <a:solidFill>
                  <a:srgbClr val="FF0000"/>
                </a:solidFill>
                <a:latin typeface="Consolas" pitchFamily="49" charset="0"/>
              </a:rPr>
              <a:t>oneBillion</a:t>
            </a:r>
            <a:r>
              <a:rPr lang="en-US" sz="2400" dirty="0" smtClean="0">
                <a:latin typeface="Consolas" pitchFamily="49" charset="0"/>
              </a:rPr>
              <a:t>);	// </a:t>
            </a:r>
            <a:r>
              <a:rPr lang="en-US" sz="2400" dirty="0">
                <a:latin typeface="Consolas" pitchFamily="49" charset="0"/>
              </a:rPr>
              <a:t>??</a:t>
            </a:r>
            <a:endParaRPr lang="en-US" dirty="0"/>
          </a:p>
          <a:p>
            <a:pPr lvl="1"/>
            <a:r>
              <a:rPr lang="en-US" dirty="0" smtClean="0"/>
              <a:t>Output will print: -1294976296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The result (3 billion) overflowed the capacity of an </a:t>
            </a:r>
            <a:r>
              <a:rPr lang="en-US" dirty="0" err="1" smtClean="0"/>
              <a:t>int</a:t>
            </a:r>
            <a:r>
              <a:rPr lang="en-US" dirty="0" smtClean="0"/>
              <a:t>, truncated the value, and provided something useless</a:t>
            </a:r>
          </a:p>
          <a:p>
            <a:pPr lvl="1"/>
            <a:r>
              <a:rPr lang="en-US" dirty="0" smtClean="0"/>
              <a:t>To fix this, use a long (if integer) or a double (if floating point)</a:t>
            </a:r>
          </a:p>
        </p:txBody>
      </p:sp>
    </p:spTree>
    <p:extLst>
      <p:ext uri="{BB962C8B-B14F-4D97-AF65-F5344CB8AC3E}">
        <p14:creationId xmlns:p14="http://schemas.microsoft.com/office/powerpoint/2010/main" val="424424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Lecture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</a:p>
          <a:p>
            <a:r>
              <a:rPr lang="en-US" smtClean="0"/>
              <a:t>Comments</a:t>
            </a:r>
            <a:endParaRPr lang="en-US" dirty="0"/>
          </a:p>
          <a:p>
            <a:r>
              <a:rPr lang="en-US" dirty="0" err="1"/>
              <a:t>Input/Output</a:t>
            </a:r>
            <a:endParaRPr lang="en-US" dirty="0"/>
          </a:p>
          <a:p>
            <a:r>
              <a:rPr lang="en-US" dirty="0"/>
              <a:t>Arithmetic Operations</a:t>
            </a:r>
          </a:p>
          <a:p>
            <a:r>
              <a:rPr lang="en-US" dirty="0"/>
              <a:t>Converting and Formatting Data</a:t>
            </a:r>
          </a:p>
          <a:p>
            <a:r>
              <a:rPr lang="en-US" dirty="0"/>
              <a:t>Strings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the </a:t>
            </a:r>
            <a:r>
              <a:rPr lang="en-US" b="1" dirty="0" smtClean="0"/>
              <a:t>assignment operator (=)</a:t>
            </a:r>
            <a:r>
              <a:rPr lang="en-US" dirty="0" smtClean="0"/>
              <a:t> to place a new value into a variable</a:t>
            </a:r>
          </a:p>
          <a:p>
            <a:pPr marL="457200" lvl="1" indent="0">
              <a:buNone/>
            </a:pPr>
            <a:r>
              <a:rPr lang="en-US" sz="2300" dirty="0" err="1" smtClean="0">
                <a:latin typeface="Consolas" pitchFamily="49" charset="0"/>
              </a:rPr>
              <a:t>int</a:t>
            </a:r>
            <a:r>
              <a:rPr lang="en-US" sz="2300" dirty="0" smtClean="0">
                <a:latin typeface="Consolas" pitchFamily="49" charset="0"/>
              </a:rPr>
              <a:t> </a:t>
            </a:r>
            <a:r>
              <a:rPr lang="en-US" sz="2300" dirty="0" err="1" smtClean="0">
                <a:latin typeface="Consolas" pitchFamily="49" charset="0"/>
              </a:rPr>
              <a:t>cansPerPack</a:t>
            </a:r>
            <a:r>
              <a:rPr lang="en-US" sz="2300" dirty="0" smtClean="0">
                <a:latin typeface="Consolas" pitchFamily="49" charset="0"/>
              </a:rPr>
              <a:t> = 6; //declare and initialize</a:t>
            </a:r>
          </a:p>
          <a:p>
            <a:pPr marL="457200" lvl="1" indent="0">
              <a:buNone/>
            </a:pPr>
            <a:r>
              <a:rPr lang="en-US" sz="2300" dirty="0" err="1" smtClean="0">
                <a:latin typeface="Consolas" pitchFamily="49" charset="0"/>
              </a:rPr>
              <a:t>cansPerPack</a:t>
            </a:r>
            <a:r>
              <a:rPr lang="en-US" sz="2300" dirty="0" smtClean="0">
                <a:latin typeface="Consolas" pitchFamily="49" charset="0"/>
              </a:rPr>
              <a:t> = 8; 	//assignment</a:t>
            </a:r>
            <a:endParaRPr lang="en-US" sz="2300" dirty="0">
              <a:latin typeface="Consolas" pitchFamily="49" charset="0"/>
            </a:endParaRPr>
          </a:p>
          <a:p>
            <a:r>
              <a:rPr lang="en-US" dirty="0" smtClean="0"/>
              <a:t>Warning! The = sign is </a:t>
            </a:r>
            <a:r>
              <a:rPr lang="en-US" b="1" dirty="0" smtClean="0"/>
              <a:t>NOT</a:t>
            </a:r>
            <a:r>
              <a:rPr lang="en-US" dirty="0" smtClean="0"/>
              <a:t> used for comparison</a:t>
            </a:r>
          </a:p>
          <a:p>
            <a:pPr lvl="1"/>
            <a:r>
              <a:rPr lang="en-US" dirty="0" smtClean="0"/>
              <a:t>It copies the value on the right into the variable on the left side</a:t>
            </a:r>
          </a:p>
          <a:p>
            <a:pPr lvl="1"/>
            <a:r>
              <a:rPr lang="en-US" dirty="0" smtClean="0"/>
              <a:t>Comparisons will be covered a bit later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76600"/>
            <a:ext cx="81534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 = counter + 1;</a:t>
            </a:r>
          </a:p>
          <a:p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the right hand of the assignment first</a:t>
            </a:r>
          </a:p>
          <a:p>
            <a:pPr lvl="2"/>
            <a:r>
              <a:rPr lang="en-US" dirty="0" smtClean="0"/>
              <a:t>Find the value stored in counter, then add 1 to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Store the result in the variable named on the left side of the assignment operator (counter in this case)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8250"/>
            <a:ext cx="4962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14450"/>
            <a:ext cx="49815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0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for Incrementing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Incrementing (+1) and decrementing (-1) integer types is so common that there is a shorthand version for each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159933"/>
            <a:ext cx="7467600" cy="156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46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57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Assumes counter has already been declared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counter;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6106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36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Review of the assignment statement</a:t>
            </a:r>
          </a:p>
          <a:p>
            <a:pPr lvl="1"/>
            <a:r>
              <a:rPr lang="en-US" dirty="0" smtClean="0"/>
              <a:t>The value on the right is copied to the variable on the left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883525" cy="352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587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a good practice to declare values that will not change during program execution as </a:t>
            </a:r>
            <a:r>
              <a:rPr lang="en-US" b="1" dirty="0" smtClean="0"/>
              <a:t>constants</a:t>
            </a:r>
          </a:p>
          <a:p>
            <a:r>
              <a:rPr lang="en-US" dirty="0" smtClean="0"/>
              <a:t>Use the reserved word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</a:rPr>
              <a:t>final</a:t>
            </a:r>
            <a:r>
              <a:rPr lang="en-US" dirty="0" smtClean="0"/>
              <a:t> before the type in the declaration</a:t>
            </a:r>
          </a:p>
          <a:p>
            <a:pPr lvl="1"/>
            <a:r>
              <a:rPr lang="en-US" dirty="0" smtClean="0"/>
              <a:t>Example: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</a:rPr>
              <a:t>final</a:t>
            </a:r>
            <a:r>
              <a:rPr lang="en-US" sz="2400" dirty="0">
                <a:latin typeface="Consolas" pitchFamily="49" charset="0"/>
              </a:rPr>
              <a:t> double </a:t>
            </a:r>
            <a:r>
              <a:rPr lang="en-US" sz="2400" dirty="0" smtClean="0">
                <a:latin typeface="Consolas" pitchFamily="49" charset="0"/>
              </a:rPr>
              <a:t>BOTTLE_VOLUME </a:t>
            </a:r>
            <a:r>
              <a:rPr lang="en-US" sz="2400" dirty="0">
                <a:latin typeface="Consolas" pitchFamily="49" charset="0"/>
              </a:rPr>
              <a:t>= 1.75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 lvl="1"/>
            <a:r>
              <a:rPr lang="en-US" dirty="0" smtClean="0">
                <a:latin typeface="+mj-lt"/>
              </a:rPr>
              <a:t>They can then be used like any other variable</a:t>
            </a:r>
          </a:p>
          <a:p>
            <a:pPr marL="914400" lvl="2" indent="0">
              <a:buNone/>
            </a:pPr>
            <a:r>
              <a:rPr lang="en-US" dirty="0" smtClean="0">
                <a:latin typeface="Consolas" pitchFamily="49" charset="0"/>
              </a:rPr>
              <a:t>double volume = bottles * BOTTLE_VOLUME;</a:t>
            </a:r>
            <a:endParaRPr lang="en-US" dirty="0" smtClean="0">
              <a:latin typeface="+mj-lt"/>
            </a:endParaRPr>
          </a:p>
          <a:p>
            <a:r>
              <a:rPr lang="en-US" dirty="0" smtClean="0"/>
              <a:t>Constants are usually declared near the beginning of the program or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029200" y="5105400"/>
            <a:ext cx="3719688" cy="707886"/>
          </a:xfrm>
          <a:prstGeom prst="rect">
            <a:avLst/>
          </a:prstGeom>
          <a:solidFill>
            <a:srgbClr val="F8E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You cannot assign a new value to a constant at run-time.</a:t>
            </a:r>
          </a:p>
        </p:txBody>
      </p:sp>
    </p:spTree>
    <p:extLst>
      <p:ext uri="{BB962C8B-B14F-4D97-AF65-F5344CB8AC3E}">
        <p14:creationId xmlns:p14="http://schemas.microsoft.com/office/powerpoint/2010/main" val="2090702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Graphical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for output, we have been using </a:t>
            </a:r>
            <a:r>
              <a:rPr lang="en-US" dirty="0" err="1" smtClean="0"/>
              <a:t>System.out.println</a:t>
            </a:r>
            <a:r>
              <a:rPr lang="en-US" dirty="0" smtClean="0"/>
              <a:t> to print to the IDE or a console window</a:t>
            </a:r>
          </a:p>
          <a:p>
            <a:r>
              <a:rPr lang="en-US" dirty="0" smtClean="0"/>
              <a:t>Users are now used to seeing graphical interfaces instead of just a text-based command prompt</a:t>
            </a:r>
          </a:p>
          <a:p>
            <a:r>
              <a:rPr lang="en-US" dirty="0" smtClean="0"/>
              <a:t>For now, don't worry about the details</a:t>
            </a:r>
          </a:p>
          <a:p>
            <a:pPr lvl="1"/>
            <a:r>
              <a:rPr lang="en-US" dirty="0" smtClean="0"/>
              <a:t>Pay attention to the format of the code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3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GUI for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JOptionPane</a:t>
            </a:r>
            <a:r>
              <a:rPr lang="en-US" dirty="0" smtClean="0"/>
              <a:t>: Package that provides dialog boxes for GUI output</a:t>
            </a:r>
          </a:p>
          <a:p>
            <a:pPr lvl="1"/>
            <a:r>
              <a:rPr lang="en-US" dirty="0" smtClean="0"/>
              <a:t>Benefit: Makes your program look "prettier"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Import Java package containing </a:t>
            </a:r>
            <a:r>
              <a:rPr lang="en-US" dirty="0" err="1" smtClean="0"/>
              <a:t>JOptionPane</a:t>
            </a:r>
            <a:r>
              <a:rPr lang="en-US" dirty="0" smtClean="0"/>
              <a:t> class</a:t>
            </a:r>
          </a:p>
          <a:p>
            <a:pPr lvl="2"/>
            <a:r>
              <a:rPr lang="en-US" dirty="0" smtClean="0"/>
              <a:t>Use: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javax.swing.JOptionPane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/>
              <a:t> at the top of your .java file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showMessageDialog</a:t>
            </a:r>
            <a:r>
              <a:rPr lang="en-US" dirty="0" smtClean="0"/>
              <a:t>() function, which is similar to </a:t>
            </a:r>
            <a:r>
              <a:rPr lang="en-US" dirty="0" err="1" smtClean="0"/>
              <a:t>println</a:t>
            </a:r>
            <a:r>
              <a:rPr lang="en-US" dirty="0" smtClean="0"/>
              <a:t>(), but takes in two pieces of data instead</a:t>
            </a:r>
          </a:p>
          <a:p>
            <a:pPr lvl="2"/>
            <a:r>
              <a:rPr lang="en-US" dirty="0" smtClean="0"/>
              <a:t>Pass null and the String you want to output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GUI for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39058"/>
            <a:ext cx="5867400" cy="120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8" y="3429000"/>
            <a:ext cx="717846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8" y="5131993"/>
            <a:ext cx="2135155" cy="96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12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frequently will need to ask the user for input (i.e. prompt them) and then save what was entered</a:t>
            </a:r>
          </a:p>
          <a:p>
            <a:pPr lvl="1"/>
            <a:r>
              <a:rPr lang="en-US" dirty="0" smtClean="0"/>
              <a:t>We will be reading input from the keyword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Three step process to do this, using a GUI</a:t>
            </a:r>
          </a:p>
          <a:p>
            <a:pPr lvl="1"/>
            <a:r>
              <a:rPr lang="en-US" dirty="0"/>
              <a:t>Import Java package containing </a:t>
            </a:r>
            <a:r>
              <a:rPr lang="en-US" dirty="0" err="1" smtClean="0"/>
              <a:t>JOptionPane</a:t>
            </a:r>
            <a:r>
              <a:rPr lang="en-US" dirty="0" smtClean="0"/>
              <a:t> class</a:t>
            </a:r>
            <a:endParaRPr lang="en-US" dirty="0"/>
          </a:p>
          <a:p>
            <a:pPr lvl="2"/>
            <a:r>
              <a:rPr lang="en-US" dirty="0"/>
              <a:t>Use: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javax.swing.JOptionPane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/>
              <a:t> at the top of your .java file</a:t>
            </a:r>
          </a:p>
          <a:p>
            <a:pPr lvl="1"/>
            <a:r>
              <a:rPr lang="en-US" dirty="0"/>
              <a:t>Use methods of the </a:t>
            </a:r>
            <a:r>
              <a:rPr lang="en-US" dirty="0" err="1"/>
              <a:t>JOptionPane</a:t>
            </a:r>
            <a:r>
              <a:rPr lang="en-US" dirty="0"/>
              <a:t> class to show an input dialog</a:t>
            </a:r>
          </a:p>
          <a:p>
            <a:pPr lvl="2"/>
            <a:r>
              <a:rPr lang="en-US" dirty="0"/>
              <a:t>Use: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JOptionPane.showInputDialog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MessageToUser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/>
            <a:r>
              <a:rPr lang="en-US" dirty="0" smtClean="0"/>
              <a:t>In the same line, convert the input entered into the correct data type if the data type is numeric and calculations will be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5" y="4800600"/>
            <a:ext cx="889480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249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Reading Input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10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8044"/>
            <a:ext cx="27717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30" y="3928180"/>
            <a:ext cx="28098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05" y="3950758"/>
            <a:ext cx="28479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111044"/>
            <a:ext cx="41719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080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Java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83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Lists all of the classes and methods within the Java API</a:t>
            </a:r>
          </a:p>
          <a:p>
            <a:pPr lvl="1"/>
            <a:r>
              <a:rPr lang="en-US" dirty="0"/>
              <a:t>On the Web: </a:t>
            </a:r>
            <a:r>
              <a:rPr lang="en-US" dirty="0">
                <a:hlinkClick r:id="rId2"/>
              </a:rPr>
              <a:t>http://docs.oracle.com/javase/6/docs/api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781800" cy="3917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1905000" y="2590800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Packages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6200" y="4267200"/>
            <a:ext cx="1524000" cy="5334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9" name="Left Arrow 8"/>
          <p:cNvSpPr/>
          <p:nvPr/>
        </p:nvSpPr>
        <p:spPr>
          <a:xfrm>
            <a:off x="6858000" y="4267200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76952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7150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supports all of the same basic calculator operations</a:t>
            </a:r>
          </a:p>
          <a:p>
            <a:pPr lvl="1"/>
            <a:r>
              <a:rPr lang="en-US" dirty="0" smtClean="0"/>
              <a:t>Addition, subtraction, multiplication, division</a:t>
            </a:r>
          </a:p>
          <a:p>
            <a:r>
              <a:rPr lang="en-US" dirty="0" smtClean="0"/>
              <a:t>However, Java expressions may only be written on one line</a:t>
            </a:r>
          </a:p>
          <a:p>
            <a:r>
              <a:rPr lang="en-US" dirty="0" smtClean="0"/>
              <a:t>Precedence is similar to Algebra</a:t>
            </a:r>
          </a:p>
          <a:p>
            <a:pPr lvl="1"/>
            <a:r>
              <a:rPr lang="en-US" dirty="0" smtClean="0"/>
              <a:t>Remember PEMDAS</a:t>
            </a:r>
          </a:p>
          <a:p>
            <a:pPr lvl="2"/>
            <a:r>
              <a:rPr lang="en-US" dirty="0" smtClean="0"/>
              <a:t>Parentheses, exponents, multiplication/division, addition/subtraction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6600"/>
            <a:ext cx="9810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352800"/>
            <a:ext cx="1447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98543" y="287091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4614" y="2870916"/>
            <a:ext cx="63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00"/>
                </a:solidFill>
              </a:rPr>
              <a:t>Yes</a:t>
            </a:r>
            <a:endParaRPr lang="en-US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52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 and Remainders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both operands are integer types, you need to be careful not to lose precision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 err="1"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 first = 7, second = 4, answer;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</a:rPr>
              <a:t>answer </a:t>
            </a:r>
            <a:r>
              <a:rPr lang="en-US" sz="2000" dirty="0">
                <a:latin typeface="Consolas" pitchFamily="49" charset="0"/>
              </a:rPr>
              <a:t>=  first / second;  // answer is 1!</a:t>
            </a:r>
            <a:endParaRPr lang="en-US" sz="2000" dirty="0"/>
          </a:p>
          <a:p>
            <a:pPr lvl="1"/>
            <a:r>
              <a:rPr lang="en-US" dirty="0" smtClean="0"/>
              <a:t>The result is an integer. The fraction was lost.</a:t>
            </a:r>
          </a:p>
          <a:p>
            <a:r>
              <a:rPr lang="en-US" dirty="0"/>
              <a:t>To find the fractional part, use the modulus operator (%)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 err="1"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 first = 7, second = 4, answer, remainder;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answer =  first / second;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remainder =  first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</a:rPr>
              <a:t>%</a:t>
            </a:r>
            <a:r>
              <a:rPr lang="en-US" sz="2000" dirty="0">
                <a:latin typeface="Consolas" pitchFamily="49" charset="0"/>
              </a:rPr>
              <a:t> second;  // set to 3</a:t>
            </a:r>
            <a:endParaRPr lang="en-US" dirty="0" smtClean="0"/>
          </a:p>
          <a:p>
            <a:r>
              <a:rPr lang="en-US" dirty="0" smtClean="0"/>
              <a:t>You could also use floating-point data types, instead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8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and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no symbols for powers and roots</a:t>
            </a:r>
          </a:p>
          <a:p>
            <a:pPr lvl="1"/>
            <a:r>
              <a:rPr lang="en-US" dirty="0" smtClean="0"/>
              <a:t>But, </a:t>
            </a:r>
            <a:r>
              <a:rPr lang="en-US" smtClean="0"/>
              <a:t>methods exist </a:t>
            </a:r>
            <a:r>
              <a:rPr lang="en-US" dirty="0" smtClean="0"/>
              <a:t>in the Java Math class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1679541" cy="90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971799" y="2666999"/>
            <a:ext cx="1398351" cy="44066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2666999"/>
            <a:ext cx="3404681" cy="39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352800"/>
            <a:ext cx="5715000" cy="272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96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and Roots (Cont'd)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30932"/>
            <a:ext cx="7467600" cy="44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744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and Formatting Data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Between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 is safe to convert a value from an integer data type to a floating point data type</a:t>
            </a:r>
          </a:p>
          <a:p>
            <a:pPr lvl="1"/>
            <a:r>
              <a:rPr lang="en-US" dirty="0" smtClean="0"/>
              <a:t>No decimal points (precision) is lost</a:t>
            </a:r>
          </a:p>
          <a:p>
            <a:r>
              <a:rPr lang="en-US" dirty="0" smtClean="0"/>
              <a:t>Going the other way can be dangerous</a:t>
            </a:r>
          </a:p>
          <a:p>
            <a:pPr lvl="1"/>
            <a:r>
              <a:rPr lang="en-US" dirty="0" smtClean="0"/>
              <a:t>All fractional information is lost</a:t>
            </a:r>
          </a:p>
          <a:p>
            <a:pPr lvl="1"/>
            <a:r>
              <a:rPr lang="en-US" dirty="0" smtClean="0"/>
              <a:t>To "force" a conversion, variables can be </a:t>
            </a:r>
            <a:r>
              <a:rPr lang="en-US" b="1" dirty="0" smtClean="0"/>
              <a:t>cast</a:t>
            </a:r>
            <a:r>
              <a:rPr lang="en-US" dirty="0" smtClean="0"/>
              <a:t> from one type to another</a:t>
            </a:r>
          </a:p>
          <a:p>
            <a:pPr lvl="1"/>
            <a:r>
              <a:rPr lang="en-US" dirty="0" smtClean="0"/>
              <a:t>Example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</a:rPr>
              <a:t>			double </a:t>
            </a:r>
            <a:r>
              <a:rPr lang="en-US" sz="2400" dirty="0">
                <a:latin typeface="Consolas" pitchFamily="49" charset="0"/>
              </a:rPr>
              <a:t>balance = total + tax;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dollars =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</a:rPr>
              <a:t>(</a:t>
            </a:r>
            <a:r>
              <a:rPr lang="en-US" sz="2400" dirty="0" err="1">
                <a:solidFill>
                  <a:srgbClr val="0033CC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</a:rPr>
              <a:t>) </a:t>
            </a:r>
            <a:r>
              <a:rPr lang="en-US" sz="2400" dirty="0">
                <a:latin typeface="Consolas" pitchFamily="49" charset="0"/>
              </a:rPr>
              <a:t>balance;</a:t>
            </a:r>
            <a:endParaRPr lang="en-US" sz="2400" dirty="0"/>
          </a:p>
          <a:p>
            <a:pPr lvl="2"/>
            <a:r>
              <a:rPr lang="en-US" dirty="0" smtClean="0"/>
              <a:t>The fractional part is discarded (not rounded)</a:t>
            </a:r>
          </a:p>
          <a:p>
            <a:pPr lvl="2"/>
            <a:r>
              <a:rPr lang="en-US" dirty="0" smtClean="0"/>
              <a:t>If you do not use the cast, the compiler will generate a syntax error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1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Outputting floating point values can look strange, such as at gas stations</a:t>
            </a:r>
          </a:p>
          <a:p>
            <a:pPr lvl="1"/>
            <a:r>
              <a:rPr lang="en-US" dirty="0" smtClean="0"/>
              <a:t>Example: Price per liter = 1.21997</a:t>
            </a:r>
          </a:p>
          <a:p>
            <a:r>
              <a:rPr lang="en-US" dirty="0" smtClean="0"/>
              <a:t>To control the output appearance we can create and format a String containing a number through a </a:t>
            </a:r>
            <a:r>
              <a:rPr lang="en-US" b="1" dirty="0" smtClean="0"/>
              <a:t>format </a:t>
            </a:r>
            <a:r>
              <a:rPr lang="en-US" b="1" dirty="0" err="1" smtClean="0"/>
              <a:t>specifier</a:t>
            </a:r>
            <a:endParaRPr lang="en-US" b="1" dirty="0" smtClean="0"/>
          </a:p>
          <a:p>
            <a:r>
              <a:rPr lang="en-US" dirty="0" smtClean="0"/>
              <a:t>Once the string has been formatted, we can output it</a:t>
            </a:r>
          </a:p>
          <a:p>
            <a:r>
              <a:rPr lang="en-US" dirty="0" smtClean="0"/>
              <a:t>The book covers more detailed ways you can format your output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4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Output (Cont'd)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2927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80" y="4114800"/>
            <a:ext cx="390171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646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Unintended Integer Division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an error?</a:t>
            </a:r>
          </a:p>
          <a:p>
            <a:pPr lvl="1"/>
            <a:r>
              <a:rPr lang="en-US" dirty="0" smtClean="0"/>
              <a:t>Since all of the data types are integers, the compiler performs integer division</a:t>
            </a:r>
          </a:p>
          <a:p>
            <a:pPr lvl="1"/>
            <a:r>
              <a:rPr lang="en-US" dirty="0" smtClean="0"/>
              <a:t>Then the resulting integer is assigned to a double</a:t>
            </a:r>
          </a:p>
          <a:p>
            <a:pPr lvl="1"/>
            <a:r>
              <a:rPr lang="en-US" dirty="0" smtClean="0"/>
              <a:t>When decimal points are important, use a floating-point type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905000"/>
            <a:ext cx="768749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218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Unbalanced Parentheses</a:t>
            </a:r>
          </a:p>
          <a:p>
            <a:r>
              <a:rPr lang="en-US" dirty="0" smtClean="0"/>
              <a:t>The count of ( and ) must match</a:t>
            </a:r>
          </a:p>
          <a:p>
            <a:pPr lvl="1"/>
            <a:r>
              <a:rPr lang="en-US" dirty="0" smtClean="0"/>
              <a:t>Incorrect: </a:t>
            </a:r>
            <a:r>
              <a:rPr lang="pt-BR" sz="2400" dirty="0">
                <a:latin typeface="Consolas" pitchFamily="49" charset="0"/>
              </a:rPr>
              <a:t>-(b * b - (4 * a * c) ) ) / 2 * a)</a:t>
            </a:r>
            <a:endParaRPr lang="en-US" sz="2400" dirty="0" smtClean="0"/>
          </a:p>
          <a:p>
            <a:r>
              <a:rPr lang="en-US" dirty="0" smtClean="0"/>
              <a:t>It can be difficult to keep track</a:t>
            </a:r>
          </a:p>
          <a:p>
            <a:pPr lvl="1"/>
            <a:r>
              <a:rPr lang="en-US" dirty="0" smtClean="0"/>
              <a:t>Trick:</a:t>
            </a:r>
          </a:p>
          <a:p>
            <a:pPr lvl="2"/>
            <a:r>
              <a:rPr lang="en-US" dirty="0" smtClean="0"/>
              <a:t>Count ( as + 1 and ) as -1. Goal : 0</a:t>
            </a:r>
          </a:p>
          <a:p>
            <a:pPr lvl="1"/>
            <a:r>
              <a:rPr lang="en-US" dirty="0" smtClean="0"/>
              <a:t>Example:</a:t>
            </a:r>
            <a:r>
              <a:rPr lang="pt-BR" sz="2000" dirty="0" smtClean="0">
                <a:latin typeface="Consolas" pitchFamily="49" charset="0"/>
              </a:rPr>
              <a:t>		</a:t>
            </a:r>
          </a:p>
          <a:p>
            <a:pPr marL="342900" lvl="1" indent="-342900">
              <a:buSzPct val="60000"/>
              <a:buFont typeface="Wingdings" pitchFamily="2" charset="2"/>
              <a:buNone/>
              <a:defRPr/>
            </a:pPr>
            <a:r>
              <a:rPr lang="pt-BR" sz="2000" dirty="0">
                <a:latin typeface="Consolas" pitchFamily="49" charset="0"/>
              </a:rPr>
              <a:t>	</a:t>
            </a:r>
            <a:r>
              <a:rPr lang="pt-BR" sz="2000" dirty="0" smtClean="0">
                <a:latin typeface="Consolas" pitchFamily="49" charset="0"/>
              </a:rPr>
              <a:t>	-(</a:t>
            </a:r>
            <a:r>
              <a:rPr lang="pt-BR" sz="2000" dirty="0">
                <a:latin typeface="Consolas" pitchFamily="49" charset="0"/>
              </a:rPr>
              <a:t>b * b - (4 * a * c) ) ) / 2 * a)</a:t>
            </a:r>
          </a:p>
          <a:p>
            <a:pPr marL="342900" lvl="1" indent="-342900">
              <a:buSzPct val="60000"/>
              <a:buFont typeface="Wingdings" pitchFamily="2" charset="2"/>
              <a:buNone/>
              <a:defRPr/>
            </a:pPr>
            <a:r>
              <a:rPr lang="pt-BR" sz="2000" dirty="0" smtClean="0">
                <a:latin typeface="Consolas" pitchFamily="49" charset="0"/>
              </a:rPr>
              <a:t>		 </a:t>
            </a:r>
            <a:r>
              <a:rPr lang="pt-BR" sz="2000" dirty="0" smtClean="0">
                <a:solidFill>
                  <a:srgbClr val="0033CC"/>
                </a:solidFill>
                <a:latin typeface="Consolas" pitchFamily="49" charset="0"/>
              </a:rPr>
              <a:t>1        </a:t>
            </a:r>
            <a:r>
              <a:rPr lang="pt-BR" sz="2000" dirty="0">
                <a:solidFill>
                  <a:srgbClr val="0033CC"/>
                </a:solidFill>
                <a:latin typeface="Consolas" pitchFamily="49" charset="0"/>
              </a:rPr>
              <a:t>2         1 0 -1      -2  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0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29000"/>
            <a:ext cx="8153400" cy="2438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Round Off Errors – Why?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float</a:t>
            </a:r>
            <a:r>
              <a:rPr lang="en-US" dirty="0" smtClean="0"/>
              <a:t> value 4.35 (in binary) is not exact</a:t>
            </a:r>
          </a:p>
          <a:p>
            <a:pPr lvl="1"/>
            <a:r>
              <a:rPr lang="en-US" dirty="0" smtClean="0"/>
              <a:t>Multiplying by 100 adds to the inaccuracy</a:t>
            </a:r>
          </a:p>
          <a:p>
            <a:pPr lvl="1"/>
            <a:r>
              <a:rPr lang="en-US" dirty="0" smtClean="0"/>
              <a:t>When the float is converted to an </a:t>
            </a:r>
            <a:r>
              <a:rPr lang="en-US" dirty="0" err="1" smtClean="0"/>
              <a:t>int</a:t>
            </a:r>
            <a:r>
              <a:rPr lang="en-US" dirty="0" smtClean="0"/>
              <a:t>, the entire fractional part is thrown away</a:t>
            </a:r>
          </a:p>
          <a:p>
            <a:pPr lvl="1"/>
            <a:r>
              <a:rPr lang="en-US" dirty="0" smtClean="0"/>
              <a:t>Be careful about using integers when you really want a floating point number, especially for calculations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94328"/>
            <a:ext cx="8359936" cy="208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028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computer programs hold temporary values in named storage locations (variables)</a:t>
            </a:r>
          </a:p>
          <a:p>
            <a:pPr lvl="1"/>
            <a:r>
              <a:rPr lang="en-US" dirty="0" smtClean="0"/>
              <a:t>They are named for easy access</a:t>
            </a:r>
          </a:p>
          <a:p>
            <a:r>
              <a:rPr lang="en-US" dirty="0" smtClean="0"/>
              <a:t>There are many different types and sizes of storage available</a:t>
            </a:r>
          </a:p>
          <a:p>
            <a:pPr lvl="1"/>
            <a:r>
              <a:rPr lang="en-US" dirty="0" smtClean="0"/>
              <a:t>Each is used depending on what you are trying to store</a:t>
            </a:r>
          </a:p>
          <a:p>
            <a:r>
              <a:rPr lang="en-US" dirty="0" smtClean="0"/>
              <a:t>Variables are </a:t>
            </a:r>
            <a:r>
              <a:rPr lang="en-US" b="1" dirty="0" smtClean="0"/>
              <a:t>declared</a:t>
            </a:r>
            <a:r>
              <a:rPr lang="en-US" dirty="0" smtClean="0"/>
              <a:t> by telling the compiler</a:t>
            </a:r>
          </a:p>
          <a:p>
            <a:pPr lvl="1"/>
            <a:r>
              <a:rPr lang="en-US" dirty="0" smtClean="0"/>
              <a:t>What type (and size, if applicable) of variable you need</a:t>
            </a:r>
          </a:p>
          <a:p>
            <a:pPr lvl="1"/>
            <a:r>
              <a:rPr lang="en-US" dirty="0" smtClean="0"/>
              <a:t>What name you will use to refer to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6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String data type stores a set of characters</a:t>
            </a:r>
          </a:p>
          <a:p>
            <a:r>
              <a:rPr lang="en-US" dirty="0" smtClean="0"/>
              <a:t>Once you have a string variable you can use methods on it, such as finding the length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maximum length of a string is the size of an integer</a:t>
            </a:r>
          </a:p>
          <a:p>
            <a:r>
              <a:rPr lang="en-US" dirty="0" smtClean="0"/>
              <a:t>"" is considered an empty String (length 0)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048000"/>
            <a:ext cx="7477999" cy="112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437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or </a:t>
            </a:r>
            <a:r>
              <a:rPr lang="en-US" b="1" dirty="0" smtClean="0"/>
              <a:t>concatenate</a:t>
            </a:r>
            <a:r>
              <a:rPr lang="en-US" dirty="0" smtClean="0"/>
              <a:t> one String onto the end of another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also concatenate a number to a String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51642"/>
            <a:ext cx="7674622" cy="148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00600"/>
            <a:ext cx="677062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306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3276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would you store a " within a String?</a:t>
            </a:r>
          </a:p>
          <a:p>
            <a:pPr lvl="1"/>
            <a:r>
              <a:rPr lang="en-US" dirty="0" smtClean="0"/>
              <a:t>Preface the " with a \ inside the double quoted String</a:t>
            </a:r>
          </a:p>
          <a:p>
            <a:r>
              <a:rPr lang="en-US" dirty="0" smtClean="0"/>
              <a:t>How would you print a backslash?</a:t>
            </a:r>
          </a:p>
          <a:p>
            <a:pPr lvl="1"/>
            <a:r>
              <a:rPr lang="en-US" dirty="0" smtClean="0"/>
              <a:t>Preface the \ with another \</a:t>
            </a:r>
          </a:p>
          <a:p>
            <a:r>
              <a:rPr lang="en-US" dirty="0" smtClean="0"/>
              <a:t>Special characters inside String</a:t>
            </a:r>
          </a:p>
          <a:p>
            <a:pPr lvl="1"/>
            <a:r>
              <a:rPr lang="en-US" dirty="0" smtClean="0"/>
              <a:t>To create a new line, use \n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4" y="4572000"/>
            <a:ext cx="685524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018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Example: Soda 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Soft drinks are sold in cans and bottles. A store offers a six-pack of 12-ounce cans for the same price as a two-liter bottle. Which should you buy? (Note: 12 fluid oz. equals approximately 0.355 liters)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742517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35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0568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variable has an identifier (name) and contents</a:t>
            </a:r>
          </a:p>
          <a:p>
            <a:r>
              <a:rPr lang="en-US" dirty="0" smtClean="0"/>
              <a:t>You can (optionally) set the contents of a variable when you declare it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0033CC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cansPerPack</a:t>
            </a:r>
            <a:r>
              <a:rPr lang="en-US" dirty="0" smtClean="0"/>
              <a:t> = 6;</a:t>
            </a:r>
          </a:p>
          <a:p>
            <a:r>
              <a:rPr lang="en-US" dirty="0" smtClean="0"/>
              <a:t>Imagine a parking space in a parking garage</a:t>
            </a:r>
          </a:p>
          <a:p>
            <a:pPr lvl="1"/>
            <a:r>
              <a:rPr lang="en-US" dirty="0" smtClean="0"/>
              <a:t>Identifier (Name): J053</a:t>
            </a:r>
          </a:p>
          <a:p>
            <a:pPr lvl="1"/>
            <a:r>
              <a:rPr lang="en-US" dirty="0" smtClean="0"/>
              <a:t>Contents: Bob's BMW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6553200" y="3581400"/>
            <a:ext cx="1447800" cy="369888"/>
          </a:xfrm>
          <a:prstGeom prst="rect">
            <a:avLst/>
          </a:prstGeom>
          <a:solidFill>
            <a:srgbClr val="EEECE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943600" y="327660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cansPerPack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598" y="4724400"/>
            <a:ext cx="2623167" cy="140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762000" y="5424379"/>
            <a:ext cx="3124200" cy="708025"/>
          </a:xfrm>
          <a:prstGeom prst="rect">
            <a:avLst/>
          </a:prstGeom>
          <a:solidFill>
            <a:srgbClr val="F8E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/>
              <a:t>A variable is a storage location with a name</a:t>
            </a:r>
          </a:p>
        </p:txBody>
      </p:sp>
    </p:spTree>
    <p:extLst>
      <p:ext uri="{BB962C8B-B14F-4D97-AF65-F5344CB8AC3E}">
        <p14:creationId xmlns:p14="http://schemas.microsoft.com/office/powerpoint/2010/main" val="35337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declaring a variable, you often specify an initial value</a:t>
            </a:r>
          </a:p>
          <a:p>
            <a:r>
              <a:rPr lang="en-US" dirty="0" smtClean="0"/>
              <a:t>This is where you tell the compiler the type (and size if appropriate) of data it will hold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2438400"/>
            <a:ext cx="854551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06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Variable Declarations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00175"/>
            <a:ext cx="86963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9981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000000"/>
      </a:lt1>
      <a:dk2>
        <a:srgbClr val="000000"/>
      </a:dk2>
      <a:lt2>
        <a:srgbClr val="5F5F5F"/>
      </a:lt2>
      <a:accent1>
        <a:srgbClr val="FFCC00"/>
      </a:accent1>
      <a:accent2>
        <a:srgbClr val="006600"/>
      </a:accent2>
      <a:accent3>
        <a:srgbClr val="AAAAAA"/>
      </a:accent3>
      <a:accent4>
        <a:srgbClr val="000000"/>
      </a:accent4>
      <a:accent5>
        <a:srgbClr val="FFE2AA"/>
      </a:accent5>
      <a:accent6>
        <a:srgbClr val="005C00"/>
      </a:accent6>
      <a:hlink>
        <a:srgbClr val="CC00CC"/>
      </a:hlink>
      <a:folHlink>
        <a:srgbClr val="990099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24223</TotalTime>
  <Words>2483</Words>
  <Application>Microsoft Office PowerPoint</Application>
  <PresentationFormat>On-screen Show (4:3)</PresentationFormat>
  <Paragraphs>351</Paragraphs>
  <Slides>54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Times New Roman</vt:lpstr>
      <vt:lpstr>Wingdings</vt:lpstr>
      <vt:lpstr>Default Design</vt:lpstr>
      <vt:lpstr>IT 106: Introduction to IT Problem Solving Using Computer Programming</vt:lpstr>
      <vt:lpstr>In This Lecture</vt:lpstr>
      <vt:lpstr>Questions?</vt:lpstr>
      <vt:lpstr>Variables</vt:lpstr>
      <vt:lpstr>Declaring Variables</vt:lpstr>
      <vt:lpstr>Variable Example: Soda Deal</vt:lpstr>
      <vt:lpstr>Variable Contents</vt:lpstr>
      <vt:lpstr>Syntax: Variable Declaration</vt:lpstr>
      <vt:lpstr>Example Variable Declarations</vt:lpstr>
      <vt:lpstr>Naming Variables</vt:lpstr>
      <vt:lpstr>Naming Variables (Cont'd)</vt:lpstr>
      <vt:lpstr>Variable Data Types</vt:lpstr>
      <vt:lpstr>Variable Data Types (Cont'd)</vt:lpstr>
      <vt:lpstr>Variable Data Type Storage</vt:lpstr>
      <vt:lpstr>Number Literal Examples in Java</vt:lpstr>
      <vt:lpstr>Java Comments</vt:lpstr>
      <vt:lpstr>Java Comment Example</vt:lpstr>
      <vt:lpstr>Common Variable Errors</vt:lpstr>
      <vt:lpstr>Common Variable Errors (Cont'd)</vt:lpstr>
      <vt:lpstr>Variable Assignment</vt:lpstr>
      <vt:lpstr>Incrementing a Variable</vt:lpstr>
      <vt:lpstr>Shorthand for Incrementing</vt:lpstr>
      <vt:lpstr>Modifying a Variable</vt:lpstr>
      <vt:lpstr>Syntax: Assignment</vt:lpstr>
      <vt:lpstr>Constants</vt:lpstr>
      <vt:lpstr>Questions?</vt:lpstr>
      <vt:lpstr>Input/Output</vt:lpstr>
      <vt:lpstr>Using a Graphical User Interface</vt:lpstr>
      <vt:lpstr>Using a GUI for Output</vt:lpstr>
      <vt:lpstr>Using a GUI for Output</vt:lpstr>
      <vt:lpstr>Reading Input</vt:lpstr>
      <vt:lpstr>Reading Input (Cont'd)</vt:lpstr>
      <vt:lpstr>Example: Reading Input</vt:lpstr>
      <vt:lpstr>Tip: Java API Documentation</vt:lpstr>
      <vt:lpstr>Questions?</vt:lpstr>
      <vt:lpstr>Arithmetic Operations</vt:lpstr>
      <vt:lpstr>Arithmetic Operations</vt:lpstr>
      <vt:lpstr>Integer Division and Remainders</vt:lpstr>
      <vt:lpstr>Powers and Roots</vt:lpstr>
      <vt:lpstr>Powers and Roots (Cont'd)</vt:lpstr>
      <vt:lpstr>Questions?</vt:lpstr>
      <vt:lpstr>Converting and Formatting Data</vt:lpstr>
      <vt:lpstr>Converting Between Data Types</vt:lpstr>
      <vt:lpstr>Formatted Output</vt:lpstr>
      <vt:lpstr>Formatted Output (Cont'd)</vt:lpstr>
      <vt:lpstr>Common Errors</vt:lpstr>
      <vt:lpstr>Common Errors (Cont'd)</vt:lpstr>
      <vt:lpstr>Common Errors (Cont'd)</vt:lpstr>
      <vt:lpstr>Questions?</vt:lpstr>
      <vt:lpstr>Strings</vt:lpstr>
      <vt:lpstr>Strings</vt:lpstr>
      <vt:lpstr>String Concatenation (+)</vt:lpstr>
      <vt:lpstr>String Escape Sequences</vt:lpstr>
      <vt:lpstr>Questions?</vt:lpstr>
    </vt:vector>
  </TitlesOfParts>
  <Company>George Mason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IT-214: Database Fundamentals</dc:title>
  <dc:creator>jbono@gmu.edu</dc:creator>
  <cp:lastModifiedBy>John Bono</cp:lastModifiedBy>
  <cp:revision>528</cp:revision>
  <dcterms:created xsi:type="dcterms:W3CDTF">2012-12-18T16:00:03Z</dcterms:created>
  <dcterms:modified xsi:type="dcterms:W3CDTF">2014-09-05T22:47:13Z</dcterms:modified>
</cp:coreProperties>
</file>