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38"/>
  </p:notesMasterIdLst>
  <p:handoutMasterIdLst>
    <p:handoutMasterId r:id="rId39"/>
  </p:handoutMasterIdLst>
  <p:sldIdLst>
    <p:sldId id="378" r:id="rId2"/>
    <p:sldId id="379" r:id="rId3"/>
    <p:sldId id="576" r:id="rId4"/>
    <p:sldId id="380" r:id="rId5"/>
    <p:sldId id="546" r:id="rId6"/>
    <p:sldId id="652" r:id="rId7"/>
    <p:sldId id="647" r:id="rId8"/>
    <p:sldId id="649" r:id="rId9"/>
    <p:sldId id="648" r:id="rId10"/>
    <p:sldId id="651" r:id="rId11"/>
    <p:sldId id="653" r:id="rId12"/>
    <p:sldId id="654" r:id="rId13"/>
    <p:sldId id="655" r:id="rId14"/>
    <p:sldId id="650" r:id="rId15"/>
    <p:sldId id="656" r:id="rId16"/>
    <p:sldId id="658" r:id="rId17"/>
    <p:sldId id="659" r:id="rId18"/>
    <p:sldId id="661" r:id="rId19"/>
    <p:sldId id="660" r:id="rId20"/>
    <p:sldId id="662" r:id="rId21"/>
    <p:sldId id="663" r:id="rId22"/>
    <p:sldId id="664" r:id="rId23"/>
    <p:sldId id="665" r:id="rId24"/>
    <p:sldId id="666" r:id="rId25"/>
    <p:sldId id="667" r:id="rId26"/>
    <p:sldId id="668" r:id="rId27"/>
    <p:sldId id="669" r:id="rId28"/>
    <p:sldId id="671" r:id="rId29"/>
    <p:sldId id="670" r:id="rId30"/>
    <p:sldId id="672" r:id="rId31"/>
    <p:sldId id="673" r:id="rId32"/>
    <p:sldId id="674" r:id="rId33"/>
    <p:sldId id="675" r:id="rId34"/>
    <p:sldId id="676" r:id="rId35"/>
    <p:sldId id="677" r:id="rId36"/>
    <p:sldId id="678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66FF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9" autoAdjust="0"/>
    <p:restoredTop sz="97945" autoAdjust="0"/>
  </p:normalViewPr>
  <p:slideViewPr>
    <p:cSldViewPr>
      <p:cViewPr varScale="1">
        <p:scale>
          <a:sx n="89" d="100"/>
          <a:sy n="89" d="100"/>
        </p:scale>
        <p:origin x="-120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139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99E41-CEE9-4783-AD59-5A680714E460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8665B-9C3C-4B01-977A-09BD1A1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36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8C0D346-18C6-4612-8399-3874FFC6E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13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A613-0F49-400A-A9FB-C597985C7B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1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A613-0F49-400A-A9FB-C597985C7B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1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A613-0F49-400A-A9FB-C597985C7B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1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CA613-0F49-400A-A9FB-C597985C7B0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GrayCurv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4333875"/>
            <a:ext cx="50292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2133600"/>
            <a:ext cx="9144000" cy="103188"/>
          </a:xfrm>
          <a:prstGeom prst="rect">
            <a:avLst/>
          </a:prstGeom>
          <a:gradFill rotWithShape="0">
            <a:gsLst>
              <a:gs pos="0">
                <a:srgbClr val="0066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73138"/>
            <a:ext cx="7772400" cy="1144587"/>
          </a:xfrm>
        </p:spPr>
        <p:txBody>
          <a:bodyPr lIns="92075" tIns="46038" rIns="92075" bIns="46038"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895600"/>
            <a:ext cx="7123112" cy="1752600"/>
          </a:xfrm>
        </p:spPr>
        <p:txBody>
          <a:bodyPr lIns="92075" tIns="46038" rIns="92075" bIns="46038"/>
          <a:lstStyle>
            <a:lvl1pPr marL="0" indent="0" algn="r"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9B0FE-6A78-4A04-8D70-42C75CFF81E5}" type="datetime1">
              <a:rPr lang="en-US" smtClean="0"/>
              <a:t>6/2/2013</a:t>
            </a:fld>
            <a:endParaRPr lang="en-US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286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BA352-BD37-4A84-9119-576F0B669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ftr" sz="quarter" idx="12"/>
          </p:nvPr>
        </p:nvSpPr>
        <p:spPr>
          <a:xfrm>
            <a:off x="3276600" y="6248400"/>
            <a:ext cx="3048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 dirty="0"/>
          </a:p>
        </p:txBody>
      </p:sp>
      <p:pic>
        <p:nvPicPr>
          <p:cNvPr id="10" name="Picture 18" descr="GMU_PLogo_RGB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4800" y="5963008"/>
            <a:ext cx="1139824" cy="73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46FB1-F020-46AE-BE46-CAE836921441}" type="datetime1">
              <a:rPr lang="en-US" smtClean="0"/>
              <a:t>6/2/2013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7E674-9259-4832-8571-7C00D0C72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8938" y="80963"/>
            <a:ext cx="2041525" cy="51006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80963"/>
            <a:ext cx="5976938" cy="51006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9A53A-94E2-465E-AA20-DF2C921FBD63}" type="datetime1">
              <a:rPr lang="en-US" smtClean="0"/>
              <a:t>6/2/2013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071DA-121E-4768-AA26-92F7C3689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63" y="80963"/>
            <a:ext cx="8153400" cy="1038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4000500" cy="381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71600"/>
            <a:ext cx="4000500" cy="381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F24CE-E8A1-444E-95E8-1E3A3D21DC48}" type="datetime1">
              <a:rPr lang="en-US" smtClean="0"/>
              <a:t>6/2/2013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E4DD4-5A81-4AB0-92B3-6C252256B2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576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0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63" y="152400"/>
            <a:ext cx="81534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366B2-1A76-4721-A20D-08EC2AA36A23}" type="datetime1">
              <a:rPr lang="en-US" smtClean="0"/>
              <a:t>6/2/2013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7CFAF-0AF2-4B5F-8707-9F6818B6B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57413"/>
            <a:ext cx="7772400" cy="7524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19413"/>
            <a:ext cx="7772400" cy="1500187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36C0B-5C6A-4D74-A811-F1BC289BBAB8}" type="datetime1">
              <a:rPr lang="en-US" smtClean="0"/>
              <a:t>6/2/2013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AC4F9-06C5-4E23-9C23-0DAA8114E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3716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CB575-CFD3-49D7-8AF6-1B95887F607C}" type="datetime1">
              <a:rPr lang="en-US" smtClean="0"/>
              <a:t>6/2/2013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BEA63-A773-4145-A326-40EA9084B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FC82A-613C-4F8B-964C-00D63C9257DA}" type="datetime1">
              <a:rPr lang="en-US" smtClean="0"/>
              <a:t>6/2/2013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9A47A-7EAB-42EA-B979-29C962373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9203E-00FF-43A4-B6EA-CF54342B4F63}" type="datetime1">
              <a:rPr lang="en-US" smtClean="0"/>
              <a:t>6/2/2013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C7456-45A0-431A-BB22-979A7DA45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E1743-FF6C-49BB-8F17-73147DA94303}" type="datetime1">
              <a:rPr lang="en-US" smtClean="0"/>
              <a:t>6/2/2013</a:t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E59D9-D1F7-495A-8F9E-4F1472C6B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829AF-3DE6-4E89-8C2A-84CD38669860}" type="datetime1">
              <a:rPr lang="en-US" smtClean="0"/>
              <a:t>6/2/2013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CE29D-BD8C-4F34-B5FD-FF080398E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A75F0-217F-42E6-9094-A0B9E94D95B9}" type="datetime1">
              <a:rPr lang="en-US" smtClean="0"/>
              <a:t>6/2/2013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C0D66-477B-4148-99C4-1F1E48DA2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0C0C0"/>
            </a:gs>
            <a:gs pos="50000">
              <a:srgbClr val="FFFFFF"/>
            </a:gs>
            <a:gs pos="100000">
              <a:srgbClr val="C0C0C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C328BD-608A-4A3D-8532-8627DD81741E}" type="datetime1">
              <a:rPr lang="en-US" smtClean="0"/>
              <a:t>6/2/2013</a:t>
            </a:fld>
            <a:endParaRPr lang="en-US"/>
          </a:p>
        </p:txBody>
      </p:sp>
      <p:sp>
        <p:nvSpPr>
          <p:cNvPr id="923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9388" y="6248400"/>
            <a:ext cx="46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8A8CF45-65BD-4191-9563-5A8ED426D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8" name="Picture 17" descr="GrayCurve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4333875"/>
            <a:ext cx="50292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0" y="990600"/>
            <a:ext cx="9144000" cy="103188"/>
          </a:xfrm>
          <a:prstGeom prst="rect">
            <a:avLst/>
          </a:prstGeom>
          <a:gradFill rotWithShape="0">
            <a:gsLst>
              <a:gs pos="0">
                <a:srgbClr val="006600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 dirty="0"/>
          </a:p>
        </p:txBody>
      </p:sp>
      <p:sp>
        <p:nvSpPr>
          <p:cNvPr id="103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27063" y="80963"/>
            <a:ext cx="81534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3" name="Picture 18" descr="GMU_PLogo_RGB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4800" y="5963008"/>
            <a:ext cx="1139824" cy="73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8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•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–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•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3600" dirty="0" smtClean="0"/>
              <a:t>IT 106</a:t>
            </a:r>
            <a:r>
              <a:rPr lang="en-US" sz="3600" dirty="0" smtClean="0"/>
              <a:t>: Introduction to IT Problem Solving Using Computer Programming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>
          <a:xfrm>
            <a:off x="1066800" y="2895600"/>
            <a:ext cx="7427912" cy="1752600"/>
          </a:xfrm>
        </p:spPr>
        <p:txBody>
          <a:bodyPr/>
          <a:lstStyle/>
          <a:p>
            <a:pPr algn="r">
              <a:buNone/>
            </a:pPr>
            <a:r>
              <a:rPr lang="en-US" b="1" dirty="0" smtClean="0"/>
              <a:t>Module 3a</a:t>
            </a:r>
          </a:p>
          <a:p>
            <a:r>
              <a:rPr lang="en-US" dirty="0"/>
              <a:t>Problem Solving with Selection Control Structures and Decision </a:t>
            </a:r>
            <a:r>
              <a:rPr lang="en-US" dirty="0" smtClean="0"/>
              <a:t>Statements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70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Combined Selection (Combined IF Statement)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Uses an IF statement with </a:t>
            </a:r>
            <a:r>
              <a:rPr lang="en-US" b="1" dirty="0" smtClean="0"/>
              <a:t>AND</a:t>
            </a:r>
            <a:r>
              <a:rPr lang="en-US" dirty="0" smtClean="0"/>
              <a:t> or </a:t>
            </a:r>
            <a:r>
              <a:rPr lang="en-US" b="1" dirty="0" err="1" smtClean="0"/>
              <a:t>OR</a:t>
            </a:r>
            <a:r>
              <a:rPr lang="en-US" dirty="0" smtClean="0"/>
              <a:t> connector to test multiple conditions</a:t>
            </a:r>
          </a:p>
          <a:p>
            <a:r>
              <a:rPr lang="en-US" dirty="0" err="1"/>
              <a:t>Psuedocode</a:t>
            </a:r>
            <a:r>
              <a:rPr lang="en-US" dirty="0"/>
              <a:t> </a:t>
            </a:r>
            <a:r>
              <a:rPr lang="en-US" dirty="0" smtClean="0"/>
              <a:t>keywords</a:t>
            </a:r>
            <a:r>
              <a:rPr lang="en-US" dirty="0"/>
              <a:t>: IF, THEN</a:t>
            </a:r>
            <a:r>
              <a:rPr lang="en-US" dirty="0" smtClean="0"/>
              <a:t>, OR, AND, NOT, ENDIF</a:t>
            </a:r>
          </a:p>
          <a:p>
            <a:r>
              <a:rPr lang="en-US" dirty="0" smtClean="0"/>
              <a:t>Example (Using AND)</a:t>
            </a:r>
          </a:p>
          <a:p>
            <a:pPr lvl="1">
              <a:buFont typeface="Times" pitchFamily="1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course_overload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resident_state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&lt;&gt; 'VA'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1">
              <a:buFont typeface="Times" pitchFamily="1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student_surcharge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$500</a:t>
            </a:r>
          </a:p>
          <a:p>
            <a:pPr lvl="1">
              <a:buFont typeface="Times" pitchFamily="1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ENDIF</a:t>
            </a:r>
            <a:endParaRPr lang="en-US" dirty="0" smtClean="0"/>
          </a:p>
          <a:p>
            <a:pPr lvl="1"/>
            <a:r>
              <a:rPr lang="en-US" dirty="0" smtClean="0"/>
              <a:t>This surcharge will only go through if the student has a course overload </a:t>
            </a:r>
            <a:r>
              <a:rPr lang="en-US" b="1" dirty="0" smtClean="0"/>
              <a:t>AND</a:t>
            </a:r>
            <a:r>
              <a:rPr lang="en-US" dirty="0" smtClean="0"/>
              <a:t> is not a resident of VA</a:t>
            </a:r>
          </a:p>
          <a:p>
            <a:pPr lvl="1"/>
            <a:r>
              <a:rPr lang="en-US" dirty="0" smtClean="0"/>
              <a:t>If either condition is found to be false, the surcharge will not occur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35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Combined Selection (Combined IF Statement)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Uses an IF statement with </a:t>
            </a:r>
            <a:r>
              <a:rPr lang="en-US" b="1" dirty="0" smtClean="0"/>
              <a:t>AND</a:t>
            </a:r>
            <a:r>
              <a:rPr lang="en-US" dirty="0" smtClean="0"/>
              <a:t> or </a:t>
            </a:r>
            <a:r>
              <a:rPr lang="en-US" b="1" dirty="0" err="1" smtClean="0"/>
              <a:t>OR</a:t>
            </a:r>
            <a:r>
              <a:rPr lang="en-US" dirty="0" smtClean="0"/>
              <a:t> connector to test multiple conditions</a:t>
            </a:r>
          </a:p>
          <a:p>
            <a:r>
              <a:rPr lang="en-US" dirty="0" err="1"/>
              <a:t>Psuedocode</a:t>
            </a:r>
            <a:r>
              <a:rPr lang="en-US" dirty="0"/>
              <a:t> </a:t>
            </a:r>
            <a:r>
              <a:rPr lang="en-US" dirty="0" smtClean="0"/>
              <a:t>keywords</a:t>
            </a:r>
            <a:r>
              <a:rPr lang="en-US" dirty="0"/>
              <a:t>: IF, THEN</a:t>
            </a:r>
            <a:r>
              <a:rPr lang="en-US" dirty="0" smtClean="0"/>
              <a:t>, OR, AND, ENDIF</a:t>
            </a:r>
          </a:p>
          <a:p>
            <a:r>
              <a:rPr lang="en-US" dirty="0" smtClean="0"/>
              <a:t>Example (Using OR)</a:t>
            </a:r>
          </a:p>
          <a:p>
            <a:pPr lvl="1">
              <a:buFont typeface="Times" pitchFamily="1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course_overload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resident_state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&lt;&gt; 'VA'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1">
              <a:buFont typeface="Times" pitchFamily="1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student_surcharge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$500</a:t>
            </a:r>
          </a:p>
          <a:p>
            <a:pPr lvl="1">
              <a:buFont typeface="Times" pitchFamily="1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ENDIF</a:t>
            </a:r>
            <a:endParaRPr lang="en-US" dirty="0" smtClean="0"/>
          </a:p>
          <a:p>
            <a:pPr lvl="1"/>
            <a:r>
              <a:rPr lang="en-US" dirty="0" smtClean="0"/>
              <a:t>This surcharge will go through if the student has a course overload </a:t>
            </a:r>
            <a:r>
              <a:rPr lang="en-US" b="1" dirty="0" smtClean="0"/>
              <a:t>OR</a:t>
            </a:r>
            <a:r>
              <a:rPr lang="en-US" dirty="0" smtClean="0"/>
              <a:t> is not a resident of VA</a:t>
            </a:r>
          </a:p>
          <a:p>
            <a:pPr lvl="1"/>
            <a:r>
              <a:rPr lang="en-US" dirty="0" smtClean="0"/>
              <a:t>If either condition is found to be true, the surcharge will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Combined Selection (Combined IF Statement)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More than two conditions can be linked together with the AND or </a:t>
            </a:r>
            <a:r>
              <a:rPr lang="en-US" dirty="0" err="1" smtClean="0"/>
              <a:t>OR</a:t>
            </a:r>
            <a:r>
              <a:rPr lang="en-US" dirty="0" smtClean="0"/>
              <a:t> operators</a:t>
            </a:r>
          </a:p>
          <a:p>
            <a:r>
              <a:rPr lang="en-US" dirty="0" smtClean="0"/>
              <a:t>Example</a:t>
            </a:r>
          </a:p>
          <a:p>
            <a:pPr lvl="1">
              <a:buFont typeface="Times" pitchFamily="1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course_overload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resident_state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&lt;&gt; 'VA')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student_level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'Graduate' THEN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Times" pitchFamily="1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student_surcharge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$500</a:t>
            </a:r>
          </a:p>
          <a:p>
            <a:pPr lvl="1">
              <a:buFont typeface="Times" pitchFamily="1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ENDIF</a:t>
            </a:r>
            <a:endParaRPr lang="en-US" dirty="0" smtClean="0"/>
          </a:p>
          <a:p>
            <a:pPr lvl="1"/>
            <a:r>
              <a:rPr lang="en-US" dirty="0" smtClean="0"/>
              <a:t>This surcharge will go through if the student has a course overload </a:t>
            </a:r>
            <a:r>
              <a:rPr lang="en-US" b="1" dirty="0" smtClean="0"/>
              <a:t>AND</a:t>
            </a:r>
            <a:r>
              <a:rPr lang="en-US" dirty="0" smtClean="0"/>
              <a:t> is not a resident of VA, or if the student is a graduate student</a:t>
            </a:r>
          </a:p>
          <a:p>
            <a:pPr lvl="1"/>
            <a:r>
              <a:rPr lang="en-US" dirty="0" smtClean="0"/>
              <a:t>Note: The parentheses here are required to help avoid ambiguity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8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Combined Selection (Combined IF Statement)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NOT</a:t>
            </a:r>
            <a:r>
              <a:rPr lang="en-US" dirty="0" smtClean="0"/>
              <a:t> operator can be used for the logical negation of a condition</a:t>
            </a:r>
          </a:p>
          <a:p>
            <a:r>
              <a:rPr lang="en-US" dirty="0" smtClean="0"/>
              <a:t>Example</a:t>
            </a:r>
          </a:p>
          <a:p>
            <a:pPr lvl="1">
              <a:buFont typeface="Times" pitchFamily="1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record_code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'23') THEN</a:t>
            </a:r>
          </a:p>
          <a:p>
            <a:pPr lvl="1">
              <a:buFont typeface="Times" pitchFamily="1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Update customer record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Times" pitchFamily="1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ENDIF</a:t>
            </a:r>
            <a:endParaRPr lang="en-US" dirty="0" smtClean="0"/>
          </a:p>
          <a:p>
            <a:pPr lvl="1"/>
            <a:r>
              <a:rPr lang="en-US" dirty="0" smtClean="0"/>
              <a:t>The customer record will be updated if the record code is not equal to 23.</a:t>
            </a:r>
          </a:p>
          <a:p>
            <a:pPr lvl="1"/>
            <a:r>
              <a:rPr lang="en-US" dirty="0" smtClean="0"/>
              <a:t>The AND </a:t>
            </a:r>
            <a:r>
              <a:rPr lang="en-US" dirty="0" err="1" smtClean="0"/>
              <a:t>and</a:t>
            </a:r>
            <a:r>
              <a:rPr lang="en-US" dirty="0" smtClean="0"/>
              <a:t> OR operators can also be used with the NOT operator, but great care must be taken while incorporating parentheses to avoid ambiguity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86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Selection (Nested IF Statement)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type of IF statement can be classified as:</a:t>
            </a:r>
          </a:p>
          <a:p>
            <a:pPr lvl="1"/>
            <a:r>
              <a:rPr lang="en-US" dirty="0" smtClean="0"/>
              <a:t>Linear nested IF statements</a:t>
            </a:r>
          </a:p>
          <a:p>
            <a:pPr lvl="1"/>
            <a:r>
              <a:rPr lang="en-US" dirty="0" smtClean="0"/>
              <a:t>Non-linear nested IF statements</a:t>
            </a:r>
          </a:p>
          <a:p>
            <a:r>
              <a:rPr lang="en-US" dirty="0" smtClean="0"/>
              <a:t>Linear nested IF statements are used when a field is being tested for various values and the action taken is based on one of those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75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Selection (Nested IF Statement</a:t>
            </a:r>
            <a:r>
              <a:rPr lang="en-US" dirty="0" smtClean="0"/>
              <a:t>)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1534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Linear nested IF statement</a:t>
            </a:r>
          </a:p>
          <a:p>
            <a:pPr lvl="1"/>
            <a:r>
              <a:rPr lang="en-US" dirty="0" smtClean="0"/>
              <a:t>Each ELSE </a:t>
            </a:r>
            <a:r>
              <a:rPr lang="en-US" u="sng" dirty="0" smtClean="0"/>
              <a:t>immediately</a:t>
            </a:r>
            <a:r>
              <a:rPr lang="en-US" dirty="0" smtClean="0"/>
              <a:t> follows the IF condition to which it corresponds</a:t>
            </a:r>
          </a:p>
          <a:p>
            <a:pPr lvl="1"/>
            <a:r>
              <a:rPr lang="en-US" dirty="0" smtClean="0"/>
              <a:t>Example:</a:t>
            </a:r>
          </a:p>
          <a:p>
            <a:pPr marL="9144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record_code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'A' THEN</a:t>
            </a:r>
          </a:p>
          <a:p>
            <a:pPr marL="9144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increment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counter_A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9144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record_code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'B' THEN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increment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counter_B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9144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increment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error_counter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END IF</a:t>
            </a:r>
          </a:p>
          <a:p>
            <a:pPr marL="9144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  <a:p>
            <a:pPr lvl="1"/>
            <a:r>
              <a:rPr lang="en-US" dirty="0" smtClean="0"/>
              <a:t>Notes</a:t>
            </a:r>
          </a:p>
          <a:p>
            <a:pPr lvl="2"/>
            <a:r>
              <a:rPr lang="en-US" dirty="0" smtClean="0"/>
              <a:t>There are an equal number of </a:t>
            </a:r>
            <a:r>
              <a:rPr lang="en-US" b="1" dirty="0" smtClean="0"/>
              <a:t>IF</a:t>
            </a:r>
            <a:r>
              <a:rPr lang="en-US" dirty="0" smtClean="0"/>
              <a:t>, </a:t>
            </a:r>
            <a:r>
              <a:rPr lang="en-US" b="1" dirty="0" smtClean="0"/>
              <a:t>ELSE</a:t>
            </a:r>
            <a:r>
              <a:rPr lang="en-US" dirty="0" smtClean="0"/>
              <a:t>, and </a:t>
            </a:r>
            <a:r>
              <a:rPr lang="en-US" b="1" dirty="0" smtClean="0"/>
              <a:t>ENDIF</a:t>
            </a:r>
            <a:r>
              <a:rPr lang="en-US" dirty="0" smtClean="0"/>
              <a:t>s</a:t>
            </a:r>
          </a:p>
          <a:p>
            <a:pPr lvl="2"/>
            <a:r>
              <a:rPr lang="en-US" dirty="0" smtClean="0"/>
              <a:t>Indentation helps make the </a:t>
            </a:r>
            <a:r>
              <a:rPr lang="en-US" dirty="0" err="1" smtClean="0"/>
              <a:t>pseudocode</a:t>
            </a:r>
            <a:r>
              <a:rPr lang="en-US" dirty="0" smtClean="0"/>
              <a:t> much easier to read and understand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12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Selection (Nested IF Statement</a:t>
            </a:r>
            <a:r>
              <a:rPr lang="en-US" dirty="0" smtClean="0"/>
              <a:t>)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1534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Non-linear nested IF statement</a:t>
            </a:r>
          </a:p>
          <a:p>
            <a:pPr lvl="1"/>
            <a:r>
              <a:rPr lang="en-US" dirty="0" smtClean="0"/>
              <a:t>A number of different conditions need to be satisfied </a:t>
            </a:r>
            <a:r>
              <a:rPr lang="en-US" u="sng" dirty="0" smtClean="0"/>
              <a:t>before</a:t>
            </a:r>
            <a:r>
              <a:rPr lang="en-US" dirty="0" smtClean="0"/>
              <a:t> a particular action can occur</a:t>
            </a:r>
          </a:p>
          <a:p>
            <a:pPr lvl="2"/>
            <a:r>
              <a:rPr lang="en-US" dirty="0" smtClean="0"/>
              <a:t>The ELSE statement may be separated from the IF statement with which it is paired</a:t>
            </a:r>
          </a:p>
          <a:p>
            <a:pPr lvl="1"/>
            <a:r>
              <a:rPr lang="en-US" dirty="0" smtClean="0"/>
              <a:t>Example: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student_attendance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part_time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student_gender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'female' THEN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student_age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21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add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mature_female_pt_students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add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young_female_pt_students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add 1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male_pt_students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ENDIF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9144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add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full_time_students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ENDIF</a:t>
            </a:r>
          </a:p>
          <a:p>
            <a:pPr lvl="1"/>
            <a:r>
              <a:rPr lang="en-US" dirty="0" smtClean="0"/>
              <a:t>Notes</a:t>
            </a:r>
          </a:p>
          <a:p>
            <a:pPr lvl="2"/>
            <a:r>
              <a:rPr lang="en-US" dirty="0" smtClean="0"/>
              <a:t>There are an equal number of </a:t>
            </a:r>
            <a:r>
              <a:rPr lang="en-US" b="1" dirty="0" smtClean="0"/>
              <a:t>IF</a:t>
            </a:r>
            <a:r>
              <a:rPr lang="en-US" dirty="0" smtClean="0"/>
              <a:t>, </a:t>
            </a:r>
            <a:r>
              <a:rPr lang="en-US" b="1" dirty="0" smtClean="0"/>
              <a:t>ELSE</a:t>
            </a:r>
            <a:r>
              <a:rPr lang="en-US" dirty="0" smtClean="0"/>
              <a:t>, and </a:t>
            </a:r>
            <a:r>
              <a:rPr lang="en-US" b="1" dirty="0" smtClean="0"/>
              <a:t>ENDIF</a:t>
            </a:r>
            <a:r>
              <a:rPr lang="en-US" dirty="0" smtClean="0"/>
              <a:t>s</a:t>
            </a:r>
          </a:p>
          <a:p>
            <a:pPr lvl="2"/>
            <a:r>
              <a:rPr lang="en-US" dirty="0" smtClean="0"/>
              <a:t>Indentation helps make the </a:t>
            </a:r>
            <a:r>
              <a:rPr lang="en-US" dirty="0" err="1" smtClean="0"/>
              <a:t>pseudocode</a:t>
            </a:r>
            <a:r>
              <a:rPr lang="en-US" dirty="0" smtClean="0"/>
              <a:t> much easier to read and understand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85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051" name="Picture 3" descr="C:\Users\John\AppData\Local\Microsoft\Windows\Temporary Internet Files\Content.IE5\GY8YOEF7\MC90044190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65" y="2362200"/>
            <a:ext cx="2745236" cy="32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3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Using Selection Controls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AC4F9-06C5-4E23-9C23-0DAA8114E2D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2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Defining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 Scenario</a:t>
            </a:r>
          </a:p>
          <a:p>
            <a:pPr lvl="1"/>
            <a:r>
              <a:rPr lang="en-US" dirty="0" smtClean="0"/>
              <a:t>A program is required to read a customer's name, a purchase amount, and a tax code.</a:t>
            </a:r>
          </a:p>
          <a:p>
            <a:pPr lvl="2"/>
            <a:r>
              <a:rPr lang="en-US" dirty="0" smtClean="0"/>
              <a:t>You may assume the tax code has been validated and will be one of the following:</a:t>
            </a:r>
          </a:p>
          <a:p>
            <a:pPr lvl="3"/>
            <a:r>
              <a:rPr lang="en-US" dirty="0" smtClean="0"/>
              <a:t>0	tax exempt (0%)</a:t>
            </a:r>
          </a:p>
          <a:p>
            <a:pPr lvl="3"/>
            <a:r>
              <a:rPr lang="en-US" dirty="0" smtClean="0"/>
              <a:t>1	state sales tax only (3%)</a:t>
            </a:r>
          </a:p>
          <a:p>
            <a:pPr lvl="3"/>
            <a:r>
              <a:rPr lang="en-US" dirty="0" smtClean="0"/>
              <a:t>2	federal and state sales tax (5%)</a:t>
            </a:r>
          </a:p>
          <a:p>
            <a:pPr lvl="3"/>
            <a:r>
              <a:rPr lang="en-US" dirty="0" smtClean="0"/>
              <a:t>3 special sales tax (7%)</a:t>
            </a:r>
          </a:p>
          <a:p>
            <a:pPr lvl="1"/>
            <a:r>
              <a:rPr lang="en-US" dirty="0" smtClean="0"/>
              <a:t>The program must calculate the sales tax and the total amount due. It must then print the customer's name, purchase amount, sales tax, and total amount due</a:t>
            </a:r>
          </a:p>
          <a:p>
            <a:r>
              <a:rPr lang="en-US" dirty="0" smtClean="0"/>
              <a:t>What do we do now?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4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Lecture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Selection Control With IF Statements</a:t>
            </a:r>
          </a:p>
          <a:p>
            <a:r>
              <a:rPr lang="en-US" dirty="0" smtClean="0"/>
              <a:t>Algorithm Using Selection</a:t>
            </a:r>
          </a:p>
          <a:p>
            <a:r>
              <a:rPr lang="en-US" dirty="0"/>
              <a:t>Selection Control With </a:t>
            </a:r>
            <a:r>
              <a:rPr lang="en-US" dirty="0" smtClean="0"/>
              <a:t>CASE Statements</a:t>
            </a:r>
          </a:p>
          <a:p>
            <a:r>
              <a:rPr lang="en-US" dirty="0" smtClean="0"/>
              <a:t>Flowcharting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Defining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inputs, processes, and outputs</a:t>
            </a:r>
          </a:p>
          <a:p>
            <a:r>
              <a:rPr lang="en-US" dirty="0" smtClean="0"/>
              <a:t>Remember the defining algorithm shows </a:t>
            </a:r>
            <a:r>
              <a:rPr lang="en-US" b="1" dirty="0" smtClean="0"/>
              <a:t>what</a:t>
            </a:r>
            <a:r>
              <a:rPr lang="en-US" dirty="0" smtClean="0"/>
              <a:t> is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793253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190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1: Creating the Solution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1534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Remember the </a:t>
            </a:r>
            <a:r>
              <a:rPr lang="en-US" dirty="0" smtClean="0"/>
              <a:t>solution </a:t>
            </a:r>
            <a:r>
              <a:rPr lang="en-US" dirty="0"/>
              <a:t>algorithm shows </a:t>
            </a:r>
            <a:r>
              <a:rPr lang="en-US" b="1" dirty="0" smtClean="0"/>
              <a:t>how</a:t>
            </a:r>
            <a:r>
              <a:rPr lang="en-US" dirty="0" smtClean="0"/>
              <a:t> the input is processed to achieve the output</a:t>
            </a:r>
          </a:p>
          <a:p>
            <a:pPr lvl="1"/>
            <a:r>
              <a:rPr lang="en-US" dirty="0" smtClean="0"/>
              <a:t>We can use a linear nested IF statement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PROCESS_CUSTOMER_RECORD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1	    Read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purchase_amt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tax_code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2	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tax_code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0 THEN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sales_tax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ELSE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tax_code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1 THEN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sales_tax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purchase_amt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 0.03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    ELSE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    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tax_code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2 THEN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  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sales_tax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purchase_amt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 0.05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        ELSE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  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sales_tax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purchase_amt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 0.07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        ENDIF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    ENDIF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ENDIF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3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total_amt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purchase_amt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sales_tax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4	    Print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purcahse_amt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sales_tax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total_amt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14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Desk Checking – Test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419600"/>
            <a:ext cx="8153400" cy="1447800"/>
          </a:xfrm>
        </p:spPr>
        <p:txBody>
          <a:bodyPr/>
          <a:lstStyle/>
          <a:p>
            <a:r>
              <a:rPr lang="en-US" dirty="0" smtClean="0"/>
              <a:t>Note: Consider if two data sets are enough. There are 4 different tax codes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6128188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19400"/>
            <a:ext cx="637290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418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1: Desk Checking – Testing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07243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431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051" name="Picture 3" descr="C:\Users\John\AppData\Local\Microsoft\Windows\Temporary Internet Files\Content.IE5\GY8YOEF7\MC90044190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65" y="2362200"/>
            <a:ext cx="2745236" cy="32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4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Control With CASE Statements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AC4F9-06C5-4E23-9C23-0DAA8114E2D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2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Structure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linear nested </a:t>
            </a:r>
            <a:r>
              <a:rPr lang="en-US" b="1" dirty="0" smtClean="0"/>
              <a:t>IF</a:t>
            </a:r>
            <a:r>
              <a:rPr lang="en-US" dirty="0" smtClean="0"/>
              <a:t> structure can be replaced with a case control structure</a:t>
            </a:r>
          </a:p>
          <a:p>
            <a:r>
              <a:rPr lang="en-US" dirty="0" smtClean="0"/>
              <a:t>Simplifies the selection control structure by removing all of the IF/ELSE statements and allows a selection from multiple values</a:t>
            </a:r>
          </a:p>
          <a:p>
            <a:r>
              <a:rPr lang="en-US" dirty="0" err="1" smtClean="0"/>
              <a:t>Psuedocode</a:t>
            </a:r>
            <a:r>
              <a:rPr lang="en-US" dirty="0" smtClean="0"/>
              <a:t> keywords: CASE OF, ENDCASE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AC4F9-06C5-4E23-9C23-0DAA8114E2D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21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can simplify the previous example through the use of a CASE statement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PROCESS_CUSTOMER_RECORD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1   Read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purchase_amt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tax_code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CASE OF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tax_code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0 :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sales_tax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1 :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sales_tax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purcahse_amt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* 0.03 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 2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sales_tax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purcahse_amt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0.05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 3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sales_tax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purcahse_amt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0.07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ENDCASE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3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total_amt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purchase_amt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sales_tax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4   Print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cust_name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purcahse_amt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sales_tax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total_amt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6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051" name="Picture 3" descr="C:\Users\John\AppData\Local\Microsoft\Windows\Temporary Internet Files\Content.IE5\GY8YOEF7\MC90044190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65" y="2362200"/>
            <a:ext cx="2745236" cy="32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Flowcharting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AC4F9-06C5-4E23-9C23-0DAA8114E2D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9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051" name="Picture 3" descr="C:\Users\John\AppData\Local\Microsoft\Windows\Temporary Internet Files\Content.IE5\GY8YOEF7\MC900441902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65" y="2362200"/>
            <a:ext cx="2745236" cy="324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0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Flowcharting is another tool you can use to help understand the processing of a program</a:t>
            </a:r>
          </a:p>
          <a:p>
            <a:pPr lvl="1"/>
            <a:r>
              <a:rPr lang="en-US" dirty="0" smtClean="0"/>
              <a:t>Not a replacement for </a:t>
            </a:r>
            <a:r>
              <a:rPr lang="en-US" dirty="0" err="1" smtClean="0"/>
              <a:t>pseudocode</a:t>
            </a:r>
            <a:r>
              <a:rPr lang="en-US" dirty="0" smtClean="0"/>
              <a:t>!</a:t>
            </a:r>
          </a:p>
          <a:p>
            <a:r>
              <a:rPr lang="en-US" dirty="0" smtClean="0"/>
              <a:t>Also useful when explaining business process to end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AC4F9-06C5-4E23-9C23-0DAA8114E2D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63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6096000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Oval – Starting/Ending Point</a:t>
            </a:r>
            <a:endParaRPr lang="en-US" dirty="0"/>
          </a:p>
          <a:p>
            <a:r>
              <a:rPr lang="en-US" dirty="0" smtClean="0"/>
              <a:t>Box – signifies a statement, such as variable assignment</a:t>
            </a:r>
          </a:p>
          <a:p>
            <a:r>
              <a:rPr lang="en-US" dirty="0" smtClean="0"/>
              <a:t>Diamond – condition/branch</a:t>
            </a:r>
          </a:p>
          <a:p>
            <a:r>
              <a:rPr lang="en-US" dirty="0" smtClean="0"/>
              <a:t>Arrows – show the flow of the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7" name="Picture 6"/>
          <p:cNvPicPr/>
          <p:nvPr>
            <p:extLst>
              <p:ext uri="{D42A27DB-BD31-4B8C-83A1-F6EECF244321}">
                <p14:modId xmlns:p14="http://schemas.microsoft.com/office/powerpoint/2010/main" val="3729970471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7010400" y="2101850"/>
            <a:ext cx="1174750" cy="1174750"/>
          </a:xfrm>
          <a:prstGeom prst="rect">
            <a:avLst/>
          </a:prstGeom>
        </p:spPr>
      </p:pic>
      <p:pic>
        <p:nvPicPr>
          <p:cNvPr id="9" name="Picture 8"/>
          <p:cNvPicPr/>
          <p:nvPr>
            <p:extLst>
              <p:ext uri="{D42A27DB-BD31-4B8C-83A1-F6EECF244321}">
                <p14:modId xmlns:p14="http://schemas.microsoft.com/office/powerpoint/2010/main" val="1971865737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6742112" y="1295400"/>
            <a:ext cx="1631950" cy="676275"/>
          </a:xfrm>
          <a:prstGeom prst="rect">
            <a:avLst/>
          </a:prstGeom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397956"/>
            <a:ext cx="195262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001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Flowcharting an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160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Example: Elevators often skip the 13</a:t>
            </a:r>
            <a:r>
              <a:rPr lang="en-US" baseline="30000" dirty="0" smtClean="0"/>
              <a:t>th</a:t>
            </a:r>
            <a:r>
              <a:rPr lang="en-US" dirty="0" smtClean="0"/>
              <a:t> floor, even though a building does have a 13</a:t>
            </a:r>
            <a:r>
              <a:rPr lang="en-US" baseline="30000" dirty="0" smtClean="0"/>
              <a:t>th</a:t>
            </a:r>
            <a:r>
              <a:rPr lang="en-US" dirty="0" smtClean="0"/>
              <a:t> floor</a:t>
            </a:r>
          </a:p>
          <a:p>
            <a:pPr lvl="1"/>
            <a:r>
              <a:rPr lang="en-US" dirty="0" smtClean="0"/>
              <a:t>So, the 14</a:t>
            </a:r>
            <a:r>
              <a:rPr lang="en-US" baseline="30000" dirty="0" smtClean="0"/>
              <a:t>th</a:t>
            </a:r>
            <a:r>
              <a:rPr lang="en-US" dirty="0" smtClean="0"/>
              <a:t> floor is really the 13</a:t>
            </a:r>
            <a:r>
              <a:rPr lang="en-US" baseline="30000" dirty="0" smtClean="0"/>
              <a:t>th</a:t>
            </a:r>
            <a:r>
              <a:rPr lang="en-US" dirty="0" smtClean="0"/>
              <a:t> floor</a:t>
            </a:r>
          </a:p>
          <a:p>
            <a:pPr lvl="1"/>
            <a:r>
              <a:rPr lang="en-US" dirty="0" smtClean="0"/>
              <a:t>Every floor above 12 is really, "floor – 1"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2895600"/>
            <a:ext cx="435859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344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Flowcharting with Only True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IF statement may not necessarily need a False (else) branch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602524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283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of Multi-way Branching</a:t>
            </a:r>
            <a:endParaRPr lang="en-US" dirty="0"/>
          </a:p>
        </p:txBody>
      </p:sp>
      <p:sp>
        <p:nvSpPr>
          <p:cNvPr id="111" name="Content Placeholder 1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Flowcharting can also be used when one decision out of many has to be made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5591175" cy="3761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286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Flowcharting with Nested If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possible paths (denoted by color)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199"/>
            <a:ext cx="5105400" cy="4193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2367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Scenario</a:t>
            </a:r>
          </a:p>
          <a:p>
            <a:pPr lvl="1"/>
            <a:r>
              <a:rPr lang="en-US" dirty="0"/>
              <a:t>You have been asked to create a program that allows the user to input two integers and then displays their sum, difference, product, and </a:t>
            </a:r>
            <a:r>
              <a:rPr lang="en-US" dirty="0" smtClean="0"/>
              <a:t>quotient with a message for each (e.g. The sum is). </a:t>
            </a:r>
            <a:r>
              <a:rPr lang="en-US" dirty="0"/>
              <a:t>The quotient calculation should only be performed if the second integer does not equal zero</a:t>
            </a:r>
            <a:r>
              <a:rPr lang="en-US" dirty="0" smtClean="0"/>
              <a:t>. The user should be informed if an error occurs.</a:t>
            </a:r>
            <a:endParaRPr lang="en-US" dirty="0"/>
          </a:p>
          <a:p>
            <a:r>
              <a:rPr lang="en-US" dirty="0" smtClean="0"/>
              <a:t>To Do:</a:t>
            </a:r>
          </a:p>
          <a:p>
            <a:pPr lvl="1"/>
            <a:r>
              <a:rPr lang="en-US" dirty="0" smtClean="0"/>
              <a:t>Create a defining diagram</a:t>
            </a:r>
          </a:p>
          <a:p>
            <a:pPr lvl="1"/>
            <a:r>
              <a:rPr lang="en-US" dirty="0" smtClean="0"/>
              <a:t>Create a solution algorithm using </a:t>
            </a:r>
            <a:r>
              <a:rPr lang="en-US" dirty="0" err="1" smtClean="0"/>
              <a:t>pseudocode</a:t>
            </a:r>
            <a:endParaRPr lang="en-US" dirty="0" smtClean="0"/>
          </a:p>
          <a:p>
            <a:pPr lvl="1"/>
            <a:r>
              <a:rPr lang="en-US" dirty="0" smtClean="0"/>
              <a:t>Check the solution algorithm by using the desk checking table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2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Control With IF Statements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3AC4F9-06C5-4E23-9C23-0DAA8114E2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Selection control structures represent the decision making capability of a computer</a:t>
            </a:r>
          </a:p>
          <a:p>
            <a:pPr lvl="1"/>
            <a:r>
              <a:rPr lang="en-US" dirty="0" smtClean="0"/>
              <a:t>Illustrates how decisions can be made when presented with two or more options</a:t>
            </a:r>
          </a:p>
          <a:p>
            <a:pPr lvl="1"/>
            <a:r>
              <a:rPr lang="en-US" dirty="0" smtClean="0"/>
              <a:t>Based on the evaluation if a condition, which yields a </a:t>
            </a:r>
            <a:r>
              <a:rPr lang="en-US" dirty="0" err="1" smtClean="0"/>
              <a:t>boolean</a:t>
            </a:r>
            <a:r>
              <a:rPr lang="en-US" dirty="0" smtClean="0"/>
              <a:t> value</a:t>
            </a:r>
          </a:p>
          <a:p>
            <a:pPr lvl="2"/>
            <a:r>
              <a:rPr lang="en-US" dirty="0" smtClean="0"/>
              <a:t>True</a:t>
            </a:r>
          </a:p>
          <a:p>
            <a:pPr lvl="2"/>
            <a:r>
              <a:rPr lang="en-US" dirty="0" smtClean="0"/>
              <a:t>False</a:t>
            </a:r>
          </a:p>
          <a:p>
            <a:pPr lvl="1"/>
            <a:r>
              <a:rPr lang="en-US" dirty="0" smtClean="0"/>
              <a:t>Works with relational operators, such as &lt;, 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2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condition in the </a:t>
            </a:r>
            <a:r>
              <a:rPr lang="en-US" b="1" dirty="0" smtClean="0"/>
              <a:t>IF</a:t>
            </a:r>
            <a:r>
              <a:rPr lang="en-US" dirty="0" smtClean="0"/>
              <a:t> statement is based on a comparison of two items and it is expressed with the following relational operations:</a:t>
            </a:r>
          </a:p>
          <a:p>
            <a:pPr lvl="1"/>
            <a:r>
              <a:rPr lang="en-US" dirty="0" smtClean="0"/>
              <a:t>&lt;   - less than</a:t>
            </a:r>
          </a:p>
          <a:p>
            <a:pPr lvl="1"/>
            <a:r>
              <a:rPr lang="en-US" dirty="0" smtClean="0"/>
              <a:t>&gt;   - greater than </a:t>
            </a:r>
          </a:p>
          <a:p>
            <a:pPr lvl="1"/>
            <a:r>
              <a:rPr lang="en-US" dirty="0" smtClean="0"/>
              <a:t>=   - equal to</a:t>
            </a:r>
          </a:p>
          <a:p>
            <a:pPr lvl="1"/>
            <a:r>
              <a:rPr lang="en-US" dirty="0" smtClean="0"/>
              <a:t>&lt;= - less than or equal to</a:t>
            </a:r>
          </a:p>
          <a:p>
            <a:pPr lvl="1"/>
            <a:r>
              <a:rPr lang="en-US" dirty="0" smtClean="0"/>
              <a:t>&gt;= - greater than or equal to</a:t>
            </a:r>
          </a:p>
          <a:p>
            <a:pPr lvl="1"/>
            <a:r>
              <a:rPr lang="en-US" dirty="0" smtClean="0"/>
              <a:t>&lt;&gt; - not equal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5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number of variations of the selection structure</a:t>
            </a:r>
          </a:p>
          <a:p>
            <a:pPr lvl="1"/>
            <a:r>
              <a:rPr lang="en-US" dirty="0" smtClean="0"/>
              <a:t>Simple selection (simple IF/ELSE statement)</a:t>
            </a:r>
          </a:p>
          <a:p>
            <a:pPr lvl="1"/>
            <a:r>
              <a:rPr lang="en-US" dirty="0" smtClean="0"/>
              <a:t>Simple selection with null false branches (no ELSE statement)</a:t>
            </a:r>
          </a:p>
          <a:p>
            <a:pPr lvl="1"/>
            <a:r>
              <a:rPr lang="en-US" dirty="0" smtClean="0"/>
              <a:t>Combined selection (combined IF statement)</a:t>
            </a:r>
          </a:p>
          <a:p>
            <a:pPr lvl="1"/>
            <a:r>
              <a:rPr lang="en-US" dirty="0" smtClean="0"/>
              <a:t>Nested selection (nested IF statement)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2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Selection (simple IF statement)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Simple selection occurs when a choice is made between two alternate paths depending on the result of a condition being true or false</a:t>
            </a:r>
          </a:p>
          <a:p>
            <a:r>
              <a:rPr lang="en-US" dirty="0" err="1"/>
              <a:t>Psuedocode</a:t>
            </a:r>
            <a:r>
              <a:rPr lang="en-US" dirty="0"/>
              <a:t> </a:t>
            </a:r>
            <a:r>
              <a:rPr lang="en-US" dirty="0" smtClean="0"/>
              <a:t>keywords: IF, THEN, ELSE, ENDIF</a:t>
            </a:r>
          </a:p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account_balance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$300 THEN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service_charge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$5.00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service_charge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$2.00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END IF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8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Selection with Null False Branches (No Else Statement)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/>
            <a:r>
              <a:rPr lang="en-US" dirty="0" smtClean="0"/>
              <a:t>The NULL else statement means that it simply doesn't exist</a:t>
            </a:r>
          </a:p>
          <a:p>
            <a:pPr marL="342900" lvl="1" indent="-342900"/>
            <a:r>
              <a:rPr lang="en-US" dirty="0" smtClean="0"/>
              <a:t>Used when a task should be performed only when a particular condition is true</a:t>
            </a:r>
          </a:p>
          <a:p>
            <a:pPr marL="342900" lvl="1" indent="-342900"/>
            <a:r>
              <a:rPr lang="en-US" dirty="0" smtClean="0"/>
              <a:t>Nothing will happen if the condition is false</a:t>
            </a:r>
          </a:p>
          <a:p>
            <a:pPr marL="342900" lvl="1" indent="-342900"/>
            <a:r>
              <a:rPr lang="en-US" dirty="0" err="1"/>
              <a:t>Psuedocode</a:t>
            </a:r>
            <a:r>
              <a:rPr lang="en-US" dirty="0"/>
              <a:t> </a:t>
            </a:r>
            <a:r>
              <a:rPr lang="en-US" dirty="0" smtClean="0"/>
              <a:t>keywords</a:t>
            </a:r>
            <a:r>
              <a:rPr lang="en-US" dirty="0"/>
              <a:t>: IF, THEN, </a:t>
            </a:r>
            <a:r>
              <a:rPr lang="en-US" dirty="0" smtClean="0"/>
              <a:t>ENDIF</a:t>
            </a:r>
          </a:p>
          <a:p>
            <a:pPr marL="342900" lvl="1" indent="-342900"/>
            <a:r>
              <a:rPr lang="en-US" dirty="0" smtClean="0"/>
              <a:t>Example:</a:t>
            </a:r>
          </a:p>
          <a:p>
            <a:pPr lvl="1">
              <a:buFont typeface="Times" pitchFamily="1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course_overload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1">
              <a:buFont typeface="Times" pitchFamily="1" charset="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student_surcharge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$500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Times" pitchFamily="1" charset="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1" indent="-342900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7CFAF-0AF2-4B5F-8707-9F6818B6B1A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IT 106: Introduction to IT Problem Solving Using Computer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432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000000"/>
      </a:lt1>
      <a:dk2>
        <a:srgbClr val="000000"/>
      </a:dk2>
      <a:lt2>
        <a:srgbClr val="5F5F5F"/>
      </a:lt2>
      <a:accent1>
        <a:srgbClr val="FFCC00"/>
      </a:accent1>
      <a:accent2>
        <a:srgbClr val="006600"/>
      </a:accent2>
      <a:accent3>
        <a:srgbClr val="AAAAAA"/>
      </a:accent3>
      <a:accent4>
        <a:srgbClr val="000000"/>
      </a:accent4>
      <a:accent5>
        <a:srgbClr val="FFE2AA"/>
      </a:accent5>
      <a:accent6>
        <a:srgbClr val="005C00"/>
      </a:accent6>
      <a:hlink>
        <a:srgbClr val="CC00CC"/>
      </a:hlink>
      <a:folHlink>
        <a:srgbClr val="990099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26054</TotalTime>
  <Words>1545</Words>
  <Application>Microsoft Office PowerPoint</Application>
  <PresentationFormat>On-screen Show (4:3)</PresentationFormat>
  <Paragraphs>286</Paragraphs>
  <Slides>36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Default Design</vt:lpstr>
      <vt:lpstr>IT 106: Introduction to IT Problem Solving Using Computer Programming</vt:lpstr>
      <vt:lpstr>In This Lecture</vt:lpstr>
      <vt:lpstr>Questions?</vt:lpstr>
      <vt:lpstr>Selection Control With IF Statements</vt:lpstr>
      <vt:lpstr>Overview</vt:lpstr>
      <vt:lpstr>Overview (Cont'd)</vt:lpstr>
      <vt:lpstr>Overview (Cont'd)</vt:lpstr>
      <vt:lpstr>Simple Selection (simple IF statement) </vt:lpstr>
      <vt:lpstr>Simple Selection with Null False Branches (No Else Statement)</vt:lpstr>
      <vt:lpstr>Combined Selection (Combined IF Statement)</vt:lpstr>
      <vt:lpstr>Combined Selection (Combined IF Statement) (Cont'd)</vt:lpstr>
      <vt:lpstr>Combined Selection (Combined IF Statement) (Cont'd)</vt:lpstr>
      <vt:lpstr>Combined Selection (Combined IF Statement) (Cont'd)</vt:lpstr>
      <vt:lpstr>Nested Selection (Nested IF Statement)</vt:lpstr>
      <vt:lpstr>Nested Selection (Nested IF Statement) (Cont'd)</vt:lpstr>
      <vt:lpstr>Nested Selection (Nested IF Statement) (Cont'd)</vt:lpstr>
      <vt:lpstr>Questions?</vt:lpstr>
      <vt:lpstr>Problem Solving Using Selection Controls</vt:lpstr>
      <vt:lpstr>Example 1: Defining the Problem</vt:lpstr>
      <vt:lpstr>Example 1: Defining the Problem</vt:lpstr>
      <vt:lpstr>Example 1: Creating the Solution Algorithm</vt:lpstr>
      <vt:lpstr>Example 1: Desk Checking – Test Data</vt:lpstr>
      <vt:lpstr>Example 1: Desk Checking – Testing Result</vt:lpstr>
      <vt:lpstr>Questions?</vt:lpstr>
      <vt:lpstr>Selection Control With CASE Statements</vt:lpstr>
      <vt:lpstr>The CASE Structure</vt:lpstr>
      <vt:lpstr>CASE Example</vt:lpstr>
      <vt:lpstr>Questions?</vt:lpstr>
      <vt:lpstr>Flowcharting</vt:lpstr>
      <vt:lpstr>Flowcharting</vt:lpstr>
      <vt:lpstr>Flowcharting Symbols</vt:lpstr>
      <vt:lpstr>Flowcharting an if Statement</vt:lpstr>
      <vt:lpstr>Flowcharting with Only True Branch</vt:lpstr>
      <vt:lpstr>Flowchart of Multi-way Branching</vt:lpstr>
      <vt:lpstr>Flowcharting with Nested If</vt:lpstr>
      <vt:lpstr>Practice Problem</vt:lpstr>
    </vt:vector>
  </TitlesOfParts>
  <Company>George Mason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IT-214: Database Fundamentals</dc:title>
  <dc:creator>jbono@gmu.edu</dc:creator>
  <cp:lastModifiedBy>John Bono</cp:lastModifiedBy>
  <cp:revision>557</cp:revision>
  <dcterms:created xsi:type="dcterms:W3CDTF">2012-12-18T16:00:03Z</dcterms:created>
  <dcterms:modified xsi:type="dcterms:W3CDTF">2013-06-02T05:54:20Z</dcterms:modified>
</cp:coreProperties>
</file>