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4"/>
  </p:notesMasterIdLst>
  <p:handoutMasterIdLst>
    <p:handoutMasterId r:id="rId55"/>
  </p:handoutMasterIdLst>
  <p:sldIdLst>
    <p:sldId id="378" r:id="rId2"/>
    <p:sldId id="379" r:id="rId3"/>
    <p:sldId id="576" r:id="rId4"/>
    <p:sldId id="380" r:id="rId5"/>
    <p:sldId id="546" r:id="rId6"/>
    <p:sldId id="598" r:id="rId7"/>
    <p:sldId id="599" r:id="rId8"/>
    <p:sldId id="600" r:id="rId9"/>
    <p:sldId id="601" r:id="rId10"/>
    <p:sldId id="602" r:id="rId11"/>
    <p:sldId id="603" r:id="rId12"/>
    <p:sldId id="612" r:id="rId13"/>
    <p:sldId id="611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3" r:id="rId22"/>
    <p:sldId id="614" r:id="rId23"/>
    <p:sldId id="615" r:id="rId24"/>
    <p:sldId id="64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3" r:id="rId41"/>
    <p:sldId id="637" r:id="rId42"/>
    <p:sldId id="631" r:id="rId43"/>
    <p:sldId id="634" r:id="rId44"/>
    <p:sldId id="632" r:id="rId45"/>
    <p:sldId id="638" r:id="rId46"/>
    <p:sldId id="635" r:id="rId47"/>
    <p:sldId id="636" r:id="rId48"/>
    <p:sldId id="639" r:id="rId49"/>
    <p:sldId id="640" r:id="rId50"/>
    <p:sldId id="641" r:id="rId51"/>
    <p:sldId id="642" r:id="rId52"/>
    <p:sldId id="643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7945" autoAdjust="0"/>
  </p:normalViewPr>
  <p:slideViewPr>
    <p:cSldViewPr>
      <p:cViewPr varScale="1">
        <p:scale>
          <a:sx n="104" d="100"/>
          <a:sy n="104" d="100"/>
        </p:scale>
        <p:origin x="2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C8E47-C86E-45EA-BF2B-9F1C3EC1AC7C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5151C-C352-4ECF-B6A4-4D851B03F70B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68969-73AE-4FBD-A1F5-63A78DD0CF1D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5A7B-5DFC-40DD-BA71-22F14A6A84BD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4F6F7-1B04-4442-B840-3EF9A90D94F8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9D06-04E5-4165-B5D1-574866EE08F7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70710-F168-4D21-A714-7AC95075D226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BD0BA-5614-40D6-A513-8AAEDE3A0758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2FC5-E9CB-4419-88EB-28BC9C5E793F}" type="datetime1">
              <a:rPr lang="en-US" smtClean="0"/>
              <a:t>8/29/2014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74FE-9BE9-45AE-8804-90F424624884}" type="datetime1">
              <a:rPr lang="en-US" smtClean="0"/>
              <a:t>8/29/2014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9418B-C8AB-4FF8-AE8B-889ACDCE2D9F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30517-3D90-46C9-9279-78EEAE020C10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62EBF9D-A308-44F3-A9FE-28D32E41315C}" type="datetime1">
              <a:rPr lang="en-US" smtClean="0"/>
              <a:t>8/29/2014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 smtClean="0"/>
              <a:t>IT 106: Introduction to IT Problem Solving Using Computer Programming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 smtClean="0"/>
              <a:t>Module 3b</a:t>
            </a:r>
          </a:p>
          <a:p>
            <a:pPr algn="r">
              <a:buNone/>
            </a:pPr>
            <a:r>
              <a:rPr lang="en-US" dirty="0" smtClean="0"/>
              <a:t>Implementation of Selection Control Structures and Decision Statements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Error: Misplaced Semicolon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It is easy to make a mistake and include a semicolon at the beginning of an if statement</a:t>
            </a:r>
          </a:p>
          <a:p>
            <a:pPr lvl="1"/>
            <a:r>
              <a:rPr lang="en-US" dirty="0" smtClean="0"/>
              <a:t>The TRUE condition would now be the space just before the semicolon, which is empty. Nothing would execute and orphan braces are a logic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800"/>
            <a:ext cx="35337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41022" y="48006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Logic Error!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(Ternary)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Shortcut used to denote an IF control structure</a:t>
            </a:r>
          </a:p>
          <a:p>
            <a:r>
              <a:rPr lang="en-US" dirty="0" smtClean="0"/>
              <a:t>Includes all parts of an if/else clause, but uses</a:t>
            </a:r>
          </a:p>
          <a:p>
            <a:pPr lvl="1"/>
            <a:r>
              <a:rPr lang="en-US" dirty="0" smtClean="0"/>
              <a:t>?	  To begin the true branch</a:t>
            </a:r>
          </a:p>
          <a:p>
            <a:pPr lvl="1"/>
            <a:r>
              <a:rPr lang="en-US" dirty="0" smtClean="0"/>
              <a:t>:   To end the true branch and start the false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7172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Numbers and Strings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b="1" dirty="0" smtClean="0"/>
              <a:t>IF</a:t>
            </a:r>
            <a:r>
              <a:rPr lang="en-US" dirty="0" smtClean="0"/>
              <a:t> statement has a condition</a:t>
            </a:r>
          </a:p>
          <a:p>
            <a:pPr lvl="1"/>
            <a:r>
              <a:rPr lang="en-US" dirty="0" smtClean="0"/>
              <a:t>Usually compares two values with an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75370"/>
            <a:ext cx="2487661" cy="302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58533"/>
            <a:ext cx="4953000" cy="325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667000" y="50292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Beware!</a:t>
            </a:r>
          </a:p>
        </p:txBody>
      </p:sp>
    </p:spTree>
    <p:extLst>
      <p:ext uri="{BB962C8B-B14F-4D97-AF65-F5344CB8AC3E}">
        <p14:creationId xmlns:p14="http://schemas.microsoft.com/office/powerpoint/2010/main" val="101489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Numerical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4563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7611"/>
            <a:ext cx="1924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operators, such as: &lt; and &gt; have a lower precedence than arithmetic operators</a:t>
            </a:r>
          </a:p>
          <a:p>
            <a:pPr lvl="1"/>
            <a:r>
              <a:rPr lang="en-US" dirty="0" smtClean="0"/>
              <a:t>Calculations are done before the comparison</a:t>
            </a:r>
          </a:p>
          <a:p>
            <a:pPr lvl="1"/>
            <a:r>
              <a:rPr lang="en-US" dirty="0" smtClean="0"/>
              <a:t>Normally, calculations are on the "right side" of the comparison or assignment operator (=)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0"/>
            <a:ext cx="4645025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0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a bit "special" in Java</a:t>
            </a:r>
          </a:p>
          <a:p>
            <a:r>
              <a:rPr lang="en-US" dirty="0" smtClean="0"/>
              <a:t>You cannot use == to compare Strings</a:t>
            </a:r>
          </a:p>
          <a:p>
            <a:pPr lvl="1"/>
            <a:r>
              <a:rPr lang="en-US" dirty="0" smtClean="0"/>
              <a:t>Using == compares the memory locations, instead</a:t>
            </a:r>
          </a:p>
          <a:p>
            <a:r>
              <a:rPr lang="en-US" dirty="0" smtClean="0"/>
              <a:t>Use the String's </a:t>
            </a:r>
            <a:r>
              <a:rPr lang="en-US" b="1" dirty="0" smtClean="0"/>
              <a:t>equals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4038600"/>
            <a:ext cx="8047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181600"/>
            <a:ext cx="8047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2438400" y="3886200"/>
            <a:ext cx="4114800" cy="1066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 flipV="1">
            <a:off x="2590800" y="3886200"/>
            <a:ext cx="3962400" cy="1143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21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 Use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47800"/>
            <a:ext cx="87503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Operator Use Examples 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7630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8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IF Statements</a:t>
            </a:r>
          </a:p>
          <a:p>
            <a:r>
              <a:rPr lang="en-US" dirty="0"/>
              <a:t>Comparing Numbers and Strings</a:t>
            </a:r>
          </a:p>
          <a:p>
            <a:r>
              <a:rPr lang="en-US" dirty="0"/>
              <a:t>Solving Problems Using IF Statements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numbers have limited precision</a:t>
            </a:r>
          </a:p>
          <a:p>
            <a:r>
              <a:rPr lang="en-US" dirty="0" smtClean="0"/>
              <a:t>Round-off errors can lead to unexpected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828338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5568244"/>
            <a:ext cx="8305800" cy="451556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err="1" smtClean="0">
                <a:latin typeface="Consolas" pitchFamily="49" charset="0"/>
              </a:rPr>
              <a:t>Math.sqrt</a:t>
            </a:r>
            <a:r>
              <a:rPr lang="en-US" sz="2000" dirty="0" smtClean="0">
                <a:latin typeface="Consolas" pitchFamily="49" charset="0"/>
              </a:rPr>
              <a:t>(2.0</a:t>
            </a:r>
            <a:r>
              <a:rPr lang="en-US" sz="2000" dirty="0">
                <a:latin typeface="Consolas" pitchFamily="49" charset="0"/>
              </a:rPr>
              <a:t>) squared is not 2.0 but 2.00000000000000044</a:t>
            </a:r>
            <a:endParaRPr lang="en-US" sz="2000" b="1" kern="0" dirty="0">
              <a:latin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64" y="4495800"/>
            <a:ext cx="2457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6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EPSILON to Compare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Since the precision of floating-point numbers is limited, we can create a small value (EPSILON) to help see if the numbers are "close enough"</a:t>
            </a:r>
          </a:p>
          <a:p>
            <a:pPr lvl="1"/>
            <a:r>
              <a:rPr lang="en-US" dirty="0" smtClean="0"/>
              <a:t>The  magnitude of difference is based on the type of comparison needed</a:t>
            </a:r>
          </a:p>
          <a:p>
            <a:pPr lvl="1"/>
            <a:r>
              <a:rPr lang="en-US" dirty="0" smtClean="0"/>
              <a:t>Mathematically, the equation would look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17176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7675"/>
            <a:ext cx="850409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3810000" y="3904566"/>
            <a:ext cx="2685947" cy="5912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495947" y="3581400"/>
            <a:ext cx="226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Testing within 14 decimal places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8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compare Strings in "dictionary" order</a:t>
            </a:r>
          </a:p>
          <a:p>
            <a:pPr lvl="1"/>
            <a:r>
              <a:rPr lang="en-US" dirty="0" smtClean="0"/>
              <a:t>When compared using </a:t>
            </a:r>
            <a:r>
              <a:rPr lang="en-US" b="1" dirty="0" err="1" smtClean="0"/>
              <a:t>comparedTo</a:t>
            </a:r>
            <a:r>
              <a:rPr lang="en-US" dirty="0" smtClean="0"/>
              <a:t>, string1 comes:</a:t>
            </a:r>
          </a:p>
          <a:p>
            <a:pPr lvl="2"/>
            <a:r>
              <a:rPr lang="en-US" dirty="0" smtClean="0"/>
              <a:t>Before string2 if</a:t>
            </a:r>
          </a:p>
          <a:p>
            <a:pPr lvl="2"/>
            <a:r>
              <a:rPr lang="en-US" dirty="0" smtClean="0"/>
              <a:t>After string2 if</a:t>
            </a:r>
          </a:p>
          <a:p>
            <a:pPr lvl="2"/>
            <a:r>
              <a:rPr lang="en-US" dirty="0" smtClean="0"/>
              <a:t>Equal to string2 if</a:t>
            </a:r>
          </a:p>
          <a:p>
            <a:pPr lvl="1"/>
            <a:r>
              <a:rPr lang="en-US" dirty="0" smtClean="0"/>
              <a:t>Notes:</a:t>
            </a:r>
          </a:p>
          <a:p>
            <a:pPr lvl="2"/>
            <a:r>
              <a:rPr lang="en-US" dirty="0" smtClean="0"/>
              <a:t>All UPPERCASE letters come before lowercase</a:t>
            </a:r>
          </a:p>
          <a:p>
            <a:pPr lvl="2"/>
            <a:r>
              <a:rPr lang="en-US" dirty="0" smtClean="0"/>
              <a:t>"space" comes before all other printable characters</a:t>
            </a:r>
          </a:p>
          <a:p>
            <a:pPr lvl="2"/>
            <a:r>
              <a:rPr lang="en-US" dirty="0" smtClean="0"/>
              <a:t>Digits (0-9) come before all letters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3962400" cy="5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3962400" cy="52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05200"/>
            <a:ext cx="3962400" cy="5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7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Problems Using IF Statements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</a:t>
            </a:r>
            <a:r>
              <a:rPr lang="en-US" b="1" dirty="0" smtClean="0"/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/>
              <a:t>Decide on a branching condition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/>
              <a:t>Write </a:t>
            </a:r>
            <a:r>
              <a:rPr lang="en-US" sz="2400" dirty="0" err="1"/>
              <a:t>pseudocode</a:t>
            </a:r>
            <a:r>
              <a:rPr lang="en-US" sz="2400" dirty="0"/>
              <a:t> for the true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/>
              <a:t>Write </a:t>
            </a:r>
            <a:r>
              <a:rPr lang="en-US" sz="2400" dirty="0" err="1"/>
              <a:t>pseudocode</a:t>
            </a:r>
            <a:r>
              <a:rPr lang="en-US" sz="2400" dirty="0"/>
              <a:t>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/>
              <a:t>Double-check relational </a:t>
            </a:r>
            <a:r>
              <a:rPr lang="en-US" sz="2400" dirty="0" smtClean="0"/>
              <a:t>operators</a:t>
            </a:r>
          </a:p>
          <a:p>
            <a:pPr marL="1314450" lvl="2" indent="-514350">
              <a:spcBef>
                <a:spcPct val="0"/>
              </a:spcBef>
            </a:pPr>
            <a:r>
              <a:rPr lang="en-US" sz="1600" dirty="0"/>
              <a:t>Test values below, at, and above the comparison (127, 128, 129)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 smtClean="0"/>
              <a:t>Remove </a:t>
            </a:r>
            <a:r>
              <a:rPr lang="en-US" sz="2400" dirty="0"/>
              <a:t>duplication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/>
              <a:t>Test both branches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dirty="0"/>
              <a:t>Write the code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524000"/>
            <a:ext cx="2305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3053644" cy="3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28926"/>
            <a:ext cx="3053644" cy="2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3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university bookstore has a Kilobyte Day sale every October 24, giving an 8 percent discount on all computer accessory purchases if the price is less than $128, and a 16 percent discount if the price is at least $128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429000"/>
            <a:ext cx="7467600" cy="2362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</a:rPr>
              <a:t>if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(originalPrice &lt; 128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) 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discountRate = 0.92;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</a:rPr>
              <a:t>else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discountRate = 0.84;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discountedPrice = discountRate * originalPrice;</a:t>
            </a:r>
          </a:p>
        </p:txBody>
      </p:sp>
    </p:spTree>
    <p:extLst>
      <p:ext uri="{BB962C8B-B14F-4D97-AF65-F5344CB8AC3E}">
        <p14:creationId xmlns:p14="http://schemas.microsoft.com/office/powerpoint/2010/main" val="5749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there are more than two available decision branches, such as for the Richter scale:</a:t>
            </a:r>
          </a:p>
          <a:p>
            <a:pPr lvl="1"/>
            <a:r>
              <a:rPr lang="en-US" dirty="0" smtClean="0"/>
              <a:t>8 (or greater)</a:t>
            </a:r>
          </a:p>
          <a:p>
            <a:pPr lvl="1"/>
            <a:r>
              <a:rPr lang="en-US" dirty="0" smtClean="0"/>
              <a:t>7 to 7.99</a:t>
            </a:r>
          </a:p>
          <a:p>
            <a:pPr lvl="1"/>
            <a:r>
              <a:rPr lang="en-US" dirty="0" smtClean="0"/>
              <a:t>6 to 6.99</a:t>
            </a:r>
          </a:p>
          <a:p>
            <a:pPr lvl="1"/>
            <a:r>
              <a:rPr lang="en-US" dirty="0" smtClean="0"/>
              <a:t>4.5 to 5.99</a:t>
            </a:r>
          </a:p>
          <a:p>
            <a:pPr lvl="1"/>
            <a:r>
              <a:rPr lang="en-US" dirty="0" smtClean="0"/>
              <a:t>Less than 4.5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90800"/>
            <a:ext cx="4219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</a:t>
            </a:r>
            <a:r>
              <a:rPr lang="en-US" dirty="0" err="1" smtClean="0"/>
              <a:t>Multiway</a:t>
            </a:r>
            <a:r>
              <a:rPr lang="en-US" dirty="0" smtClean="0"/>
              <a:t> Branching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162800" cy="481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2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 </a:t>
            </a:r>
            <a:r>
              <a:rPr lang="en-US" dirty="0" err="1" smtClean="0"/>
              <a:t>Multiway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using </a:t>
            </a:r>
            <a:r>
              <a:rPr lang="en-US" dirty="0" err="1" smtClean="0"/>
              <a:t>multiway</a:t>
            </a:r>
            <a:r>
              <a:rPr lang="en-US" dirty="0" smtClean="0"/>
              <a:t> branching, only one branch will be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25216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39893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0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to </a:t>
            </a:r>
            <a:r>
              <a:rPr lang="en-US" dirty="0" err="1" smtClean="0"/>
              <a:t>Multiway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switch</a:t>
            </a:r>
            <a:r>
              <a:rPr lang="en-US" dirty="0" smtClean="0"/>
              <a:t> statement choose a </a:t>
            </a:r>
            <a:r>
              <a:rPr lang="en-US" b="1" dirty="0" smtClean="0"/>
              <a:t>case</a:t>
            </a:r>
            <a:r>
              <a:rPr lang="en-US" dirty="0" smtClean="0"/>
              <a:t> based on an integer value</a:t>
            </a:r>
          </a:p>
          <a:p>
            <a:pPr lvl="1"/>
            <a:r>
              <a:rPr lang="en-US" b="1" dirty="0" smtClean="0"/>
              <a:t>break </a:t>
            </a:r>
            <a:r>
              <a:rPr lang="en-US" dirty="0" smtClean="0"/>
              <a:t>ends each </a:t>
            </a:r>
            <a:r>
              <a:rPr lang="en-US" b="1" dirty="0" smtClean="0"/>
              <a:t>case</a:t>
            </a:r>
          </a:p>
          <a:p>
            <a:pPr lvl="1"/>
            <a:r>
              <a:rPr lang="en-US" b="1" dirty="0" smtClean="0"/>
              <a:t>default</a:t>
            </a:r>
            <a:r>
              <a:rPr lang="en-US" dirty="0" smtClean="0"/>
              <a:t> catches all other values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48088"/>
            <a:ext cx="4696046" cy="38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81000" y="3962400"/>
            <a:ext cx="2514600" cy="1631216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If the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dirty="0"/>
              <a:t> is missing, the case </a:t>
            </a:r>
            <a:r>
              <a:rPr lang="en-US" sz="2000" i="1" dirty="0"/>
              <a:t>falls through</a:t>
            </a:r>
            <a:r>
              <a:rPr lang="en-US" sz="2000" dirty="0"/>
              <a:t> to the next case’s statements.</a:t>
            </a:r>
          </a:p>
        </p:txBody>
      </p:sp>
    </p:spTree>
    <p:extLst>
      <p:ext uri="{BB962C8B-B14F-4D97-AF65-F5344CB8AC3E}">
        <p14:creationId xmlns:p14="http://schemas.microsoft.com/office/powerpoint/2010/main" val="31264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Example: Calculating 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2743200" cy="4495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Four outcomes</a:t>
            </a:r>
          </a:p>
          <a:p>
            <a:pPr lvl="1"/>
            <a:r>
              <a:rPr lang="en-US" dirty="0" smtClean="0"/>
              <a:t>Single</a:t>
            </a:r>
          </a:p>
          <a:p>
            <a:pPr lvl="2"/>
            <a:r>
              <a:rPr lang="en-US" dirty="0" smtClean="0"/>
              <a:t>&lt;= $32,000</a:t>
            </a:r>
          </a:p>
          <a:p>
            <a:pPr lvl="2"/>
            <a:r>
              <a:rPr lang="en-US" dirty="0" smtClean="0"/>
              <a:t>&gt; $32,000</a:t>
            </a:r>
          </a:p>
          <a:p>
            <a:pPr lvl="1"/>
            <a:r>
              <a:rPr lang="en-US" dirty="0" smtClean="0"/>
              <a:t>Married</a:t>
            </a:r>
          </a:p>
          <a:p>
            <a:pPr lvl="2"/>
            <a:r>
              <a:rPr lang="en-US" dirty="0" smtClean="0"/>
              <a:t>&lt;= $64,000</a:t>
            </a:r>
          </a:p>
          <a:p>
            <a:pPr lvl="2"/>
            <a:r>
              <a:rPr lang="en-US" dirty="0" smtClean="0"/>
              <a:t>&gt; $64,000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5543550" cy="296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4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Tax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5236"/>
            <a:ext cx="6400800" cy="481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0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Java Program for Tax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077200" cy="48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9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Completed Java Program for Tax Example 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336987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349536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47162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0" y="1371600"/>
            <a:ext cx="35297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0" y="2819400"/>
            <a:ext cx="36149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0" y="4202288"/>
            <a:ext cx="3410234" cy="151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2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input values that:</a:t>
            </a:r>
          </a:p>
          <a:p>
            <a:pPr lvl="1"/>
            <a:r>
              <a:rPr lang="en-US" dirty="0" smtClean="0"/>
              <a:t>Test boundary cases and 0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1437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24600" y="1346200"/>
            <a:ext cx="2743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</a:t>
            </a:r>
            <a:r>
              <a:rPr lang="en-US" sz="2000" i="1" dirty="0"/>
              <a:t>boundary case </a:t>
            </a:r>
            <a:r>
              <a:rPr lang="en-US" sz="2000" dirty="0"/>
              <a:t>is a value that is tested in the code.</a:t>
            </a:r>
          </a:p>
        </p:txBody>
      </p:sp>
    </p:spTree>
    <p:extLst>
      <p:ext uri="{BB962C8B-B14F-4D97-AF65-F5344CB8AC3E}">
        <p14:creationId xmlns:p14="http://schemas.microsoft.com/office/powerpoint/2010/main" val="24858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Error: 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an </a:t>
            </a:r>
            <a:r>
              <a:rPr lang="en-US" b="1" dirty="0" smtClean="0"/>
              <a:t>if</a:t>
            </a:r>
            <a:r>
              <a:rPr lang="en-US" dirty="0" smtClean="0"/>
              <a:t> statement is nested inside another </a:t>
            </a:r>
            <a:r>
              <a:rPr lang="en-US" b="1" dirty="0" smtClean="0"/>
              <a:t>if</a:t>
            </a:r>
            <a:r>
              <a:rPr lang="en-US" dirty="0" smtClean="0"/>
              <a:t> statement, errors can occur without proper {}</a:t>
            </a:r>
          </a:p>
          <a:p>
            <a:r>
              <a:rPr lang="en-US" dirty="0" smtClean="0"/>
              <a:t>The indentation suggests the </a:t>
            </a:r>
            <a:r>
              <a:rPr lang="en-US" b="1" dirty="0" smtClean="0"/>
              <a:t>else</a:t>
            </a:r>
            <a:r>
              <a:rPr lang="en-US" dirty="0" smtClean="0"/>
              <a:t> is related to the </a:t>
            </a:r>
            <a:r>
              <a:rPr lang="en-US" b="1" dirty="0" smtClean="0"/>
              <a:t>if country("USA")</a:t>
            </a:r>
            <a:endParaRPr lang="en-US" dirty="0" smtClean="0"/>
          </a:p>
          <a:p>
            <a:pPr lvl="1"/>
            <a:r>
              <a:rPr lang="en-US" b="1" dirty="0" smtClean="0"/>
              <a:t>Else</a:t>
            </a:r>
            <a:r>
              <a:rPr lang="en-US" dirty="0" smtClean="0"/>
              <a:t> clause is always associated to the closest </a:t>
            </a:r>
            <a:r>
              <a:rPr lang="en-US" b="1" dirty="0" smtClean="0"/>
              <a:t>if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8458200" cy="218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4191000" y="3962400"/>
            <a:ext cx="762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953000" y="3962400"/>
            <a:ext cx="3517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Missing {. Would solve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04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variables are often called flags because they can either be up (</a:t>
            </a:r>
            <a:r>
              <a:rPr lang="en-US" b="1" dirty="0" smtClean="0"/>
              <a:t>true</a:t>
            </a:r>
            <a:r>
              <a:rPr lang="en-US" dirty="0" smtClean="0"/>
              <a:t>) or down (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Think of a light switch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is a Java data type</a:t>
            </a:r>
          </a:p>
          <a:p>
            <a:r>
              <a:rPr lang="en-US" b="1" dirty="0" smtClean="0"/>
              <a:t>Boolean operators</a:t>
            </a:r>
            <a:r>
              <a:rPr lang="en-US" dirty="0" smtClean="0"/>
              <a:t>: &amp;&amp;, | |, and !</a:t>
            </a:r>
          </a:p>
          <a:p>
            <a:pPr lvl="1"/>
            <a:r>
              <a:rPr lang="en-US" b="1" dirty="0" smtClean="0"/>
              <a:t>&amp;&amp;</a:t>
            </a:r>
            <a:r>
              <a:rPr lang="en-US" dirty="0" smtClean="0"/>
              <a:t> is the </a:t>
            </a:r>
            <a:r>
              <a:rPr lang="en-US" i="1" dirty="0" smtClean="0"/>
              <a:t>and</a:t>
            </a:r>
            <a:r>
              <a:rPr lang="en-US" dirty="0" smtClean="0"/>
              <a:t> operator</a:t>
            </a:r>
          </a:p>
          <a:p>
            <a:pPr lvl="1"/>
            <a:r>
              <a:rPr lang="en-US" b="1" dirty="0" smtClean="0"/>
              <a:t>||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i="1" dirty="0" smtClean="0"/>
              <a:t>or</a:t>
            </a:r>
            <a:r>
              <a:rPr lang="en-US" dirty="0" smtClean="0"/>
              <a:t> operator</a:t>
            </a:r>
          </a:p>
          <a:p>
            <a:pPr lvl="1"/>
            <a:r>
              <a:rPr lang="en-US" b="1" dirty="0" smtClean="0"/>
              <a:t>!</a:t>
            </a:r>
            <a:r>
              <a:rPr lang="en-US" dirty="0" smtClean="0"/>
              <a:t> (not) is used to invert a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Conditions: &amp;&amp;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Combining two conditions is often used in range checking</a:t>
            </a:r>
          </a:p>
          <a:p>
            <a:pPr lvl="1"/>
            <a:r>
              <a:rPr lang="en-US" dirty="0" smtClean="0"/>
              <a:t>Is a value between two other values?</a:t>
            </a:r>
          </a:p>
          <a:p>
            <a:r>
              <a:rPr lang="en-US" u="sng" dirty="0" smtClean="0"/>
              <a:t>Both</a:t>
            </a:r>
            <a:r>
              <a:rPr lang="en-US" dirty="0" smtClean="0"/>
              <a:t> sides of the </a:t>
            </a:r>
            <a:r>
              <a:rPr lang="en-US" i="1" dirty="0" smtClean="0"/>
              <a:t>and</a:t>
            </a:r>
            <a:r>
              <a:rPr lang="en-US" dirty="0" smtClean="0"/>
              <a:t> must be true for the result to be true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3403159"/>
            <a:ext cx="3117850" cy="246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90600" y="3733800"/>
            <a:ext cx="4648200" cy="1600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(temp &gt; 0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&amp;&amp;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temp &lt; 100)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state = 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Liquid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";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IF Statements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Using </a:t>
            </a:r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37" y="1447800"/>
            <a:ext cx="428560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762956"/>
            <a:ext cx="3962400" cy="9906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(temp &gt; 0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&amp;&amp;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temp &lt; 100)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{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state = "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Liquid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";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9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Evaluation: &amp;&amp;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uses lazy evaluation</a:t>
            </a:r>
          </a:p>
          <a:p>
            <a:r>
              <a:rPr lang="en-US" dirty="0" smtClean="0"/>
              <a:t>Combined conditions are evaluated from left to right</a:t>
            </a:r>
          </a:p>
          <a:p>
            <a:pPr lvl="1"/>
            <a:r>
              <a:rPr lang="en-US" dirty="0" smtClean="0"/>
              <a:t>If the left half of an </a:t>
            </a:r>
            <a:r>
              <a:rPr lang="en-US" i="1" dirty="0" smtClean="0"/>
              <a:t>and</a:t>
            </a:r>
            <a:r>
              <a:rPr lang="en-US" dirty="0" smtClean="0"/>
              <a:t> condition is false, why look further?</a:t>
            </a:r>
          </a:p>
          <a:p>
            <a:pPr lvl="1"/>
            <a:r>
              <a:rPr lang="en-US" dirty="0" smtClean="0"/>
              <a:t>Put conditions more likely to fail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1600" y="4724400"/>
            <a:ext cx="7086600" cy="9906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(GPA &gt; 3.9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&amp;&amp;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numCredits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&gt; 0) {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awardEligible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true;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Conditions: ||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Combining two conditions is often used in range checking</a:t>
            </a:r>
          </a:p>
          <a:p>
            <a:pPr lvl="1"/>
            <a:r>
              <a:rPr lang="en-US" dirty="0" smtClean="0"/>
              <a:t>Is a value between two other values?</a:t>
            </a:r>
          </a:p>
          <a:p>
            <a:r>
              <a:rPr lang="en-US" u="sng" dirty="0" smtClean="0"/>
              <a:t>Only one</a:t>
            </a:r>
            <a:r>
              <a:rPr lang="en-US" dirty="0" smtClean="0"/>
              <a:t> side of the </a:t>
            </a:r>
            <a:r>
              <a:rPr lang="en-US" i="1" dirty="0" smtClean="0"/>
              <a:t>or</a:t>
            </a:r>
            <a:r>
              <a:rPr lang="en-US" dirty="0" smtClean="0"/>
              <a:t> must be true for the result to be true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90600" y="3733800"/>
            <a:ext cx="4648200" cy="10668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(temp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&lt;=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||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&gt;=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100)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state = "Not Liquid";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96905"/>
            <a:ext cx="2895600" cy="227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Using </a:t>
            </a: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88524" y="1828800"/>
            <a:ext cx="4179276" cy="10668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(temp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&lt;=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0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||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temp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&gt;=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100)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{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state = "Not Liquid";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828800"/>
            <a:ext cx="465992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Operator: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to invert a </a:t>
            </a:r>
            <a:r>
              <a:rPr lang="en-US" dirty="0" err="1" smtClean="0"/>
              <a:t>boolean</a:t>
            </a:r>
            <a:r>
              <a:rPr lang="en-US" dirty="0" smtClean="0"/>
              <a:t> variable or comparison, precede it with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67000"/>
            <a:ext cx="4343400" cy="1143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!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attending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</a:rPr>
              <a:t>||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grade &lt; 60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) {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action = "Drop Student";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9178" y="3886200"/>
            <a:ext cx="4346222" cy="9144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(attending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</a:rPr>
              <a:t>&amp;&amp;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!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(grade &lt; 60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)) {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action = "Tutor Student";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67000"/>
            <a:ext cx="24304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Evaluation: ||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uses lazy evaluation</a:t>
            </a:r>
          </a:p>
          <a:p>
            <a:r>
              <a:rPr lang="en-US" dirty="0" smtClean="0"/>
              <a:t>Combined conditions are evaluated from left to right</a:t>
            </a:r>
          </a:p>
          <a:p>
            <a:pPr lvl="1"/>
            <a:r>
              <a:rPr lang="en-US" dirty="0" smtClean="0"/>
              <a:t>If the left half of an </a:t>
            </a:r>
            <a:r>
              <a:rPr lang="en-US" i="1" dirty="0" smtClean="0"/>
              <a:t>or</a:t>
            </a:r>
            <a:r>
              <a:rPr lang="en-US" dirty="0" smtClean="0"/>
              <a:t> condition is true, why look further?</a:t>
            </a:r>
          </a:p>
          <a:p>
            <a:pPr lvl="1"/>
            <a:r>
              <a:rPr lang="en-US" dirty="0" smtClean="0"/>
              <a:t>Put conditions more likely to </a:t>
            </a:r>
            <a:r>
              <a:rPr lang="en-US" dirty="0" smtClean="0"/>
              <a:t>be true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1600" y="4724400"/>
            <a:ext cx="7086600" cy="9906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(GPA &gt; 3.9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</a:rPr>
              <a:t>||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numCredits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&gt; 0) {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awardEligible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true;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5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1290869"/>
            <a:ext cx="8123238" cy="450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 Examples 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3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Combining multiple relational operators</a:t>
            </a:r>
          </a:p>
          <a:p>
            <a:pPr lvl="1"/>
            <a:r>
              <a:rPr lang="en-US" dirty="0" smtClean="0"/>
              <a:t>Can be used in math, not in Java</a:t>
            </a:r>
          </a:p>
          <a:p>
            <a:pPr lvl="1"/>
            <a:r>
              <a:rPr lang="en-US" dirty="0" smtClean="0"/>
              <a:t>Requires two comparisons</a:t>
            </a:r>
          </a:p>
          <a:p>
            <a:pPr lvl="1"/>
            <a:r>
              <a:rPr lang="en-US" dirty="0" smtClean="0"/>
              <a:t>Use:</a:t>
            </a:r>
          </a:p>
          <a:p>
            <a:endParaRPr lang="en-US" dirty="0" smtClean="0"/>
          </a:p>
          <a:p>
            <a:r>
              <a:rPr lang="en-US" dirty="0" smtClean="0"/>
              <a:t>Also bad</a:t>
            </a:r>
          </a:p>
          <a:p>
            <a:pPr lvl="1"/>
            <a:r>
              <a:rPr lang="en-US" dirty="0" smtClean="0"/>
              <a:t>Use: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380037" cy="57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09800" y="3657600"/>
            <a:ext cx="5867400" cy="457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if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(temp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&gt;= 0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&amp;&amp; temp &lt;= 100)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59956"/>
            <a:ext cx="5380037" cy="56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5227637"/>
            <a:ext cx="60356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Confusing </a:t>
            </a:r>
            <a:r>
              <a:rPr lang="en-US" b="1" dirty="0" smtClean="0"/>
              <a:t>&amp;&amp;</a:t>
            </a:r>
            <a:r>
              <a:rPr lang="en-US" dirty="0" smtClean="0"/>
              <a:t> and </a:t>
            </a:r>
            <a:r>
              <a:rPr lang="en-US" b="1" dirty="0" smtClean="0"/>
              <a:t>||</a:t>
            </a:r>
          </a:p>
          <a:p>
            <a:pPr lvl="1"/>
            <a:r>
              <a:rPr lang="en-US" dirty="0" smtClean="0"/>
              <a:t>Surprisingly common error to confuse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conditions</a:t>
            </a:r>
          </a:p>
          <a:p>
            <a:pPr lvl="2"/>
            <a:r>
              <a:rPr lang="en-US" dirty="0" smtClean="0"/>
              <a:t>A value lies between 0 and 100 if it is at least 0 </a:t>
            </a:r>
            <a:r>
              <a:rPr lang="en-US" b="1" dirty="0" smtClean="0"/>
              <a:t>and</a:t>
            </a:r>
            <a:r>
              <a:rPr lang="en-US" dirty="0" smtClean="0"/>
              <a:t> at most 100</a:t>
            </a:r>
          </a:p>
          <a:p>
            <a:pPr lvl="2"/>
            <a:r>
              <a:rPr lang="en-US" dirty="0" smtClean="0"/>
              <a:t>A value lies outside that range if it is less than 0 </a:t>
            </a:r>
            <a:r>
              <a:rPr lang="en-US" b="1" dirty="0" smtClean="0"/>
              <a:t>or</a:t>
            </a:r>
            <a:r>
              <a:rPr lang="en-US" dirty="0" smtClean="0"/>
              <a:t> greater than 100</a:t>
            </a:r>
          </a:p>
          <a:p>
            <a:pPr lvl="1"/>
            <a:r>
              <a:rPr lang="en-US" dirty="0" smtClean="0"/>
              <a:t>There is no golden rule, you just have to think carefully, and check your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2"/>
            <a:r>
              <a:rPr lang="en-US" dirty="0" smtClean="0"/>
              <a:t>Remember Desk Checking!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Simple Selection With </a:t>
            </a:r>
            <a:r>
              <a:rPr lang="en-US" b="1" dirty="0" smtClean="0"/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statements are used when a decision needs to be made</a:t>
            </a:r>
            <a:r>
              <a:rPr lang="en-US" dirty="0"/>
              <a:t> </a:t>
            </a:r>
            <a:r>
              <a:rPr lang="en-US" dirty="0" smtClean="0"/>
              <a:t>based on a condition</a:t>
            </a:r>
          </a:p>
          <a:p>
            <a:r>
              <a:rPr lang="en-US" dirty="0" smtClean="0"/>
              <a:t>Selection statements can be created using IF statements</a:t>
            </a:r>
          </a:p>
          <a:p>
            <a:r>
              <a:rPr lang="en-US" dirty="0" smtClean="0"/>
              <a:t>The evaluation of the condition returns a </a:t>
            </a:r>
            <a:r>
              <a:rPr lang="en-US" dirty="0" err="1" smtClean="0"/>
              <a:t>boolean</a:t>
            </a:r>
            <a:r>
              <a:rPr lang="en-US" dirty="0" smtClean="0"/>
              <a:t> (true or false)</a:t>
            </a:r>
          </a:p>
          <a:p>
            <a:r>
              <a:rPr lang="en-US" dirty="0" smtClean="0"/>
              <a:t>Pseudocode Example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account_balance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$300 THEN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service_charge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$5.00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service_charge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$2.00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IF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user input is dangerous!</a:t>
            </a:r>
          </a:p>
          <a:p>
            <a:pPr lvl="1"/>
            <a:r>
              <a:rPr lang="en-US" dirty="0" smtClean="0"/>
              <a:t>Consider the elevator program</a:t>
            </a:r>
          </a:p>
          <a:p>
            <a:pPr lvl="1"/>
            <a:r>
              <a:rPr lang="en-US" dirty="0" smtClean="0"/>
              <a:t>The user may input an invalid character or value</a:t>
            </a:r>
          </a:p>
          <a:p>
            <a:pPr lvl="1"/>
            <a:r>
              <a:rPr lang="en-US" dirty="0" smtClean="0"/>
              <a:t>It must be an integer</a:t>
            </a:r>
          </a:p>
          <a:p>
            <a:pPr lvl="1"/>
            <a:r>
              <a:rPr lang="en-US" dirty="0" smtClean="0"/>
              <a:t>Steps</a:t>
            </a:r>
          </a:p>
          <a:p>
            <a:pPr lvl="2"/>
            <a:r>
              <a:rPr lang="en-US" dirty="0" smtClean="0"/>
              <a:t>We can check for an integer</a:t>
            </a:r>
          </a:p>
          <a:p>
            <a:pPr lvl="2"/>
            <a:r>
              <a:rPr lang="en-US" dirty="0" smtClean="0"/>
              <a:t>Then range check the value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Simulator Enhanced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" y="1219200"/>
            <a:ext cx="75387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The </a:t>
            </a:r>
            <a:r>
              <a:rPr lang="en-US" b="1" dirty="0" smtClean="0"/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83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831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09987"/>
            <a:ext cx="489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Denote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Line up all pairs of braces</a:t>
            </a:r>
          </a:p>
          <a:p>
            <a:pPr lvl="1"/>
            <a:r>
              <a:rPr lang="en-US" dirty="0" smtClean="0"/>
              <a:t>Most IDEs have the ability to automatically align matching braces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Always use braces</a:t>
            </a:r>
          </a:p>
          <a:p>
            <a:pPr lvl="1"/>
            <a:r>
              <a:rPr lang="en-US" dirty="0" smtClean="0"/>
              <a:t>Although single statement clauses do not require them, you should always include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56" y="2362200"/>
            <a:ext cx="2438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246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6" y="4937125"/>
            <a:ext cx="2362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254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3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on Indenting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 to indent a consistent number of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6347"/>
            <a:ext cx="4038600" cy="331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410200" y="2937808"/>
            <a:ext cx="2667000" cy="1938992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This is referred to as ‘block- structured’ code.  Indenting consistently makes code much easier for humans to follow.</a:t>
            </a:r>
          </a:p>
        </p:txBody>
      </p:sp>
    </p:spTree>
    <p:extLst>
      <p:ext uri="{BB962C8B-B14F-4D97-AF65-F5344CB8AC3E}">
        <p14:creationId xmlns:p14="http://schemas.microsoft.com/office/powerpoint/2010/main" val="40928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27471</TotalTime>
  <Words>2008</Words>
  <Application>Microsoft Office PowerPoint</Application>
  <PresentationFormat>On-screen Show (4:3)</PresentationFormat>
  <Paragraphs>325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Consolas</vt:lpstr>
      <vt:lpstr>Courier New</vt:lpstr>
      <vt:lpstr>Times New Roman</vt:lpstr>
      <vt:lpstr>Wingdings</vt:lpstr>
      <vt:lpstr>Default Design</vt:lpstr>
      <vt:lpstr>IT 106: Introduction to IT Problem Solving Using Computer Programming</vt:lpstr>
      <vt:lpstr>In This Lecture</vt:lpstr>
      <vt:lpstr>Questions?</vt:lpstr>
      <vt:lpstr>Creating IF Statements</vt:lpstr>
      <vt:lpstr>Recap: Simple Selection With IF Statements</vt:lpstr>
      <vt:lpstr>Syntax: The IF Statement</vt:lpstr>
      <vt:lpstr>Example: IF Statement</vt:lpstr>
      <vt:lpstr>Ways to Denote Braces</vt:lpstr>
      <vt:lpstr>Tips on Indenting Blocks</vt:lpstr>
      <vt:lpstr>Common Error: Misplaced Semicolon</vt:lpstr>
      <vt:lpstr>The Conditional (Ternary) Operator</vt:lpstr>
      <vt:lpstr>Questions?</vt:lpstr>
      <vt:lpstr>Comparing Numbers and Strings</vt:lpstr>
      <vt:lpstr>Comparing Numbers</vt:lpstr>
      <vt:lpstr>Syntax: Numerical Comparisons</vt:lpstr>
      <vt:lpstr>Operator Precedence</vt:lpstr>
      <vt:lpstr>Comparing Strings</vt:lpstr>
      <vt:lpstr>Relational Operator Use Examples</vt:lpstr>
      <vt:lpstr>Relational Operator Use Examples (Cont'd)</vt:lpstr>
      <vt:lpstr>Comparing Floating-Point Numbers</vt:lpstr>
      <vt:lpstr>Using EPSILON to Compare Numbers</vt:lpstr>
      <vt:lpstr>Lexicographical Order</vt:lpstr>
      <vt:lpstr>Questions?</vt:lpstr>
      <vt:lpstr>Solving Problems Using IF Statements</vt:lpstr>
      <vt:lpstr>Implementing an IF Statement</vt:lpstr>
      <vt:lpstr>Implemented Example</vt:lpstr>
      <vt:lpstr>Multiway Branching</vt:lpstr>
      <vt:lpstr>Flowchart of Multiway Branching </vt:lpstr>
      <vt:lpstr>If/Else If Multiway Branching</vt:lpstr>
      <vt:lpstr> Question</vt:lpstr>
      <vt:lpstr>Using CASE to Multiway Branch</vt:lpstr>
      <vt:lpstr>Nested IF Example: Calculating Taxes</vt:lpstr>
      <vt:lpstr>Flowchart for Tax Example</vt:lpstr>
      <vt:lpstr>Completed Java Program for Tax Example</vt:lpstr>
      <vt:lpstr>Completed Java Program for Tax Example (Cont'd)</vt:lpstr>
      <vt:lpstr>Choosing Test Cases</vt:lpstr>
      <vt:lpstr>Common Error: Dangling Else Problem</vt:lpstr>
      <vt:lpstr>Boolean Variables and Operators</vt:lpstr>
      <vt:lpstr>Combined Conditions: &amp;&amp;</vt:lpstr>
      <vt:lpstr>Flowchart Using AND</vt:lpstr>
      <vt:lpstr>Lazy Evaluation: &amp;&amp;</vt:lpstr>
      <vt:lpstr>Combined Conditions: ||</vt:lpstr>
      <vt:lpstr>Flowchart Using OR</vt:lpstr>
      <vt:lpstr>The NOT Operator: !</vt:lpstr>
      <vt:lpstr>Lazy Evaluation: ||</vt:lpstr>
      <vt:lpstr>Boolean Operator Examples</vt:lpstr>
      <vt:lpstr>Boolean Operator Examples (Cont'd)</vt:lpstr>
      <vt:lpstr>Common Errors</vt:lpstr>
      <vt:lpstr>Common Errors (Cont'd)</vt:lpstr>
      <vt:lpstr>Input Validation</vt:lpstr>
      <vt:lpstr>Elevator Simulator Enhanced</vt:lpstr>
      <vt:lpstr>Questions?</vt:lpstr>
    </vt:vector>
  </TitlesOfParts>
  <Company>George Mason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512</cp:revision>
  <dcterms:created xsi:type="dcterms:W3CDTF">2012-12-18T16:00:03Z</dcterms:created>
  <dcterms:modified xsi:type="dcterms:W3CDTF">2014-08-30T03:39:15Z</dcterms:modified>
</cp:coreProperties>
</file>