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9_287FA579.xml" ContentType="application/vnd.ms-powerpoint.comments+xml"/>
  <Override PartName="/ppt/comments/modernComment_10C_765FFB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0" r:id="rId5"/>
    <p:sldId id="265" r:id="rId6"/>
    <p:sldId id="266" r:id="rId7"/>
    <p:sldId id="261" r:id="rId8"/>
    <p:sldId id="271" r:id="rId9"/>
    <p:sldId id="268" r:id="rId10"/>
    <p:sldId id="269" r:id="rId11"/>
    <p:sldId id="264" r:id="rId12"/>
    <p:sldId id="267" r:id="rId13"/>
    <p:sldId id="257" r:id="rId14"/>
    <p:sldId id="25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44346E-8115-0676-3CC6-A5CAC814E370}" name="Florian Pydde" initials="FP" userId="S::flpydde@microsoft.com::84f7c2ee-ee86-4db2-bba6-ea93aec0a052" providerId="AD"/>
  <p188:author id="{A1372C9A-DB21-EC50-9246-D71D74723A47}" name="Kyoichi Iwasaki" initials="KI" userId="S::kyiwasak@microsoft.com::83fca8d4-d312-424e-b088-77489cbc1e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5A5D2-B026-4A30-9AF1-AABA894589C0}" v="5" dt="2022-06-07T14:01:2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" y="-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Bellani" userId="bb013be2-891f-41c3-b487-de62435420a8" providerId="ADAL" clId="{D635A5D2-B026-4A30-9AF1-AABA894589C0}"/>
    <pc:docChg chg="custSel modSld">
      <pc:chgData name="Marina Bellani" userId="bb013be2-891f-41c3-b487-de62435420a8" providerId="ADAL" clId="{D635A5D2-B026-4A30-9AF1-AABA894589C0}" dt="2022-06-07T14:03:01.054" v="87" actId="478"/>
      <pc:docMkLst>
        <pc:docMk/>
      </pc:docMkLst>
      <pc:sldChg chg="delSp mod">
        <pc:chgData name="Marina Bellani" userId="bb013be2-891f-41c3-b487-de62435420a8" providerId="ADAL" clId="{D635A5D2-B026-4A30-9AF1-AABA894589C0}" dt="2022-06-07T09:19:30.816" v="0" actId="478"/>
        <pc:sldMkLst>
          <pc:docMk/>
          <pc:sldMk cId="3519915935" sldId="261"/>
        </pc:sldMkLst>
        <pc:spChg chg="del">
          <ac:chgData name="Marina Bellani" userId="bb013be2-891f-41c3-b487-de62435420a8" providerId="ADAL" clId="{D635A5D2-B026-4A30-9AF1-AABA894589C0}" dt="2022-06-07T09:19:30.816" v="0" actId="478"/>
          <ac:spMkLst>
            <pc:docMk/>
            <pc:sldMk cId="3519915935" sldId="261"/>
            <ac:spMk id="16" creationId="{FAAB7130-ECE9-09C4-E341-850187E7781B}"/>
          </ac:spMkLst>
        </pc:spChg>
      </pc:sldChg>
      <pc:sldChg chg="addSp delSp modSp mod">
        <pc:chgData name="Marina Bellani" userId="bb013be2-891f-41c3-b487-de62435420a8" providerId="ADAL" clId="{D635A5D2-B026-4A30-9AF1-AABA894589C0}" dt="2022-06-07T14:03:01.054" v="87" actId="478"/>
        <pc:sldMkLst>
          <pc:docMk/>
          <pc:sldMk cId="983129781" sldId="271"/>
        </pc:sldMkLst>
        <pc:spChg chg="add del mod">
          <ac:chgData name="Marina Bellani" userId="bb013be2-891f-41c3-b487-de62435420a8" providerId="ADAL" clId="{D635A5D2-B026-4A30-9AF1-AABA894589C0}" dt="2022-06-07T13:58:58.909" v="4" actId="478"/>
          <ac:spMkLst>
            <pc:docMk/>
            <pc:sldMk cId="983129781" sldId="271"/>
            <ac:spMk id="2" creationId="{75069731-6A2D-B785-91B6-B8F08814AFD5}"/>
          </ac:spMkLst>
        </pc:spChg>
        <pc:spChg chg="add mod">
          <ac:chgData name="Marina Bellani" userId="bb013be2-891f-41c3-b487-de62435420a8" providerId="ADAL" clId="{D635A5D2-B026-4A30-9AF1-AABA894589C0}" dt="2022-06-07T14:01:45.791" v="78" actId="14100"/>
          <ac:spMkLst>
            <pc:docMk/>
            <pc:sldMk cId="983129781" sldId="271"/>
            <ac:spMk id="3" creationId="{8A6BCB12-53FC-FDD9-A32A-DB8CC3E872E3}"/>
          </ac:spMkLst>
        </pc:spChg>
        <pc:spChg chg="add mod">
          <ac:chgData name="Marina Bellani" userId="bb013be2-891f-41c3-b487-de62435420a8" providerId="ADAL" clId="{D635A5D2-B026-4A30-9AF1-AABA894589C0}" dt="2022-06-07T14:01:48.577" v="79" actId="14100"/>
          <ac:spMkLst>
            <pc:docMk/>
            <pc:sldMk cId="983129781" sldId="271"/>
            <ac:spMk id="4" creationId="{D9C25EB5-917A-E739-BA02-B655697B1D0C}"/>
          </ac:spMkLst>
        </pc:spChg>
        <pc:spChg chg="add del mod">
          <ac:chgData name="Marina Bellani" userId="bb013be2-891f-41c3-b487-de62435420a8" providerId="ADAL" clId="{D635A5D2-B026-4A30-9AF1-AABA894589C0}" dt="2022-06-07T14:03:01.054" v="87" actId="478"/>
          <ac:spMkLst>
            <pc:docMk/>
            <pc:sldMk cId="983129781" sldId="271"/>
            <ac:spMk id="6" creationId="{3EB9F964-3BE6-1387-2316-9373BAFE98EB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10" creationId="{C1AE332D-9D37-4BC5-874E-092FC2D30453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25" creationId="{67ED1545-B7CB-42D1-1CC6-5449FCB34C70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26" creationId="{76AD1DAA-F74A-C186-2CCE-08D79B2557DE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33" creationId="{A810851C-628E-E0A0-08E4-3632C11242D0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34" creationId="{0AAA1F74-258A-B7CA-7869-BF5D9540A9FA}"/>
          </ac:spMkLst>
        </pc:spChg>
        <pc:spChg chg="mod">
          <ac:chgData name="Marina Bellani" userId="bb013be2-891f-41c3-b487-de62435420a8" providerId="ADAL" clId="{D635A5D2-B026-4A30-9AF1-AABA894589C0}" dt="2022-06-07T14:01:30.216" v="75" actId="1076"/>
          <ac:spMkLst>
            <pc:docMk/>
            <pc:sldMk cId="983129781" sldId="271"/>
            <ac:spMk id="37" creationId="{3FBA8FEE-3C6B-9BBE-B335-8000E30058A0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40" creationId="{F6A044BF-3A15-7C9C-5B1D-007A3366686B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44" creationId="{91D888BC-C96F-C991-4AF6-557AACEB92D7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45" creationId="{1237A507-D913-6F32-20E4-0EC4AFF39D91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62" creationId="{04142CDD-176E-FCA1-3F55-57CA4184FAEC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64" creationId="{09C65D3C-1442-A816-2406-B95EDD6B2B06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66" creationId="{6EF53B36-BD7B-98C8-3770-84BD28C5626A}"/>
          </ac:spMkLst>
        </pc:spChg>
        <pc:spChg chg="mod">
          <ac:chgData name="Marina Bellani" userId="bb013be2-891f-41c3-b487-de62435420a8" providerId="ADAL" clId="{D635A5D2-B026-4A30-9AF1-AABA894589C0}" dt="2022-06-07T14:01:27.871" v="74" actId="1076"/>
          <ac:spMkLst>
            <pc:docMk/>
            <pc:sldMk cId="983129781" sldId="271"/>
            <ac:spMk id="68" creationId="{7818F971-FFC6-3534-BF54-747DBCBEDC65}"/>
          </ac:spMkLst>
        </pc:spChg>
        <pc:grpChg chg="add">
          <ac:chgData name="Marina Bellani" userId="bb013be2-891f-41c3-b487-de62435420a8" providerId="ADAL" clId="{D635A5D2-B026-4A30-9AF1-AABA894589C0}" dt="2022-06-07T14:02:18.592" v="80" actId="164"/>
          <ac:grpSpMkLst>
            <pc:docMk/>
            <pc:sldMk cId="983129781" sldId="271"/>
            <ac:grpSpMk id="5" creationId="{897104DF-0C1C-07DC-8F38-7CBD51A44273}"/>
          </ac:grpSpMkLst>
        </pc:grpChg>
        <pc:grpChg chg="mod">
          <ac:chgData name="Marina Bellani" userId="bb013be2-891f-41c3-b487-de62435420a8" providerId="ADAL" clId="{D635A5D2-B026-4A30-9AF1-AABA894589C0}" dt="2022-06-07T14:01:27.871" v="74" actId="1076"/>
          <ac:grpSpMkLst>
            <pc:docMk/>
            <pc:sldMk cId="983129781" sldId="271"/>
            <ac:grpSpMk id="28" creationId="{97B33EF3-CE53-4905-E1E9-2036F2240DC8}"/>
          </ac:grpSpMkLst>
        </pc:grpChg>
        <pc:grpChg chg="mod">
          <ac:chgData name="Marina Bellani" userId="bb013be2-891f-41c3-b487-de62435420a8" providerId="ADAL" clId="{D635A5D2-B026-4A30-9AF1-AABA894589C0}" dt="2022-06-07T14:01:27.871" v="74" actId="1076"/>
          <ac:grpSpMkLst>
            <pc:docMk/>
            <pc:sldMk cId="983129781" sldId="271"/>
            <ac:grpSpMk id="31" creationId="{B6C5AF4D-EC6A-995B-EEC5-6BA3F3A5275E}"/>
          </ac:grpSpMkLst>
        </pc:grpChg>
        <pc:grpChg chg="mod">
          <ac:chgData name="Marina Bellani" userId="bb013be2-891f-41c3-b487-de62435420a8" providerId="ADAL" clId="{D635A5D2-B026-4A30-9AF1-AABA894589C0}" dt="2022-06-07T14:01:27.871" v="74" actId="1076"/>
          <ac:grpSpMkLst>
            <pc:docMk/>
            <pc:sldMk cId="983129781" sldId="271"/>
            <ac:grpSpMk id="41" creationId="{55A81EFE-A880-1E47-5BBA-329A9780CF65}"/>
          </ac:grpSpMkLst>
        </pc:grpChg>
        <pc:grpChg chg="mod">
          <ac:chgData name="Marina Bellani" userId="bb013be2-891f-41c3-b487-de62435420a8" providerId="ADAL" clId="{D635A5D2-B026-4A30-9AF1-AABA894589C0}" dt="2022-06-07T14:01:27.871" v="74" actId="1076"/>
          <ac:grpSpMkLst>
            <pc:docMk/>
            <pc:sldMk cId="983129781" sldId="271"/>
            <ac:grpSpMk id="71" creationId="{6382B984-DE34-9B4C-568D-3053CAC0A25C}"/>
          </ac:grpSpMkLst>
        </pc:grpChg>
        <pc:grpChg chg="mod">
          <ac:chgData name="Marina Bellani" userId="bb013be2-891f-41c3-b487-de62435420a8" providerId="ADAL" clId="{D635A5D2-B026-4A30-9AF1-AABA894589C0}" dt="2022-06-07T14:01:27.871" v="74" actId="1076"/>
          <ac:grpSpMkLst>
            <pc:docMk/>
            <pc:sldMk cId="983129781" sldId="271"/>
            <ac:grpSpMk id="79" creationId="{E6CC432B-B160-5DE7-F5FB-792BB319D4FD}"/>
          </ac:grpSpMkLst>
        </pc:grpChg>
        <pc:picChg chg="mod">
          <ac:chgData name="Marina Bellani" userId="bb013be2-891f-41c3-b487-de62435420a8" providerId="ADAL" clId="{D635A5D2-B026-4A30-9AF1-AABA894589C0}" dt="2022-06-07T14:01:27.871" v="74" actId="1076"/>
          <ac:picMkLst>
            <pc:docMk/>
            <pc:sldMk cId="983129781" sldId="271"/>
            <ac:picMk id="30" creationId="{25CB7649-377E-44B4-D37C-34FCA9AAC9F8}"/>
          </ac:picMkLst>
        </pc:pic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21" creationId="{90CC2D24-A3D1-ACAF-1116-F43EF8E54538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23" creationId="{65349D44-4C5C-E6A0-091F-E1C0FF26B999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27" creationId="{D7DE05D5-6BEF-0C00-306F-A07B78B12701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38" creationId="{B232B470-FF07-04AF-2B5C-4608AAFDF9B2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39" creationId="{5540CB8E-6A1F-FB64-9169-82C85FD23462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42" creationId="{5A6F5E02-8B97-B19D-35E3-0912F648346F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43" creationId="{01990CDC-BCDE-AEDD-D53A-C3DD643C7281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46" creationId="{26E49428-84D5-7CC3-5013-A6C3C8EF7DE7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47" creationId="{8AF3C74B-BCFE-D088-2373-6AB46B06BE94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48" creationId="{8C43CCCF-77B7-650C-5F74-F46DC3E42DA2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53" creationId="{4523040E-21C4-8277-502D-61C7A33ED540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57" creationId="{3C467DCD-58A1-1B52-D6E0-9B8DD708124B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74" creationId="{09A68481-4252-546E-D9B1-5BA9C902B9E8}"/>
          </ac:cxnSpMkLst>
        </pc:cxnChg>
        <pc:cxnChg chg="mod">
          <ac:chgData name="Marina Bellani" userId="bb013be2-891f-41c3-b487-de62435420a8" providerId="ADAL" clId="{D635A5D2-B026-4A30-9AF1-AABA894589C0}" dt="2022-06-07T14:01:27.871" v="74" actId="1076"/>
          <ac:cxnSpMkLst>
            <pc:docMk/>
            <pc:sldMk cId="983129781" sldId="271"/>
            <ac:cxnSpMk id="76" creationId="{3AB4474F-8908-23B1-B6C5-EDE6D8828DD6}"/>
          </ac:cxnSpMkLst>
        </pc:cxnChg>
      </pc:sldChg>
    </pc:docChg>
  </pc:docChgLst>
</pc:chgInfo>
</file>

<file path=ppt/comments/modernComment_109_287FA57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C59CCC-70B6-4A60-B56A-6B57A656F3AD}" authorId="{2E44346E-8115-0676-3CC6-A5CAC814E370}" status="resolved" created="2022-01-19T16:09:43.0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79454073" sldId="265"/>
      <ac:spMk id="4" creationId="{3AA42407-F4BF-415D-9E6B-806C54F6E9A7}"/>
    </ac:deMkLst>
    <p188:pos x="5451724" y="799538"/>
    <p188:replyLst>
      <p188:reply id="{65BC54C8-23CE-496C-B041-EE4BB1D59C9E}" authorId="{A1372C9A-DB21-EC50-9246-D71D74723A47}" created="2022-01-20T05:55:04.172">
        <p188:txBody>
          <a:bodyPr/>
          <a:lstStyle/>
          <a:p>
            <a:r>
              <a:rPr lang="ja-JP" altLang="en-US"/>
              <a:t>Done ☺️</a:t>
            </a:r>
          </a:p>
        </p188:txBody>
      </p188:reply>
    </p188:replyLst>
    <p188:txBody>
      <a:bodyPr/>
      <a:lstStyle/>
      <a:p>
        <a:r>
          <a:rPr lang="en-US"/>
          <a:t>[@Kyoichi Iwasaki] could you please add the excel with all the models you found to the team's channel in the file folder and then add the link here (in background) ?</a:t>
        </a:r>
      </a:p>
    </p188:txBody>
  </p188:cm>
</p188:cmLst>
</file>

<file path=ppt/comments/modernComment_10C_765FF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2B8031-840C-4D69-8456-12682A72C278}" authorId="{2E44346E-8115-0676-3CC6-A5CAC814E370}" status="resolved" created="2022-01-21T15:24:24.198" complete="100000">
    <pc:sldMkLst xmlns:pc="http://schemas.microsoft.com/office/powerpoint/2013/main/command">
      <pc:docMk/>
      <pc:sldMk cId="124125108" sldId="268"/>
    </pc:sldMkLst>
    <p188:txBody>
      <a:bodyPr/>
      <a:lstStyle/>
      <a:p>
        <a:r>
          <a:rPr lang="en-US"/>
          <a:t>Nice slide [@Kyoichi Iwasaki].
@Marina Bellani correct me here if I am wrong, but the output of the profiling is a type of model rather than. the feature or "industry 1 versus industry 2".  "Like for intermittent data use Arima with xzy."
The industry knowledge will be shared in forms of documentation and/or util codes like: "ok in energy sector the last 7 days energy consumption is a good factor. You can find the function here"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4323A-5D41-4E65-9108-6249741BB3C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5E8A-7FB9-4F22-8D90-13EFBE82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5E8A-7FB9-4F22-8D90-13EFBE827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FD85-5E57-4458-91CA-2A67447E8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E213-A095-4B21-B9A7-D2AB8DAF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43DE-8BAB-4ACB-AFF6-6FA92EDC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7C1E-E71B-414B-B9F9-AC3DF3A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F18B-66CB-4D98-99CB-1492884D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CF6A-74A9-4BAC-8A62-31DCB671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62886-3A0B-4002-BAB1-390E83C2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8FA1-7867-446E-A2A9-4CE29A2A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AF71-2D0A-46E8-A87F-D8AF4B0B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7E15-A0A0-47B8-A52F-2929206D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0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EEBD1-2061-4E91-97F1-C7040BA4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70762-01CA-4894-92E5-D9E7788D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2229-DAC8-4911-9BBC-2FF806D4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4295-83B7-45CB-8230-48ED7F7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A3DB-05DC-4106-9BF2-6F1D1E0D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2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A49E-68CE-4AC7-A314-B7ED3A71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6C42-6E08-4489-B918-AAAF227D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C707-BA86-4F21-A570-62B52219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4890-3078-4327-800D-50AD24DA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970A-6C9A-44C8-A77C-594779B2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9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E697-A1A9-490E-AEB3-3011FF6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E6FDC-D1B6-403F-8A32-A1A4A76B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FCD6-9E3F-453F-95DD-E3F65822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7DB0-F2C8-4A69-AD44-A0E846DE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8F77-DF5A-4D05-A433-05830F98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706A-0F2F-4222-A9AF-3D79ECBF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C982-F4B8-45BB-A11A-2C587B58A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D8EC-D2EE-4D9D-BB8F-5FA8216B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BFE-8C0F-418B-A341-988DEF4A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BFF59-0FF6-4A54-9493-3EAA5F0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3BB0D-7453-42BB-940D-C9ABA9D6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8B9C-9623-4926-AAC3-F329646D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9480-549D-44E1-8024-0592A0AD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0A72-72FD-4911-B2B4-4072AA08A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B9FBF-7ECE-4A41-865E-018C7DE2B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85AF7-F10B-409F-8D69-F747FA9C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A54F4-9C54-4EEF-8278-93110ED9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0FCE9-91F6-4ECD-BD2E-E71DD14B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AE4EB-9F96-4E1F-8222-CE64C16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55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2B63-E968-47E3-82DE-36D1A7E7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B139-A01D-4D0F-9319-240ABF8F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849F3-2D4F-4DEC-B621-89F4D671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4252D-5C9A-4000-9318-7840D6DF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8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E855-A50E-42E1-A629-2155A085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50337-24B3-44B3-890E-B3921B41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21D76-3DEE-4DBE-B325-47FEB431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BE1E-0397-4B6D-9254-37681AED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71AD-0916-40BD-97A7-1D4D4021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E2BC5-4645-40D8-B21E-2310247A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7FCF-950D-41FF-B3F8-BB56E4A0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F596-D72B-4932-9285-CC4C036F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583B-6A70-45D9-9F25-904F4F49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5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DA0C-63FF-4DA3-9016-4E9456D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97C85-280C-42C6-95C7-E46117CC8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F760A-24C1-4715-BF32-7AD3A1CF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7C44-3989-44EC-84C6-DC6DAC9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1D05-0F54-4E32-AC19-DA73D13E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57AF-0065-4ED4-96D9-F4D40168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B70C3-4616-4E38-956F-B877828C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6E643-0939-437A-AE2A-DF90B0F5A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D11A-1E8B-449F-A6DD-75FEB45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DC37-B54B-4D49-AC10-0DBCCEA75779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2541-9D83-4DD8-BC99-2BB34E2E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3216-81CB-4F45-AE4B-6A8F11AA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8A79-299E-4C94-A32C-FEAC630D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25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machine-learning/how-to-auto-train-forecas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machine-learning/how-to-auto-train-foreca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eur.sharepoint.com/:x:/t/DAISolutionAccelerators/ETnO61hHIZFMjMEmpIbn4O0B-4HHgL7KtDzkMh4tf8tRRA?e=JsOroo" TargetMode="External"/><Relationship Id="rId2" Type="http://schemas.microsoft.com/office/2018/10/relationships/comments" Target="../comments/modernComment_109_287FA57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machine-learning/how-to-auto-train-foreca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caster.ac.uk/pg/waller/pdfs/Intermittent_Demand_Forecasting.pdf" TargetMode="External"/><Relationship Id="rId2" Type="http://schemas.openxmlformats.org/officeDocument/2006/relationships/hyperlink" Target="https://www.lancaster.ac.uk/lums/research/areas-of-expertise/centre-for-marketing-analytics-and-forecasting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C_765FFB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CD9AB-636F-4972-9FE0-EA3B649A4AED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Forecasting accelerator 2.0 Scope</a:t>
            </a:r>
            <a:endParaRPr kumimoji="1" lang="ja-JP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A11C-CE3A-4ABF-AC7F-9A9BA4779FF7}"/>
              </a:ext>
            </a:extLst>
          </p:cNvPr>
          <p:cNvSpPr txBox="1"/>
          <p:nvPr/>
        </p:nvSpPr>
        <p:spPr>
          <a:xfrm>
            <a:off x="429140" y="2436884"/>
            <a:ext cx="3712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Leverage ISD’s experience in a wide range of sectors/industries to </a:t>
            </a:r>
            <a:r>
              <a:rPr lang="en-US" altLang="ja-JP"/>
              <a:t>(1) </a:t>
            </a:r>
            <a:r>
              <a:rPr lang="en-US" altLang="ja-JP" sz="1800" b="1"/>
              <a:t>understand </a:t>
            </a:r>
            <a:r>
              <a:rPr lang="en-US" altLang="ja-JP" b="1"/>
              <a:t>fundamental </a:t>
            </a:r>
            <a:r>
              <a:rPr lang="en-US" altLang="ja-JP"/>
              <a:t>and common </a:t>
            </a:r>
            <a:r>
              <a:rPr lang="en-US" altLang="ja-JP" b="1"/>
              <a:t>challenges</a:t>
            </a:r>
            <a:r>
              <a:rPr lang="en-US" altLang="ja-JP"/>
              <a:t> (2) </a:t>
            </a:r>
            <a:r>
              <a:rPr lang="en-US" altLang="ja-JP" sz="1800" b="1"/>
              <a:t>standardize and scale </a:t>
            </a:r>
            <a:r>
              <a:rPr lang="en-US" altLang="ja-JP" sz="1800"/>
              <a:t>forecasting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63DF-1BCC-4F3A-9D90-984C4C0C9431}"/>
              </a:ext>
            </a:extLst>
          </p:cNvPr>
          <p:cNvSpPr txBox="1"/>
          <p:nvPr/>
        </p:nvSpPr>
        <p:spPr>
          <a:xfrm>
            <a:off x="4330453" y="2483232"/>
            <a:ext cx="35310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800"/>
              <a:t>Share industry knowledge: use-cases, challenges, data requirements</a:t>
            </a:r>
          </a:p>
          <a:p>
            <a:pPr marL="342900" indent="-342900">
              <a:buFont typeface="+mj-lt"/>
              <a:buAutoNum type="arabicPeriod"/>
            </a:pP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/>
              <a:t>Create code template to analyze time series data applicable to any industry and provide recommendations on best approach</a:t>
            </a:r>
          </a:p>
          <a:p>
            <a:pPr marL="342900" indent="-342900">
              <a:buFont typeface="+mj-lt"/>
              <a:buAutoNum type="arabicPeriod"/>
            </a:pP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/>
              <a:t>Add-ons for specific challenges</a:t>
            </a:r>
            <a:endParaRPr lang="en-US" altLang="ja-JP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822F-92A0-4746-9432-4A1FDFC11A01}"/>
              </a:ext>
            </a:extLst>
          </p:cNvPr>
          <p:cNvSpPr txBox="1"/>
          <p:nvPr/>
        </p:nvSpPr>
        <p:spPr>
          <a:xfrm>
            <a:off x="8413814" y="2483232"/>
            <a:ext cx="35310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/>
              <a:t>Data scientist / Consultants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err="1"/>
              <a:t>Data&amp;AI</a:t>
            </a:r>
            <a:r>
              <a:rPr lang="en-US" altLang="ja-JP" sz="1800"/>
              <a:t> practitioners searching for industry specifics use-cases</a:t>
            </a:r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A20CBB2E-A781-4FEC-B2D4-6785FBD77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1149" y="1373125"/>
            <a:ext cx="914400" cy="914400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12DDEB-E07C-4A03-9780-510CE0FF5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5823" y="1373125"/>
            <a:ext cx="914400" cy="914400"/>
          </a:xfrm>
          <a:prstGeom prst="rect">
            <a:avLst/>
          </a:prstGeom>
        </p:spPr>
      </p:pic>
      <p:pic>
        <p:nvPicPr>
          <p:cNvPr id="17" name="Graphic 16" descr="Diamond outline">
            <a:extLst>
              <a:ext uri="{FF2B5EF4-FFF2-40B4-BE49-F238E27FC236}">
                <a16:creationId xmlns:a16="http://schemas.microsoft.com/office/drawing/2014/main" id="{25616191-262C-46D0-808E-D1D849483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466" y="137312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F1517A-FB57-4E5D-AAA6-CC8AADF754AF}"/>
              </a:ext>
            </a:extLst>
          </p:cNvPr>
          <p:cNvSpPr txBox="1"/>
          <p:nvPr/>
        </p:nvSpPr>
        <p:spPr>
          <a:xfrm>
            <a:off x="1704882" y="1654434"/>
            <a:ext cx="167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Opportunity (Why)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ED47-5544-4836-B027-DD71D0531186}"/>
              </a:ext>
            </a:extLst>
          </p:cNvPr>
          <p:cNvSpPr txBox="1"/>
          <p:nvPr/>
        </p:nvSpPr>
        <p:spPr>
          <a:xfrm>
            <a:off x="5865549" y="1658967"/>
            <a:ext cx="167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Goals </a:t>
            </a:r>
          </a:p>
          <a:p>
            <a:r>
              <a:rPr lang="en-US" altLang="ja-JP" sz="1800"/>
              <a:t>(What)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E1FEF-BE3A-4178-BC76-BD9541E37D00}"/>
              </a:ext>
            </a:extLst>
          </p:cNvPr>
          <p:cNvSpPr txBox="1"/>
          <p:nvPr/>
        </p:nvSpPr>
        <p:spPr>
          <a:xfrm>
            <a:off x="9813760" y="1641194"/>
            <a:ext cx="1945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Target Persona</a:t>
            </a:r>
          </a:p>
          <a:p>
            <a:r>
              <a:rPr lang="en-US"/>
              <a:t>(Whom)</a:t>
            </a:r>
          </a:p>
        </p:txBody>
      </p:sp>
    </p:spTree>
    <p:extLst>
      <p:ext uri="{BB962C8B-B14F-4D97-AF65-F5344CB8AC3E}">
        <p14:creationId xmlns:p14="http://schemas.microsoft.com/office/powerpoint/2010/main" val="262388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42407-F4BF-415D-9E6B-806C54F6E9A7}"/>
              </a:ext>
            </a:extLst>
          </p:cNvPr>
          <p:cNvSpPr txBox="1"/>
          <p:nvPr/>
        </p:nvSpPr>
        <p:spPr>
          <a:xfrm>
            <a:off x="161677" y="556187"/>
            <a:ext cx="80101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Background</a:t>
            </a:r>
          </a:p>
          <a:p>
            <a:r>
              <a:rPr lang="en-US" altLang="ja-JP" sz="1400"/>
              <a:t>We focus on updating existing forecasting repository to generate our deliverables more quickly.</a:t>
            </a:r>
          </a:p>
          <a:p>
            <a:r>
              <a:rPr lang="en-US" altLang="ja-JP" sz="1400"/>
              <a:t>Completeness of forecasting algorithms is not practical: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There exist many public algorithms for forecasting.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>
                <a:hlinkClick r:id="rId2"/>
              </a:rPr>
              <a:t>Forecasting </a:t>
            </a:r>
            <a:r>
              <a:rPr lang="en-US" altLang="ja-JP" sz="1400" err="1">
                <a:hlinkClick r:id="rId2"/>
              </a:rPr>
              <a:t>AutoML</a:t>
            </a:r>
            <a:r>
              <a:rPr lang="en-US" altLang="ja-JP" sz="1400">
                <a:hlinkClick r:id="rId2"/>
              </a:rPr>
              <a:t> in Azure ML</a:t>
            </a:r>
            <a:r>
              <a:rPr lang="en-US" altLang="ja-JP" sz="1400"/>
              <a:t> is already published.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ja-JP" sz="1400"/>
          </a:p>
          <a:p>
            <a:r>
              <a:rPr lang="en-US" altLang="ja-JP" sz="1400" b="1"/>
              <a:t>Proposed approach for 2.0 (draft):</a:t>
            </a:r>
          </a:p>
          <a:p>
            <a:r>
              <a:rPr lang="en-US" altLang="ja-JP" sz="1400"/>
              <a:t>MCS opportunity is to leverage wide range of sectors exposure to share the sector’s specificity (finance, manufacturing, energy, </a:t>
            </a:r>
            <a:r>
              <a:rPr lang="en-US" altLang="ja-JP" sz="1400" err="1"/>
              <a:t>etc</a:t>
            </a:r>
            <a:r>
              <a:rPr lang="en-US" altLang="ja-JP" sz="1400"/>
              <a:t>). </a:t>
            </a:r>
          </a:p>
          <a:p>
            <a:endParaRPr lang="en-US" altLang="ja-JP" sz="1400"/>
          </a:p>
          <a:p>
            <a:r>
              <a:rPr lang="en-US" altLang="ja-JP" sz="1400"/>
              <a:t>The benefits are (1) prove of experience during customer talks (2) acceleration of delivery through focused discussion and data requirements</a:t>
            </a:r>
          </a:p>
          <a:p>
            <a:endParaRPr lang="en-US" altLang="ja-JP" sz="1400"/>
          </a:p>
          <a:p>
            <a:r>
              <a:rPr lang="en-US" altLang="ja-JP" sz="1400"/>
              <a:t>The </a:t>
            </a:r>
            <a:r>
              <a:rPr lang="en-US" altLang="ja-JP" sz="1400" b="1"/>
              <a:t>forecasting 2.0 </a:t>
            </a:r>
            <a:r>
              <a:rPr lang="en-US" altLang="ja-JP" sz="1400"/>
              <a:t>template would contain the </a:t>
            </a:r>
            <a:r>
              <a:rPr lang="en-US" altLang="ja-JP" sz="1400" b="1"/>
              <a:t>following parts (draft):</a:t>
            </a:r>
          </a:p>
          <a:p>
            <a:endParaRPr lang="en-US" altLang="ja-JP" sz="1400" b="1"/>
          </a:p>
          <a:p>
            <a:pPr marL="800100" lvl="1" indent="-342900">
              <a:buAutoNum type="arabicParenR"/>
            </a:pPr>
            <a:r>
              <a:rPr lang="en-US" altLang="ja-JP" sz="1400"/>
              <a:t>Documentation on industries specificity and common stakeholders' 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For specific scenarios (many-models, forecasting in finance): link to existing SAs (Solution Accelerators)</a:t>
            </a:r>
          </a:p>
          <a:p>
            <a:pPr lvl="2"/>
            <a:endParaRPr lang="en-US" altLang="ja-JP" sz="1400"/>
          </a:p>
          <a:p>
            <a:pPr marL="800100" lvl="1" indent="-342900">
              <a:buAutoNum type="arabicParenR"/>
            </a:pPr>
            <a:r>
              <a:rPr lang="en-US" altLang="ja-JP" sz="1400"/>
              <a:t>Data schema relevant to industry, feature engineering (if required), and data sample</a:t>
            </a:r>
          </a:p>
          <a:p>
            <a:pPr marL="800100" lvl="1" indent="-342900">
              <a:buAutoNum type="arabicParenR"/>
            </a:pPr>
            <a:endParaRPr lang="en-US" altLang="ja-JP" sz="1400"/>
          </a:p>
          <a:p>
            <a:pPr marL="800100" lvl="1" indent="-342900">
              <a:buAutoNum type="arabicParenR"/>
            </a:pPr>
            <a:r>
              <a:rPr lang="en-US" altLang="ja-JP" sz="1400"/>
              <a:t>Basic model training and forecasting script containing 1 type of model </a:t>
            </a:r>
            <a:r>
              <a:rPr lang="en-US" altLang="ja-JP" sz="1400" b="1"/>
              <a:t>(TBD)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For specific scenarios (many-model, forecasting in finance), basic implementation of SA with any potential add-on (many-models with </a:t>
            </a:r>
            <a:r>
              <a:rPr lang="en-US" altLang="ja-JP" sz="1400" err="1"/>
              <a:t>databricks</a:t>
            </a:r>
            <a:r>
              <a:rPr lang="en-US" altLang="ja-JP" sz="1400"/>
              <a:t>, </a:t>
            </a:r>
            <a:r>
              <a:rPr lang="en-US" altLang="ja-JP" sz="1400" err="1"/>
              <a:t>i.e</a:t>
            </a:r>
            <a:r>
              <a:rPr lang="en-US" altLang="ja-JP" sz="1400"/>
              <a:t> Demand Forecasting 1.0)</a:t>
            </a:r>
            <a:endParaRPr kumimoji="1" lang="en-US" altLang="ja-JP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E2A39-2353-4F9D-AEB8-37CB98D93876}"/>
              </a:ext>
            </a:extLst>
          </p:cNvPr>
          <p:cNvSpPr txBox="1"/>
          <p:nvPr/>
        </p:nvSpPr>
        <p:spPr>
          <a:xfrm>
            <a:off x="8448511" y="358347"/>
            <a:ext cx="36672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/>
              <a:t>Template Example</a:t>
            </a:r>
          </a:p>
          <a:p>
            <a:r>
              <a:rPr lang="en-US" altLang="ja-JP" sz="1400"/>
              <a:t>Readme.md</a:t>
            </a:r>
          </a:p>
          <a:p>
            <a:r>
              <a:rPr lang="en-US" altLang="ja-JP" sz="1400"/>
              <a:t>Guidance.md</a:t>
            </a:r>
          </a:p>
          <a:p>
            <a:r>
              <a:rPr lang="en-US" altLang="ja-JP" sz="1400" err="1"/>
              <a:t>Base_template</a:t>
            </a:r>
            <a:r>
              <a:rPr lang="en-US" altLang="ja-JP" sz="1400"/>
              <a:t> (TBD simply show how to use AML)</a:t>
            </a:r>
          </a:p>
          <a:p>
            <a:pPr marL="285750" indent="-285750">
              <a:buFontTx/>
              <a:buChar char="-"/>
            </a:pPr>
            <a:r>
              <a:rPr lang="en-US" altLang="ja-JP" sz="1400" err="1"/>
              <a:t>aml_pipeline.ipynb</a:t>
            </a:r>
            <a:endParaRPr lang="en-US" altLang="ja-JP" sz="1400"/>
          </a:p>
          <a:p>
            <a:pPr marL="285750" indent="-285750">
              <a:buFontTx/>
              <a:buChar char="-"/>
            </a:pPr>
            <a:r>
              <a:rPr lang="en-US" altLang="ja-JP" sz="1400"/>
              <a:t>Preprocessing.py</a:t>
            </a:r>
          </a:p>
          <a:p>
            <a:pPr marL="285750" indent="-285750">
              <a:buFontTx/>
              <a:buChar char="-"/>
            </a:pPr>
            <a:r>
              <a:rPr lang="en-US" altLang="ja-JP" sz="1400"/>
              <a:t>Train.py</a:t>
            </a:r>
          </a:p>
          <a:p>
            <a:pPr marL="285750" indent="-285750">
              <a:buFontTx/>
              <a:buChar char="-"/>
            </a:pPr>
            <a:r>
              <a:rPr lang="en-US" altLang="ja-JP" sz="1400"/>
              <a:t>Score.py</a:t>
            </a:r>
          </a:p>
          <a:p>
            <a:r>
              <a:rPr lang="en-US" altLang="ja-JP" sz="1400"/>
              <a:t>Use-cases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(Example) Finance forecasting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Documenation.md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Dataschema.md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Preprocessing.py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Train.py/Forecasting.py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ja-JP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/>
              <a:t>(Example) Retail Forecasting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Documenation.md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Dataschema.md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Preprocessing.py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/>
              <a:t>Train.py/Forecasting.py</a:t>
            </a:r>
          </a:p>
          <a:p>
            <a:pPr lvl="1"/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32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42407-F4BF-415D-9E6B-806C54F6E9A7}"/>
              </a:ext>
            </a:extLst>
          </p:cNvPr>
          <p:cNvSpPr txBox="1"/>
          <p:nvPr/>
        </p:nvSpPr>
        <p:spPr>
          <a:xfrm>
            <a:off x="568410" y="630196"/>
            <a:ext cx="111210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b="1" u="sng"/>
              <a:t>Background</a:t>
            </a:r>
            <a:endParaRPr kumimoji="1" lang="en-US" altLang="ja-JP" b="1" u="sng"/>
          </a:p>
          <a:p>
            <a:pPr marL="742950" lvl="1" indent="-285750">
              <a:buFontTx/>
              <a:buChar char="-"/>
            </a:pPr>
            <a:r>
              <a:rPr lang="en-US" altLang="ja-JP"/>
              <a:t>We focus on updating existing forecasting repository to generate our deliverables more quickly.</a:t>
            </a:r>
          </a:p>
          <a:p>
            <a:pPr marL="742950" lvl="1" indent="-285750">
              <a:buFontTx/>
              <a:buChar char="-"/>
            </a:pPr>
            <a:r>
              <a:rPr lang="en-US" altLang="ja-JP"/>
              <a:t>Completeness of forecasting algorithms is not practical:</a:t>
            </a:r>
          </a:p>
          <a:p>
            <a:pPr marL="1200150" lvl="2" indent="-285750">
              <a:buFontTx/>
              <a:buChar char="-"/>
            </a:pPr>
            <a:r>
              <a:rPr lang="en-US" altLang="ja-JP"/>
              <a:t>There exist many public algorithms for forecasting.</a:t>
            </a:r>
          </a:p>
          <a:p>
            <a:pPr marL="1200150" lvl="2" indent="-285750">
              <a:buFontTx/>
              <a:buChar char="-"/>
            </a:pPr>
            <a:r>
              <a:rPr lang="en-US" altLang="ja-JP">
                <a:hlinkClick r:id="rId2"/>
              </a:rPr>
              <a:t>Forecasting </a:t>
            </a:r>
            <a:r>
              <a:rPr lang="en-US" altLang="ja-JP" err="1">
                <a:hlinkClick r:id="rId2"/>
              </a:rPr>
              <a:t>AutoML</a:t>
            </a:r>
            <a:r>
              <a:rPr lang="en-US" altLang="ja-JP">
                <a:hlinkClick r:id="rId2"/>
              </a:rPr>
              <a:t> in Azure ML</a:t>
            </a:r>
            <a:r>
              <a:rPr lang="en-US" altLang="ja-JP"/>
              <a:t> is already published.</a:t>
            </a:r>
          </a:p>
          <a:p>
            <a:pPr marL="1200150" lvl="2" indent="-285750">
              <a:buFontTx/>
              <a:buChar char="-"/>
            </a:pPr>
            <a:endParaRPr lang="en-US" altLang="ja-JP"/>
          </a:p>
          <a:p>
            <a:pPr marL="285750" indent="-285750">
              <a:buFontTx/>
              <a:buChar char="-"/>
            </a:pPr>
            <a:r>
              <a:rPr lang="en-US" altLang="ja-JP" b="1"/>
              <a:t>(draft) Basic features to be implemented:</a:t>
            </a:r>
          </a:p>
          <a:p>
            <a:pPr marL="742950" lvl="1" indent="-285750">
              <a:buFontTx/>
              <a:buChar char="-"/>
            </a:pPr>
            <a:r>
              <a:rPr lang="en-US" altLang="ja-JP"/>
              <a:t>Forecasting model generation</a:t>
            </a:r>
          </a:p>
          <a:p>
            <a:pPr marL="1200150" lvl="2" indent="-285750">
              <a:buFontTx/>
              <a:buChar char="-"/>
            </a:pPr>
            <a:r>
              <a:rPr lang="en-US" altLang="ja-JP"/>
              <a:t>Data schema standardization for forecasting</a:t>
            </a:r>
          </a:p>
          <a:p>
            <a:pPr marL="1657350" lvl="3" indent="-285750">
              <a:buFontTx/>
              <a:buChar char="-"/>
            </a:pPr>
            <a:r>
              <a:rPr lang="en-US" altLang="ja-JP"/>
              <a:t>Forecasting algorithm requires us to prepare.</a:t>
            </a:r>
          </a:p>
          <a:p>
            <a:pPr marL="2114550" lvl="4" indent="-285750">
              <a:buFontTx/>
              <a:buChar char="-"/>
            </a:pPr>
            <a:r>
              <a:rPr lang="en-US" altLang="ja-JP"/>
              <a:t>Ex.) Timestamp, (time-series) values, exogeneous variables (if any)</a:t>
            </a:r>
          </a:p>
          <a:p>
            <a:pPr marL="1200150" lvl="2" indent="-285750">
              <a:buFontTx/>
              <a:buChar char="-"/>
            </a:pPr>
            <a:r>
              <a:rPr kumimoji="1" lang="en-US" altLang="ja-JP"/>
              <a:t>model</a:t>
            </a:r>
            <a:r>
              <a:rPr lang="en-US" altLang="ja-JP"/>
              <a:t> training &amp; model selection</a:t>
            </a:r>
          </a:p>
          <a:p>
            <a:pPr marL="1657350" lvl="3" indent="-285750">
              <a:buFontTx/>
              <a:buChar char="-"/>
            </a:pPr>
            <a:r>
              <a:rPr kumimoji="1" lang="en-US" altLang="ja-JP"/>
              <a:t>Call some representative</a:t>
            </a:r>
            <a:r>
              <a:rPr lang="en-US" altLang="ja-JP"/>
              <a:t> API like </a:t>
            </a:r>
            <a:r>
              <a:rPr lang="en-US" altLang="ja-JP" err="1"/>
              <a:t>statsmodel</a:t>
            </a:r>
            <a:r>
              <a:rPr lang="en-US" altLang="ja-JP"/>
              <a:t>, prophet, </a:t>
            </a:r>
            <a:r>
              <a:rPr lang="en-US" altLang="ja-JP" err="1"/>
              <a:t>etc</a:t>
            </a:r>
            <a:endParaRPr lang="en-US" altLang="ja-JP"/>
          </a:p>
          <a:p>
            <a:pPr marL="1657350" lvl="3" indent="-285750">
              <a:buFontTx/>
              <a:buChar char="-"/>
            </a:pPr>
            <a:r>
              <a:rPr kumimoji="1" lang="en-US" altLang="ja-JP"/>
              <a:t>Suggest how to implement additional models, if needed</a:t>
            </a:r>
          </a:p>
          <a:p>
            <a:pPr marL="1657350" lvl="3" indent="-285750">
              <a:buFontTx/>
              <a:buChar char="-"/>
            </a:pPr>
            <a:endParaRPr kumimoji="1" lang="en-US" altLang="ja-JP"/>
          </a:p>
          <a:p>
            <a:pPr marL="742950" lvl="1" indent="-285750">
              <a:buFontTx/>
              <a:buChar char="-"/>
            </a:pPr>
            <a:r>
              <a:rPr kumimoji="1" lang="en-US" altLang="ja-JP"/>
              <a:t>Predict</a:t>
            </a:r>
          </a:p>
          <a:p>
            <a:pPr marL="1200150" lvl="2" indent="-285750">
              <a:buFontTx/>
              <a:buChar char="-"/>
            </a:pPr>
            <a:r>
              <a:rPr kumimoji="1" lang="en-US" altLang="ja-JP"/>
              <a:t>Predict function with generated model</a:t>
            </a:r>
          </a:p>
          <a:p>
            <a:pPr marL="742950" lvl="1" indent="-285750">
              <a:buFontTx/>
              <a:buChar char="-"/>
            </a:pPr>
            <a:endParaRPr lang="en-US" altLang="ja-JP"/>
          </a:p>
          <a:p>
            <a:pPr marL="742950" lvl="1" indent="-285750">
              <a:buFontTx/>
              <a:buChar char="-"/>
            </a:pPr>
            <a:r>
              <a:rPr lang="en-US" altLang="ja-JP"/>
              <a:t>Integrate with Azure ML with compute target</a:t>
            </a:r>
          </a:p>
          <a:p>
            <a:pPr marL="742950" lvl="1" indent="-285750">
              <a:buFontTx/>
              <a:buChar char="-"/>
            </a:pPr>
            <a:r>
              <a:rPr lang="en-US" altLang="ja-JP"/>
              <a:t>Implement for Azure resources for Azure Synapse/Databricks, etc..?</a:t>
            </a:r>
          </a:p>
          <a:p>
            <a:pPr marL="1200150" lvl="2" indent="-285750">
              <a:buFontTx/>
              <a:buChar char="-"/>
            </a:pPr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34981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42407-F4BF-415D-9E6B-806C54F6E9A7}"/>
              </a:ext>
            </a:extLst>
          </p:cNvPr>
          <p:cNvSpPr txBox="1"/>
          <p:nvPr/>
        </p:nvSpPr>
        <p:spPr>
          <a:xfrm>
            <a:off x="161676" y="556187"/>
            <a:ext cx="119424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/>
              <a:t>Background</a:t>
            </a:r>
          </a:p>
          <a:p>
            <a:r>
              <a:rPr lang="en-US" altLang="ja-JP" sz="1200"/>
              <a:t>We focus on updating existing forecasting repository to generate our deliverables more quickly.</a:t>
            </a:r>
          </a:p>
          <a:p>
            <a:r>
              <a:rPr lang="en-US" altLang="ja-JP" sz="1200"/>
              <a:t>Completeness of forecasting algorithms is not practical: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200">
                <a:hlinkClick r:id="rId3"/>
              </a:rPr>
              <a:t>There exist many public algorithms for forecasting</a:t>
            </a:r>
            <a:r>
              <a:rPr lang="en-US" altLang="ja-JP" sz="120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200">
                <a:hlinkClick r:id="rId4"/>
              </a:rPr>
              <a:t>Forecasting </a:t>
            </a:r>
            <a:r>
              <a:rPr lang="en-US" altLang="ja-JP" sz="1200" err="1">
                <a:hlinkClick r:id="rId4"/>
              </a:rPr>
              <a:t>AutoML</a:t>
            </a:r>
            <a:r>
              <a:rPr lang="en-US" altLang="ja-JP" sz="1200">
                <a:hlinkClick r:id="rId4"/>
              </a:rPr>
              <a:t> in Azure ML</a:t>
            </a:r>
            <a:r>
              <a:rPr lang="en-US" altLang="ja-JP" sz="1200"/>
              <a:t> is already published.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ja-JP" sz="1200"/>
          </a:p>
          <a:p>
            <a:r>
              <a:rPr lang="en-US" altLang="ja-JP" sz="1200" b="1"/>
              <a:t>Opportunity</a:t>
            </a:r>
          </a:p>
          <a:p>
            <a:r>
              <a:rPr lang="en-US" altLang="ja-JP" sz="1200"/>
              <a:t>MCS opportunity is to leverage the project exposure to a wide range of sectors to share the experience of industry specificities (finance, manufacturing, energy, </a:t>
            </a:r>
            <a:r>
              <a:rPr lang="en-US" altLang="ja-JP" sz="1200" err="1"/>
              <a:t>etc</a:t>
            </a:r>
            <a:r>
              <a:rPr lang="en-US" altLang="ja-JP" sz="1200"/>
              <a:t>). </a:t>
            </a:r>
          </a:p>
          <a:p>
            <a:endParaRPr lang="en-US" altLang="ja-JP" sz="1200"/>
          </a:p>
          <a:p>
            <a:r>
              <a:rPr lang="en-US" altLang="ja-JP" sz="1200"/>
              <a:t>The value are </a:t>
            </a:r>
            <a:r>
              <a:rPr lang="en-US" altLang="ja-JP" sz="1200" b="1"/>
              <a:t>(1) </a:t>
            </a:r>
            <a:r>
              <a:rPr lang="en-US" altLang="ja-JP" sz="1200"/>
              <a:t>demonstrate delivery experience during customer talks </a:t>
            </a:r>
            <a:r>
              <a:rPr lang="en-US" altLang="ja-JP" sz="1200" b="1"/>
              <a:t>(2) </a:t>
            </a:r>
            <a:r>
              <a:rPr lang="en-US" altLang="ja-JP" sz="1200"/>
              <a:t>acceleration of delivery through focused discussion and data requirements</a:t>
            </a:r>
          </a:p>
          <a:p>
            <a:endParaRPr lang="en-US" altLang="ja-JP" sz="1200"/>
          </a:p>
          <a:p>
            <a:r>
              <a:rPr lang="en-US" altLang="ja-JP" sz="1200" b="1"/>
              <a:t>Proposed approach for 2.0 (draft)</a:t>
            </a:r>
          </a:p>
          <a:p>
            <a:endParaRPr lang="en-US" altLang="ja-JP" sz="1200"/>
          </a:p>
          <a:p>
            <a:r>
              <a:rPr lang="en-US" altLang="ja-JP" sz="1200"/>
              <a:t>The </a:t>
            </a:r>
            <a:r>
              <a:rPr lang="en-US" altLang="ja-JP" sz="1200" b="1"/>
              <a:t>forecasting 2.0 </a:t>
            </a:r>
            <a:r>
              <a:rPr lang="en-US" altLang="ja-JP" sz="1200"/>
              <a:t>template would contain the </a:t>
            </a:r>
            <a:r>
              <a:rPr lang="en-US" altLang="ja-JP" sz="1200" b="1"/>
              <a:t>following parts:</a:t>
            </a:r>
          </a:p>
          <a:p>
            <a:endParaRPr lang="en-US" altLang="ja-JP" sz="1200" b="1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200"/>
              <a:t>Data schema (how to organize data ingestion flow) and data pre-processing scripts 	-&gt; </a:t>
            </a:r>
            <a:r>
              <a:rPr lang="en-US" altLang="ja-JP" sz="1200">
                <a:solidFill>
                  <a:schemeClr val="accent1"/>
                </a:solidFill>
              </a:rPr>
              <a:t>Target</a:t>
            </a:r>
            <a:r>
              <a:rPr lang="en-US" altLang="ja-JP" sz="1200"/>
              <a:t>: Architects / Consultants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20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200" b="1"/>
              <a:t>Time-series profiling scripts </a:t>
            </a:r>
            <a:r>
              <a:rPr lang="en-US" altLang="ja-JP" sz="1200"/>
              <a:t>(understand type of series and recommend models) 	-&gt; </a:t>
            </a:r>
            <a:r>
              <a:rPr lang="en-US" altLang="ja-JP" sz="1200">
                <a:solidFill>
                  <a:schemeClr val="accent1"/>
                </a:solidFill>
              </a:rPr>
              <a:t>Target</a:t>
            </a:r>
            <a:r>
              <a:rPr lang="en-US" altLang="ja-JP" sz="1200"/>
              <a:t>: Data scientists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200" b="1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200"/>
              <a:t>Documentation on industries specificities/requirements 			-&gt; </a:t>
            </a:r>
            <a:r>
              <a:rPr lang="en-US" altLang="ja-JP" sz="1200">
                <a:solidFill>
                  <a:schemeClr val="accent1"/>
                </a:solidFill>
              </a:rPr>
              <a:t>Target</a:t>
            </a:r>
            <a:r>
              <a:rPr lang="en-US" altLang="ja-JP" sz="1200"/>
              <a:t>: Digital Advisor, Consultants, Data scientists, ...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200" b="1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200" b="1"/>
              <a:t>Add-ons </a:t>
            </a:r>
            <a:r>
              <a:rPr lang="en-US" altLang="ja-JP" sz="1200"/>
              <a:t>for specific scenarios (many-models, forecasting in finance, sol-acc, </a:t>
            </a:r>
            <a:r>
              <a:rPr lang="en-US" altLang="ja-JP" sz="1200" err="1"/>
              <a:t>etc</a:t>
            </a:r>
            <a:r>
              <a:rPr lang="en-US" altLang="ja-JP" sz="1200"/>
              <a:t>) 	-&gt; </a:t>
            </a:r>
            <a:r>
              <a:rPr lang="en-US" altLang="ja-JP" sz="1200">
                <a:solidFill>
                  <a:schemeClr val="accent1"/>
                </a:solidFill>
              </a:rPr>
              <a:t>Target</a:t>
            </a:r>
            <a:r>
              <a:rPr lang="en-US" altLang="ja-JP" sz="1200"/>
              <a:t>: Data scientists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200"/>
          </a:p>
          <a:p>
            <a:r>
              <a:rPr lang="en-US" altLang="ja-JP" sz="1200" b="1"/>
              <a:t>When to use </a:t>
            </a:r>
          </a:p>
          <a:p>
            <a:endParaRPr lang="en-US" altLang="ja-JP" sz="1200" b="1"/>
          </a:p>
          <a:p>
            <a:pPr marL="228600" indent="-228600">
              <a:buAutoNum type="arabicPeriod"/>
            </a:pPr>
            <a:r>
              <a:rPr lang="en-US" altLang="ja-JP" sz="1200"/>
              <a:t>When dealing with 1 or many time series, you may want to quickly characterize time-series the data (continuous 0 values, high variances, etc.) We provide some indicators to seize such characteristics and assign best approach in generating forecasting models.</a:t>
            </a:r>
          </a:p>
          <a:p>
            <a:pPr marL="228600" indent="-228600">
              <a:buAutoNum type="arabicPeriod"/>
            </a:pPr>
            <a:r>
              <a:rPr lang="en-US" altLang="ja-JP" sz="1200"/>
              <a:t>When you want to quickly gain insights of a specific sector </a:t>
            </a:r>
          </a:p>
          <a:p>
            <a:pPr marL="228600" indent="-228600">
              <a:buAutoNum type="arabicPeriod"/>
            </a:pPr>
            <a:r>
              <a:rPr lang="en-US" altLang="ja-JP" sz="1200"/>
              <a:t>When you want to explore an alternative approach to Azure </a:t>
            </a:r>
            <a:r>
              <a:rPr lang="en-US" altLang="ja-JP" sz="1200" err="1"/>
              <a:t>AutoML</a:t>
            </a:r>
            <a:r>
              <a:rPr lang="en-US" altLang="ja-JP" sz="1200"/>
              <a:t> which tries to generate models by brute-force manners.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6794540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9B6F-6538-4E61-AD28-37F8B0D5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820" y="631208"/>
            <a:ext cx="6562723" cy="610396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400" b="1"/>
              <a:t>Additional features to be implemented </a:t>
            </a:r>
          </a:p>
          <a:p>
            <a:pPr marL="285750" indent="-285750">
              <a:buFontTx/>
              <a:buChar char="-"/>
            </a:pPr>
            <a:r>
              <a:rPr lang="en-US" altLang="ja-JP" sz="1400" b="1"/>
              <a:t>Profiling (clustering) Time Series:</a:t>
            </a:r>
          </a:p>
          <a:p>
            <a:pPr marL="742950" lvl="1" indent="-285750">
              <a:buFontTx/>
              <a:buChar char="-"/>
            </a:pPr>
            <a:r>
              <a:rPr lang="en-US" altLang="ja-JP" b="1"/>
              <a:t>Goal:</a:t>
            </a:r>
            <a:r>
              <a:rPr lang="en-US" altLang="ja-JP"/>
              <a:t> identify consumption patterns that are similar to each other in order to assign the optimal model in terms of min of MAE or MSE</a:t>
            </a:r>
          </a:p>
          <a:p>
            <a:pPr marL="742950" lvl="1" indent="-285750">
              <a:buFontTx/>
              <a:buChar char="-"/>
            </a:pPr>
            <a:r>
              <a:rPr lang="en-US" altLang="ja-JP" b="1"/>
              <a:t>How to: </a:t>
            </a:r>
            <a:r>
              <a:rPr lang="en-US" altLang="ja-JP"/>
              <a:t>identify those series that are classified as “intermittent” with respect to those “smooth”</a:t>
            </a:r>
          </a:p>
          <a:p>
            <a:pPr marL="742950" lvl="1" indent="-285750">
              <a:buFontTx/>
              <a:buChar char="-"/>
            </a:pPr>
            <a:r>
              <a:rPr lang="en-US" altLang="ja-JP" b="1"/>
              <a:t>Expected output: </a:t>
            </a:r>
          </a:p>
          <a:p>
            <a:pPr marL="1200150" lvl="2" indent="-285750">
              <a:buFontTx/>
              <a:buChar char="-"/>
            </a:pPr>
            <a:r>
              <a:rPr lang="en-US" altLang="ja-JP" sz="1400"/>
              <a:t>Label each time series as intermittent with respect to smooth</a:t>
            </a:r>
            <a:endParaRPr lang="en-US" b="1"/>
          </a:p>
          <a:p>
            <a:pPr marL="742950" lvl="1" indent="-285750">
              <a:buFontTx/>
              <a:buChar char="-"/>
            </a:pPr>
            <a:r>
              <a:rPr lang="en-US" b="1"/>
              <a:t>Methods to forecast smooth time series: </a:t>
            </a:r>
          </a:p>
          <a:p>
            <a:pPr marL="1200150" lvl="2" indent="-285750">
              <a:buFontTx/>
              <a:buChar char="-"/>
            </a:pPr>
            <a:r>
              <a:rPr lang="en-US" sz="1400" b="1" i="1"/>
              <a:t>Clustering profiles</a:t>
            </a:r>
          </a:p>
          <a:p>
            <a:pPr marL="1657350" lvl="3" indent="-285750">
              <a:buFontTx/>
              <a:buChar char="-"/>
            </a:pPr>
            <a:r>
              <a:rPr lang="en-US" sz="1200"/>
              <a:t>Clustering smooth time series using K-Means flat or hierarchical</a:t>
            </a:r>
          </a:p>
          <a:p>
            <a:pPr marL="1200150" lvl="2" indent="-285750">
              <a:buFontTx/>
              <a:buChar char="-"/>
            </a:pPr>
            <a:r>
              <a:rPr lang="en-US" b="1" i="1"/>
              <a:t>Choose the optimal number of clusters </a:t>
            </a:r>
          </a:p>
          <a:p>
            <a:pPr marL="1657350" lvl="3" indent="-285750">
              <a:buFontTx/>
              <a:buChar char="-"/>
            </a:pPr>
            <a:r>
              <a:rPr lang="en-US" sz="1200"/>
              <a:t>As a method to choose the optimal number of cluster, use max explained variance at the minimum number of cluster -&gt; Elbow Method</a:t>
            </a:r>
          </a:p>
          <a:p>
            <a:pPr marL="1657350" lvl="3" indent="-285750">
              <a:buFontTx/>
              <a:buChar char="-"/>
            </a:pPr>
            <a:r>
              <a:rPr lang="en-US" sz="1200"/>
              <a:t>Check weather identified profiles have a business meaning</a:t>
            </a:r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E332D-9D37-4BC5-874E-092FC2D30453}"/>
              </a:ext>
            </a:extLst>
          </p:cNvPr>
          <p:cNvSpPr txBox="1"/>
          <p:nvPr/>
        </p:nvSpPr>
        <p:spPr>
          <a:xfrm>
            <a:off x="6646460" y="5158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72D281-C69A-47C2-8705-3D4E91D9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562908"/>
            <a:ext cx="6172200" cy="329509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140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1B37D8A-85A4-4D0E-8839-A4F3359047CB}"/>
              </a:ext>
            </a:extLst>
          </p:cNvPr>
          <p:cNvSpPr txBox="1">
            <a:spLocks/>
          </p:cNvSpPr>
          <p:nvPr/>
        </p:nvSpPr>
        <p:spPr>
          <a:xfrm>
            <a:off x="6108114" y="940832"/>
            <a:ext cx="5465479" cy="610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Tx/>
              <a:buChar char="-"/>
            </a:pPr>
            <a:r>
              <a:rPr lang="en-US" b="1" i="1"/>
              <a:t>Assign best model </a:t>
            </a:r>
          </a:p>
          <a:p>
            <a:pPr marL="1657350" lvl="3" indent="-285750">
              <a:buFontTx/>
              <a:buChar char="-"/>
            </a:pPr>
            <a:r>
              <a:rPr lang="en-US" sz="1200"/>
              <a:t>with respect to the type of smooth profile identified</a:t>
            </a:r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marL="1657350" lvl="3" indent="-285750">
              <a:buFontTx/>
              <a:buChar char="-"/>
            </a:pPr>
            <a:endParaRPr lang="en-US" sz="1200"/>
          </a:p>
          <a:p>
            <a:pPr lvl="3"/>
            <a:endParaRPr lang="en-US" sz="1200"/>
          </a:p>
          <a:p>
            <a:pPr marL="742950" lvl="1" indent="-285750">
              <a:buFontTx/>
              <a:buChar char="-"/>
            </a:pPr>
            <a:endParaRPr lang="en-US" b="1"/>
          </a:p>
        </p:txBody>
      </p:sp>
      <p:pic>
        <p:nvPicPr>
          <p:cNvPr id="2052" name="Picture 4" descr="A Simple Explanation of K-Means Clustering and its Adavantages">
            <a:extLst>
              <a:ext uri="{FF2B5EF4-FFF2-40B4-BE49-F238E27FC236}">
                <a16:creationId xmlns:a16="http://schemas.microsoft.com/office/drawing/2014/main" id="{DEEF07CB-34D3-4877-A0DE-CB5D6E843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5" t="10145" b="2572"/>
          <a:stretch/>
        </p:blipFill>
        <p:spPr bwMode="auto">
          <a:xfrm>
            <a:off x="7910466" y="1450303"/>
            <a:ext cx="3598335" cy="27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A95A44-EB2E-49E4-972C-7FB875802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945" y="4709922"/>
            <a:ext cx="1807963" cy="1950602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7F6FD-F5E3-4692-8EC3-01D943B7A3A6}"/>
              </a:ext>
            </a:extLst>
          </p:cNvPr>
          <p:cNvSpPr txBox="1"/>
          <p:nvPr/>
        </p:nvSpPr>
        <p:spPr>
          <a:xfrm>
            <a:off x="6962335" y="4174676"/>
            <a:ext cx="266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Cluster 1: thermal consumption, use temperatures</a:t>
            </a:r>
            <a:endParaRPr lang="en-GB" sz="1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C33FD-7FEC-4687-9747-E25933FF90A0}"/>
              </a:ext>
            </a:extLst>
          </p:cNvPr>
          <p:cNvSpPr txBox="1"/>
          <p:nvPr/>
        </p:nvSpPr>
        <p:spPr>
          <a:xfrm>
            <a:off x="9433064" y="4063591"/>
            <a:ext cx="266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Cluster 2: industrial consumption, use calendar variables</a:t>
            </a:r>
            <a:endParaRPr lang="en-GB" sz="1200" b="1"/>
          </a:p>
        </p:txBody>
      </p:sp>
      <p:pic>
        <p:nvPicPr>
          <p:cNvPr id="2056" name="Picture 8" descr="Calculating the percentage of variance measure for k-means? - Stack Overflow">
            <a:extLst>
              <a:ext uri="{FF2B5EF4-FFF2-40B4-BE49-F238E27FC236}">
                <a16:creationId xmlns:a16="http://schemas.microsoft.com/office/drawing/2014/main" id="{5DCA8E5C-0525-45E7-A6D9-6460B3B9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78" y="4562662"/>
            <a:ext cx="2033357" cy="16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mestic energy usage patterns during social distancing | Octopus Energy">
            <a:extLst>
              <a:ext uri="{FF2B5EF4-FFF2-40B4-BE49-F238E27FC236}">
                <a16:creationId xmlns:a16="http://schemas.microsoft.com/office/drawing/2014/main" id="{D00029B0-5C1B-4EA7-9C49-CEA28793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723" y="4804629"/>
            <a:ext cx="2354091" cy="17155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72D281-C69A-47C2-8705-3D4E91D9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58" y="500135"/>
            <a:ext cx="5772666" cy="6103961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500" b="1" dirty="0"/>
              <a:t>Identifying intermittent time series</a:t>
            </a:r>
            <a:r>
              <a:rPr lang="en-US" sz="15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Definition of intermittent time series: intermittent time series or demand comes about when a product or a time series experiences several periods of zero demand. Often in these situation, when demand occurs it is small, and sometimes highly variable in size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How to identify intermittent time series:</a:t>
            </a:r>
          </a:p>
          <a:p>
            <a:pPr marL="742950" lvl="1" indent="-285750">
              <a:buFontTx/>
              <a:buChar char="-"/>
            </a:pPr>
            <a:r>
              <a:rPr lang="en-US" sz="1500" dirty="0"/>
              <a:t>Compute 2 indicators such as</a:t>
            </a:r>
          </a:p>
          <a:p>
            <a:pPr marL="1200150" lvl="2" indent="-285750" algn="just">
              <a:buFontTx/>
              <a:buChar char="-"/>
            </a:pPr>
            <a:r>
              <a:rPr lang="en-US" sz="1100" u="sng" dirty="0"/>
              <a:t>Average Inter-demand Interval (ADI),</a:t>
            </a:r>
            <a:r>
              <a:rPr lang="en-US" sz="1100" dirty="0"/>
              <a:t> this parameter is period based which is calculated as average interval time between two demand occurrences</a:t>
            </a:r>
          </a:p>
          <a:p>
            <a:pPr marL="1200150" lvl="2" indent="-285750" algn="just">
              <a:buFontTx/>
              <a:buChar char="-"/>
            </a:pPr>
            <a:endParaRPr lang="en-US" sz="1100" u="sng" dirty="0"/>
          </a:p>
          <a:p>
            <a:pPr marL="1200150" lvl="2" indent="-285750" algn="just">
              <a:buFontTx/>
              <a:buChar char="-"/>
            </a:pPr>
            <a:endParaRPr lang="en-US" sz="1100" u="sng" dirty="0"/>
          </a:p>
          <a:p>
            <a:pPr marL="1200150" lvl="2" indent="-285750" algn="just">
              <a:buFontTx/>
              <a:buChar char="-"/>
            </a:pPr>
            <a:endParaRPr lang="en-US" sz="1100" u="sng" dirty="0"/>
          </a:p>
          <a:p>
            <a:pPr marL="1200150" lvl="2" indent="-285750" algn="just">
              <a:buFontTx/>
              <a:buChar char="-"/>
            </a:pPr>
            <a:r>
              <a:rPr lang="en-US" sz="1100" u="sng" dirty="0"/>
              <a:t>Coefficient of Variation Squared (CV2), </a:t>
            </a:r>
            <a:r>
              <a:rPr lang="en-US" sz="1100" dirty="0"/>
              <a:t>This statistical parameter is calculated as standard deviation of the *For correspondence demand divided by the average demand for non-zero demand periods. The squared coefficient of variation represents variability of demand size.</a:t>
            </a:r>
          </a:p>
          <a:p>
            <a:pPr marL="1200150" lvl="2" indent="-285750">
              <a:buFontTx/>
              <a:buChar char="-"/>
            </a:pPr>
            <a:endParaRPr lang="en-US" sz="1100" dirty="0"/>
          </a:p>
          <a:p>
            <a:pPr marL="1200150" lvl="2" indent="-285750">
              <a:buFontTx/>
              <a:buChar char="-"/>
            </a:pPr>
            <a:endParaRPr lang="en-US" sz="1100" dirty="0"/>
          </a:p>
          <a:p>
            <a:pPr marL="1200150" lvl="2" indent="-285750">
              <a:buFontTx/>
              <a:buChar char="-"/>
            </a:pPr>
            <a:endParaRPr lang="en-US" sz="1100" dirty="0"/>
          </a:p>
          <a:p>
            <a:pPr marL="1200150" lvl="2" indent="-285750">
              <a:buFontTx/>
              <a:buChar char="-"/>
            </a:pPr>
            <a:endParaRPr lang="en-US" sz="1100" dirty="0"/>
          </a:p>
          <a:p>
            <a:pPr marL="1200150" lvl="2" indent="-285750">
              <a:buFontTx/>
              <a:buChar char="-"/>
            </a:pPr>
            <a:r>
              <a:rPr lang="en-US" sz="1100" u="sng" dirty="0"/>
              <a:t>SD Inter-demand Interval (optional) </a:t>
            </a:r>
          </a:p>
          <a:p>
            <a:pPr marL="742950" lvl="1" indent="-285750">
              <a:buFontTx/>
              <a:buChar char="-"/>
            </a:pPr>
            <a:r>
              <a:rPr lang="en-US" sz="1500" dirty="0"/>
              <a:t>Based on their values, it is possible to identify intermittent, lumpy, erratic and smooth (regular) time series </a:t>
            </a:r>
          </a:p>
          <a:p>
            <a:pPr marL="742950" lvl="1" indent="-285750">
              <a:buFontTx/>
              <a:buChar char="-"/>
            </a:pPr>
            <a:r>
              <a:rPr lang="en-US" sz="1500" dirty="0"/>
              <a:t>Methods to forecast smooth time series: treat those series with traditional methods (regressions, </a:t>
            </a:r>
            <a:r>
              <a:rPr lang="en-US" sz="1500" dirty="0" err="1"/>
              <a:t>arima</a:t>
            </a:r>
            <a:r>
              <a:rPr lang="en-US" sz="1500" dirty="0"/>
              <a:t>, prophet, </a:t>
            </a:r>
            <a:r>
              <a:rPr lang="en-US" sz="1500" dirty="0" err="1"/>
              <a:t>etc</a:t>
            </a:r>
            <a:r>
              <a:rPr lang="en-US" sz="150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500" dirty="0"/>
              <a:t>References: </a:t>
            </a:r>
          </a:p>
          <a:p>
            <a:pPr marL="1200150" lvl="2" indent="-285750">
              <a:buFontTx/>
              <a:buChar char="-"/>
            </a:pPr>
            <a:r>
              <a:rPr lang="en-US" sz="1500" dirty="0">
                <a:hlinkClick r:id="rId2"/>
              </a:rPr>
              <a:t>Lancaster Centre For Marketing Analytics and Forecasting </a:t>
            </a:r>
            <a:endParaRPr lang="en-US" sz="1500" dirty="0"/>
          </a:p>
          <a:p>
            <a:pPr marL="1200150" lvl="2" indent="-285750">
              <a:buFontTx/>
              <a:buChar char="-"/>
            </a:pPr>
            <a:r>
              <a:rPr lang="en-US" sz="1500" dirty="0">
                <a:hlinkClick r:id="rId3"/>
              </a:rPr>
              <a:t>Methods for Intermittent Demand Forecasting</a:t>
            </a:r>
            <a:endParaRPr lang="en-US" sz="1500" dirty="0"/>
          </a:p>
          <a:p>
            <a:pPr marL="742950" lvl="1" indent="-285750">
              <a:buFontTx/>
              <a:buChar char="-"/>
            </a:pPr>
            <a:endParaRPr lang="en-US" u="sng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6690B-4AE8-4A27-9118-4C680898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467" y="2905052"/>
            <a:ext cx="933580" cy="52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1B477-F808-4427-A0D9-5786CE0FF9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837"/>
          <a:stretch/>
        </p:blipFill>
        <p:spPr>
          <a:xfrm>
            <a:off x="1939511" y="3961075"/>
            <a:ext cx="1724266" cy="721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CE2D3-1C05-4A09-AA15-45ED3F7D29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88"/>
          <a:stretch/>
        </p:blipFill>
        <p:spPr>
          <a:xfrm>
            <a:off x="3481896" y="4144300"/>
            <a:ext cx="1724266" cy="342984"/>
          </a:xfrm>
          <a:prstGeom prst="rect">
            <a:avLst/>
          </a:prstGeom>
        </p:spPr>
      </p:pic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5734F86C-98A1-2B50-627C-D1A9F1AD84A2}"/>
              </a:ext>
            </a:extLst>
          </p:cNvPr>
          <p:cNvSpPr txBox="1">
            <a:spLocks/>
          </p:cNvSpPr>
          <p:nvPr/>
        </p:nvSpPr>
        <p:spPr>
          <a:xfrm>
            <a:off x="6181778" y="836550"/>
            <a:ext cx="5465479" cy="284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Tx/>
              <a:buChar char="-"/>
            </a:pPr>
            <a:r>
              <a:rPr lang="en-US" b="1"/>
              <a:t>Methods to forecast intermittent time series:</a:t>
            </a:r>
          </a:p>
          <a:p>
            <a:pPr marL="1200150" lvl="2" indent="-285750">
              <a:buFontTx/>
              <a:buChar char="-"/>
            </a:pPr>
            <a:r>
              <a:rPr lang="en-GB" sz="1400"/>
              <a:t>Croston’s method</a:t>
            </a:r>
            <a:endParaRPr lang="en-US" sz="1400"/>
          </a:p>
          <a:p>
            <a:pPr marL="1200150" lvl="2" indent="-285750">
              <a:buFontTx/>
              <a:buChar char="-"/>
            </a:pPr>
            <a:r>
              <a:rPr lang="en-GB" sz="1400"/>
              <a:t>Adjusted Croston methods </a:t>
            </a:r>
            <a:endParaRPr lang="en-US" sz="1400"/>
          </a:p>
          <a:p>
            <a:pPr marL="1200150" lvl="2" indent="-285750">
              <a:buFontTx/>
              <a:buChar char="-"/>
            </a:pPr>
            <a:r>
              <a:rPr lang="en-GB" sz="1400"/>
              <a:t>Model-based forecasting methods</a:t>
            </a:r>
            <a:endParaRPr lang="en-US" sz="1400"/>
          </a:p>
          <a:p>
            <a:pPr marL="1657350" lvl="3" indent="-285750">
              <a:buFontTx/>
              <a:buChar char="-"/>
            </a:pPr>
            <a:r>
              <a:rPr lang="en-GB" sz="1400"/>
              <a:t>ARMA models</a:t>
            </a:r>
            <a:endParaRPr lang="en-US" sz="1400"/>
          </a:p>
          <a:p>
            <a:pPr marL="1657350" lvl="3" indent="-285750">
              <a:buFontTx/>
              <a:buChar char="-"/>
            </a:pPr>
            <a:r>
              <a:rPr lang="en-GB" sz="1400"/>
              <a:t>DARMA models</a:t>
            </a:r>
            <a:r>
              <a:rPr lang="en-US" sz="1400"/>
              <a:t> -&gt; </a:t>
            </a:r>
            <a:r>
              <a:rPr lang="en-GB" sz="1400"/>
              <a:t>Discrete ARMA</a:t>
            </a:r>
            <a:endParaRPr lang="en-US" sz="1400"/>
          </a:p>
          <a:p>
            <a:pPr marL="1657350" lvl="3" indent="-285750">
              <a:buFontTx/>
              <a:buChar char="-"/>
            </a:pPr>
            <a:r>
              <a:rPr lang="en-GB" sz="1400"/>
              <a:t>INARMA models -&gt; Integer-valued ARMA (INARMA)</a:t>
            </a:r>
          </a:p>
          <a:p>
            <a:pPr marL="1200150" lvl="2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99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9ECF4A-396D-490F-AD56-24FFEFE56203}"/>
              </a:ext>
            </a:extLst>
          </p:cNvPr>
          <p:cNvSpPr txBox="1"/>
          <p:nvPr/>
        </p:nvSpPr>
        <p:spPr>
          <a:xfrm>
            <a:off x="247134" y="173681"/>
            <a:ext cx="683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ds-toolkit:: Forecasting accelerator 2.0</a:t>
            </a:r>
            <a:endParaRPr kumimoji="1" lang="ja-JP" altLang="en-US" b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7104DF-0C1C-07DC-8F38-7CBD51A44273}"/>
              </a:ext>
            </a:extLst>
          </p:cNvPr>
          <p:cNvGrpSpPr/>
          <p:nvPr/>
        </p:nvGrpSpPr>
        <p:grpSpPr>
          <a:xfrm>
            <a:off x="1106842" y="1042880"/>
            <a:ext cx="9265943" cy="5076383"/>
            <a:chOff x="1106842" y="1042880"/>
            <a:chExt cx="9265943" cy="507638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CC432B-B160-5DE7-F5FB-792BB319D4FD}"/>
                </a:ext>
              </a:extLst>
            </p:cNvPr>
            <p:cNvGrpSpPr/>
            <p:nvPr/>
          </p:nvGrpSpPr>
          <p:grpSpPr>
            <a:xfrm>
              <a:off x="1106842" y="1042880"/>
              <a:ext cx="9265943" cy="4949011"/>
              <a:chOff x="1101301" y="1121322"/>
              <a:chExt cx="9265943" cy="494901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382B984-DE34-9B4C-568D-3053CAC0A25C}"/>
                  </a:ext>
                </a:extLst>
              </p:cNvPr>
              <p:cNvGrpSpPr/>
              <p:nvPr/>
            </p:nvGrpSpPr>
            <p:grpSpPr>
              <a:xfrm>
                <a:off x="1101301" y="1121322"/>
                <a:ext cx="9265943" cy="4949011"/>
                <a:chOff x="1101301" y="1121322"/>
                <a:chExt cx="9265943" cy="4949011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1AE332D-9D37-4BC5-874E-092FC2D30453}"/>
                    </a:ext>
                  </a:extLst>
                </p:cNvPr>
                <p:cNvSpPr txBox="1"/>
                <p:nvPr/>
              </p:nvSpPr>
              <p:spPr>
                <a:xfrm>
                  <a:off x="5612790" y="493081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6AD1DAA-F74A-C186-2CCE-08D79B2557DE}"/>
                    </a:ext>
                  </a:extLst>
                </p:cNvPr>
                <p:cNvSpPr txBox="1"/>
                <p:nvPr/>
              </p:nvSpPr>
              <p:spPr>
                <a:xfrm>
                  <a:off x="2742369" y="551921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7DE05D5-6BEF-0C00-306F-A07B78B1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852" y="3548406"/>
                  <a:ext cx="0" cy="19174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7B33EF3-CE53-4905-E1E9-2036F2240DC8}"/>
                    </a:ext>
                  </a:extLst>
                </p:cNvPr>
                <p:cNvGrpSpPr/>
                <p:nvPr/>
              </p:nvGrpSpPr>
              <p:grpSpPr>
                <a:xfrm>
                  <a:off x="1101301" y="2205000"/>
                  <a:ext cx="6949050" cy="3865333"/>
                  <a:chOff x="5023343" y="190721"/>
                  <a:chExt cx="6949050" cy="3865333"/>
                </a:xfrm>
              </p:grpSpPr>
              <p:pic>
                <p:nvPicPr>
                  <p:cNvPr id="30" name="Picture 4" descr="Forecast Error Measures: Intermittent Demand – Deep &amp;amp; Shallow">
                    <a:extLst>
                      <a:ext uri="{FF2B5EF4-FFF2-40B4-BE49-F238E27FC236}">
                        <a16:creationId xmlns:a16="http://schemas.microsoft.com/office/drawing/2014/main" id="{25CB7649-377E-44B4-D37C-34FCA9AAC9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8567" r="14219"/>
                  <a:stretch/>
                </p:blipFill>
                <p:spPr bwMode="auto">
                  <a:xfrm>
                    <a:off x="6335111" y="386353"/>
                    <a:ext cx="5294586" cy="34182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B6C5AF4D-EC6A-995B-EEC5-6BA3F3A5275E}"/>
                      </a:ext>
                    </a:extLst>
                  </p:cNvPr>
                  <p:cNvGrpSpPr/>
                  <p:nvPr/>
                </p:nvGrpSpPr>
                <p:grpSpPr>
                  <a:xfrm>
                    <a:off x="6785212" y="190721"/>
                    <a:ext cx="5187181" cy="3255319"/>
                    <a:chOff x="5858139" y="545624"/>
                    <a:chExt cx="5187181" cy="3255319"/>
                  </a:xfrm>
                </p:grpSpPr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B232B470-FF07-04AF-2B5C-4608AAFDF9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1398" y="545624"/>
                      <a:ext cx="0" cy="325531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5540CB8E-6A1F-FB64-9169-82C85FD234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58139" y="3784423"/>
                      <a:ext cx="5187181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810851C-628E-E0A0-08E4-3632C112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779827" y="310478"/>
                    <a:ext cx="1378424" cy="3793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>
                        <a:solidFill>
                          <a:schemeClr val="accent2"/>
                        </a:solidFill>
                      </a:rPr>
                      <a:t>ADI</a:t>
                    </a:r>
                    <a:endParaRPr lang="en-GB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AAA1F74-258A-B7CA-7869-BF5D9540A9FA}"/>
                      </a:ext>
                    </a:extLst>
                  </p:cNvPr>
                  <p:cNvSpPr txBox="1"/>
                  <p:nvPr/>
                </p:nvSpPr>
                <p:spPr>
                  <a:xfrm>
                    <a:off x="8400599" y="3532834"/>
                    <a:ext cx="16640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Threshold</a:t>
                    </a:r>
                  </a:p>
                  <a:p>
                    <a:pPr algn="ctr"/>
                    <a:r>
                      <a:rPr lang="en-US" sz="1400" b="1" dirty="0"/>
                      <a:t>CV2</a:t>
                    </a:r>
                    <a:endParaRPr lang="en-GB" sz="1400" b="1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FBA8FEE-3C6B-9BBE-B335-8000E30058A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3343" y="1725871"/>
                    <a:ext cx="17884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Threshold ADI</a:t>
                    </a:r>
                    <a:endParaRPr lang="en-GB" sz="1400" b="1" dirty="0"/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6A044BF-3A15-7C9C-5B1D-007A3366686B}"/>
                    </a:ext>
                  </a:extLst>
                </p:cNvPr>
                <p:cNvSpPr txBox="1"/>
                <p:nvPr/>
              </p:nvSpPr>
              <p:spPr>
                <a:xfrm>
                  <a:off x="7206539" y="5467905"/>
                  <a:ext cx="1378424" cy="37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CV2</a:t>
                  </a:r>
                  <a:endParaRPr lang="en-GB" b="1" dirty="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5A81EFE-A880-1E47-5BBA-329A9780CF65}"/>
                    </a:ext>
                  </a:extLst>
                </p:cNvPr>
                <p:cNvGrpSpPr/>
                <p:nvPr/>
              </p:nvGrpSpPr>
              <p:grpSpPr>
                <a:xfrm>
                  <a:off x="2661987" y="2261844"/>
                  <a:ext cx="5003511" cy="3101525"/>
                  <a:chOff x="6561405" y="235833"/>
                  <a:chExt cx="5003511" cy="3101525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A6F5E02-8B97-B19D-35E3-0912F64834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61405" y="1873146"/>
                    <a:ext cx="269786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01990CDC-BCDE-AEDD-D53A-C3DD643C7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184943" y="235833"/>
                    <a:ext cx="11392" cy="3101525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1D888BC-C96F-C991-4AF6-557AACEB9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520988" y="454195"/>
                    <a:ext cx="97474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 Black" panose="020B0A04020102020204" pitchFamily="34" charset="0"/>
                        <a:cs typeface="Aharoni" panose="02010803020104030203" pitchFamily="2" charset="-79"/>
                      </a:rPr>
                      <a:t>Spikes</a:t>
                    </a:r>
                    <a:endParaRPr lang="en-GB" sz="1200" b="1" dirty="0">
                      <a:latin typeface="Arial Black" panose="020B0A04020102020204" pitchFamily="34" charset="0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237A507-D913-6F32-20E4-0EC4AFF39D91}"/>
                      </a:ext>
                    </a:extLst>
                  </p:cNvPr>
                  <p:cNvSpPr txBox="1"/>
                  <p:nvPr/>
                </p:nvSpPr>
                <p:spPr>
                  <a:xfrm>
                    <a:off x="7499698" y="1929754"/>
                    <a:ext cx="97474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Arial Black" panose="020B0A04020102020204" pitchFamily="34" charset="0"/>
                        <a:cs typeface="Aharoni" panose="02010803020104030203" pitchFamily="2" charset="-79"/>
                      </a:rPr>
                      <a:t>Regular</a:t>
                    </a:r>
                    <a:endParaRPr lang="en-GB" sz="1200" b="1" dirty="0">
                      <a:latin typeface="Arial Black" panose="020B0A04020102020204" pitchFamily="34" charset="0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6E49428-84D5-7CC3-5013-A6C3C8EF7D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31191" y="1873146"/>
                    <a:ext cx="4733725" cy="0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AF3C74B-BCFE-D088-2373-6AB46B06B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6429" y="1326664"/>
                  <a:ext cx="1627502" cy="1083370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43CCCF-77B7-650C-5F74-F46DC3E42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04776" y="1331942"/>
                  <a:ext cx="1627502" cy="1083370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0CC2D24-A3D1-ACAF-1116-F43EF8E54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96012" y="2799268"/>
                  <a:ext cx="1627502" cy="1083370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5349D44-4C5C-E6A0-091F-E1C0FF26B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86577" y="4333565"/>
                  <a:ext cx="1627502" cy="1083370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7ED1545-B7CB-42D1-1CC6-5449FCB34C70}"/>
                    </a:ext>
                  </a:extLst>
                </p:cNvPr>
                <p:cNvSpPr txBox="1"/>
                <p:nvPr/>
              </p:nvSpPr>
              <p:spPr>
                <a:xfrm>
                  <a:off x="8988820" y="1121322"/>
                  <a:ext cx="1378424" cy="37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2"/>
                      </a:solidFill>
                    </a:rPr>
                    <a:t>SDDI</a:t>
                  </a:r>
                  <a:endParaRPr lang="en-GB" b="1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23040E-21C4-8277-502D-61C7A33E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3931" y="1299800"/>
                  <a:ext cx="4809583" cy="31565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C467DCD-58A1-1B52-D6E0-9B8DD7081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4078" y="1386473"/>
                  <a:ext cx="1" cy="2947092"/>
                </a:xfrm>
                <a:prstGeom prst="line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4142CDD-176E-FCA1-3F55-57CA4184FAEC}"/>
                    </a:ext>
                  </a:extLst>
                </p:cNvPr>
                <p:cNvSpPr txBox="1"/>
                <p:nvPr/>
              </p:nvSpPr>
              <p:spPr>
                <a:xfrm>
                  <a:off x="6004375" y="2491187"/>
                  <a:ext cx="97474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 Black" panose="020B0A04020102020204" pitchFamily="34" charset="0"/>
                      <a:cs typeface="Aharoni" panose="02010803020104030203" pitchFamily="2" charset="-79"/>
                    </a:rPr>
                    <a:t>Lumpy</a:t>
                  </a:r>
                  <a:endParaRPr lang="en-GB" sz="1200" b="1" dirty="0">
                    <a:latin typeface="Arial Black" panose="020B0A040201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9C65D3C-1442-A816-2406-B95EDD6B2B06}"/>
                    </a:ext>
                  </a:extLst>
                </p:cNvPr>
                <p:cNvSpPr txBox="1"/>
                <p:nvPr/>
              </p:nvSpPr>
              <p:spPr>
                <a:xfrm>
                  <a:off x="6019491" y="3975033"/>
                  <a:ext cx="97474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 Black" panose="020B0A04020102020204" pitchFamily="34" charset="0"/>
                      <a:cs typeface="Aharoni" panose="02010803020104030203" pitchFamily="2" charset="-79"/>
                    </a:rPr>
                    <a:t>Erratic</a:t>
                  </a:r>
                  <a:endParaRPr lang="en-GB" sz="1200" b="1" dirty="0">
                    <a:latin typeface="Arial Black" panose="020B0A040201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EF53B36-BD7B-98C8-3770-84BD28C5626A}"/>
                    </a:ext>
                  </a:extLst>
                </p:cNvPr>
                <p:cNvSpPr txBox="1"/>
                <p:nvPr/>
              </p:nvSpPr>
              <p:spPr>
                <a:xfrm>
                  <a:off x="7757778" y="2496611"/>
                  <a:ext cx="16204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 Black" panose="020B0A04020102020204" pitchFamily="34" charset="0"/>
                      <a:cs typeface="Aharoni" panose="02010803020104030203" pitchFamily="2" charset="-79"/>
                    </a:rPr>
                    <a:t>Unforecastable time</a:t>
                  </a:r>
                  <a:endParaRPr lang="en-GB" sz="1200" b="1" dirty="0">
                    <a:latin typeface="Arial Black" panose="020B0A0402010202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818F971-FFC6-3534-BF54-747DBCBEDC65}"/>
                    </a:ext>
                  </a:extLst>
                </p:cNvPr>
                <p:cNvSpPr txBox="1"/>
                <p:nvPr/>
              </p:nvSpPr>
              <p:spPr>
                <a:xfrm>
                  <a:off x="7699545" y="4063870"/>
                  <a:ext cx="16204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 Black" panose="020B0A04020102020204" pitchFamily="34" charset="0"/>
                      <a:cs typeface="Aharoni" panose="02010803020104030203" pitchFamily="2" charset="-79"/>
                    </a:rPr>
                    <a:t>Unforecastable quantity</a:t>
                  </a:r>
                  <a:endParaRPr lang="en-GB" sz="1200" b="1" dirty="0">
                    <a:latin typeface="Arial Black" panose="020B0A04020102020204" pitchFamily="34" charset="0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9A68481-4252-546E-D9B1-5BA9C902B9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313" y="1326664"/>
                <a:ext cx="1672765" cy="11535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AB4474F-8908-23B1-B6C5-EDE6D8828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1245" y="2461491"/>
                <a:ext cx="4774253" cy="2968876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6BCB12-53FC-FDD9-A32A-DB8CC3E872E3}"/>
                </a:ext>
              </a:extLst>
            </p:cNvPr>
            <p:cNvSpPr txBox="1"/>
            <p:nvPr/>
          </p:nvSpPr>
          <p:spPr>
            <a:xfrm>
              <a:off x="2881582" y="5388942"/>
              <a:ext cx="1066129" cy="276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Constant</a:t>
              </a:r>
              <a:endParaRPr lang="en-GB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C25EB5-917A-E739-BA02-B655697B1D0C}"/>
                </a:ext>
              </a:extLst>
            </p:cNvPr>
            <p:cNvSpPr txBox="1"/>
            <p:nvPr/>
          </p:nvSpPr>
          <p:spPr>
            <a:xfrm>
              <a:off x="2881582" y="5657598"/>
              <a:ext cx="1066129" cy="461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Constant at zero</a:t>
              </a:r>
              <a:endParaRPr lang="en-GB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12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B01-7348-4BEA-AA90-E76A7C19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152854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/>
              <a:t>Conceptual process flow in generating forecasting models</a:t>
            </a:r>
            <a:endParaRPr kumimoji="1" lang="ja-JP" altLang="en-US" sz="3200"/>
          </a:p>
        </p:txBody>
      </p:sp>
      <p:pic>
        <p:nvPicPr>
          <p:cNvPr id="2050" name="Picture 2" descr="Time-Series Analysis - Graph with time variable on the x axis and dependent variable on the y axis">
            <a:extLst>
              <a:ext uri="{FF2B5EF4-FFF2-40B4-BE49-F238E27FC236}">
                <a16:creationId xmlns:a16="http://schemas.microsoft.com/office/drawing/2014/main" id="{CEC319DF-9FD3-48DB-A6CA-DF49D6E93B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9" y="2140710"/>
            <a:ext cx="975002" cy="6941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me-Series Analysis - Graph with time variable on the x axis and dependent variable on the y axis">
            <a:extLst>
              <a:ext uri="{FF2B5EF4-FFF2-40B4-BE49-F238E27FC236}">
                <a16:creationId xmlns:a16="http://schemas.microsoft.com/office/drawing/2014/main" id="{2CF2C848-CFAF-477A-8307-4E7EA5E1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9" y="3077607"/>
            <a:ext cx="975002" cy="6941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ime-Series Analysis - Graph with time variable on the x axis and dependent variable on the y axis">
            <a:extLst>
              <a:ext uri="{FF2B5EF4-FFF2-40B4-BE49-F238E27FC236}">
                <a16:creationId xmlns:a16="http://schemas.microsoft.com/office/drawing/2014/main" id="{35D7920B-DAFD-4D80-BC4B-8A4C1B77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59" y="4437155"/>
            <a:ext cx="975002" cy="6941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C3740-EF59-4C84-9BDF-E5D937FFE482}"/>
              </a:ext>
            </a:extLst>
          </p:cNvPr>
          <p:cNvSpPr txBox="1"/>
          <p:nvPr/>
        </p:nvSpPr>
        <p:spPr>
          <a:xfrm>
            <a:off x="1018945" y="3877950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0E58D-7A68-44FE-8B30-49F3E9393C9B}"/>
              </a:ext>
            </a:extLst>
          </p:cNvPr>
          <p:cNvSpPr txBox="1"/>
          <p:nvPr/>
        </p:nvSpPr>
        <p:spPr>
          <a:xfrm>
            <a:off x="288873" y="2349269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#1</a:t>
            </a:r>
            <a:endParaRPr kumimoji="1" lang="ja-JP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C9A52-99F9-4414-8632-1A4D39D53A71}"/>
              </a:ext>
            </a:extLst>
          </p:cNvPr>
          <p:cNvSpPr txBox="1"/>
          <p:nvPr/>
        </p:nvSpPr>
        <p:spPr>
          <a:xfrm>
            <a:off x="288873" y="3286166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#2</a:t>
            </a:r>
            <a:endParaRPr kumimoji="1" lang="ja-JP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1F018-1530-48B6-A18F-64E65DE212F1}"/>
              </a:ext>
            </a:extLst>
          </p:cNvPr>
          <p:cNvSpPr txBox="1"/>
          <p:nvPr/>
        </p:nvSpPr>
        <p:spPr>
          <a:xfrm>
            <a:off x="288873" y="4645714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#N</a:t>
            </a:r>
            <a:endParaRPr kumimoji="1" lang="ja-JP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6A9036-2DF5-4AE4-8F08-11E4148FDCC4}"/>
              </a:ext>
            </a:extLst>
          </p:cNvPr>
          <p:cNvSpPr/>
          <p:nvPr/>
        </p:nvSpPr>
        <p:spPr>
          <a:xfrm>
            <a:off x="428108" y="839409"/>
            <a:ext cx="1314450" cy="969489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Collect</a:t>
            </a:r>
            <a:r>
              <a:rPr kumimoji="1" lang="en-US" altLang="ja-JP" sz="1400"/>
              <a:t> time-series data</a:t>
            </a:r>
            <a:endParaRPr kumimoji="1" lang="ja-JP" alt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C2311-1874-4562-A65E-0B95B6949EF5}"/>
              </a:ext>
            </a:extLst>
          </p:cNvPr>
          <p:cNvSpPr/>
          <p:nvPr/>
        </p:nvSpPr>
        <p:spPr>
          <a:xfrm>
            <a:off x="2425766" y="839409"/>
            <a:ext cx="1630295" cy="474506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Time </a:t>
            </a:r>
            <a:r>
              <a:rPr lang="en-US" altLang="ja-JP" sz="1400"/>
              <a:t>series profiling</a:t>
            </a:r>
            <a:endParaRPr kumimoji="1" lang="ja-JP" alt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024AE8-FD65-48DF-9ED0-9CDAECDCB48D}"/>
              </a:ext>
            </a:extLst>
          </p:cNvPr>
          <p:cNvSpPr/>
          <p:nvPr/>
        </p:nvSpPr>
        <p:spPr>
          <a:xfrm>
            <a:off x="2406446" y="1373697"/>
            <a:ext cx="1649615" cy="652704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/>
              <a:t>ADI, CV2 indicators values determine intermittent vs smooth time series</a:t>
            </a:r>
            <a:endParaRPr kumimoji="1" lang="ja-JP" altLang="en-US" sz="10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8077CE7-E97B-4B6B-859B-CF677E53C171}"/>
              </a:ext>
            </a:extLst>
          </p:cNvPr>
          <p:cNvSpPr/>
          <p:nvPr/>
        </p:nvSpPr>
        <p:spPr>
          <a:xfrm rot="5400000">
            <a:off x="1523598" y="1221577"/>
            <a:ext cx="959556" cy="18273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D9F00C-3851-4A6C-938E-9E4B13A84FC6}"/>
              </a:ext>
            </a:extLst>
          </p:cNvPr>
          <p:cNvSpPr txBox="1"/>
          <p:nvPr/>
        </p:nvSpPr>
        <p:spPr>
          <a:xfrm>
            <a:off x="2406446" y="2277263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/>
              <a:t>3.0</a:t>
            </a:r>
            <a:endParaRPr kumimoji="1" lang="ja-JP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63FFA-32D7-4B92-AE53-7C4FE40614B6}"/>
              </a:ext>
            </a:extLst>
          </p:cNvPr>
          <p:cNvSpPr txBox="1"/>
          <p:nvPr/>
        </p:nvSpPr>
        <p:spPr>
          <a:xfrm>
            <a:off x="4800681" y="2239837"/>
            <a:ext cx="1829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/>
              <a:t>Cluster 2</a:t>
            </a:r>
            <a:endParaRPr kumimoji="1" lang="ja-JP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DC49C-BAB9-4907-9C50-0A6E2A6014D8}"/>
              </a:ext>
            </a:extLst>
          </p:cNvPr>
          <p:cNvSpPr txBox="1"/>
          <p:nvPr/>
        </p:nvSpPr>
        <p:spPr>
          <a:xfrm>
            <a:off x="2406446" y="3266339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/>
              <a:t>4</a:t>
            </a:r>
            <a:r>
              <a:rPr kumimoji="1" lang="en-US" altLang="ja-JP"/>
              <a:t>.0</a:t>
            </a:r>
            <a:endParaRPr kumimoji="1" lang="ja-JP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2D348-3F06-4A41-8551-E1F96C8FB48D}"/>
              </a:ext>
            </a:extLst>
          </p:cNvPr>
          <p:cNvSpPr txBox="1"/>
          <p:nvPr/>
        </p:nvSpPr>
        <p:spPr>
          <a:xfrm>
            <a:off x="3380607" y="3266339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/>
              <a:t>0.1</a:t>
            </a:r>
            <a:endParaRPr kumimoji="1" lang="ja-JP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B32A8-598A-48FA-959B-4CE2EDB8A62A}"/>
              </a:ext>
            </a:extLst>
          </p:cNvPr>
          <p:cNvSpPr txBox="1"/>
          <p:nvPr/>
        </p:nvSpPr>
        <p:spPr>
          <a:xfrm>
            <a:off x="2406446" y="4621820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/>
              <a:t>3.2</a:t>
            </a:r>
            <a:endParaRPr kumimoji="1" lang="ja-JP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66B326-A1F6-4607-9180-49779D4D7983}"/>
              </a:ext>
            </a:extLst>
          </p:cNvPr>
          <p:cNvSpPr txBox="1"/>
          <p:nvPr/>
        </p:nvSpPr>
        <p:spPr>
          <a:xfrm>
            <a:off x="3399927" y="4621820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/>
              <a:t>1.9</a:t>
            </a:r>
            <a:endParaRPr kumimoji="1" lang="ja-JP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D08C24-6FA8-4200-B683-F22E9D04028D}"/>
              </a:ext>
            </a:extLst>
          </p:cNvPr>
          <p:cNvSpPr txBox="1"/>
          <p:nvPr/>
        </p:nvSpPr>
        <p:spPr>
          <a:xfrm>
            <a:off x="2406446" y="3877949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5B94AB-33C9-4EC9-BB74-B682C5033D90}"/>
              </a:ext>
            </a:extLst>
          </p:cNvPr>
          <p:cNvSpPr txBox="1"/>
          <p:nvPr/>
        </p:nvSpPr>
        <p:spPr>
          <a:xfrm>
            <a:off x="3516819" y="3877949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pic>
        <p:nvPicPr>
          <p:cNvPr id="37" name="Picture 4" descr="A Simple Explanation of K-Means Clustering and its Adavantages">
            <a:extLst>
              <a:ext uri="{FF2B5EF4-FFF2-40B4-BE49-F238E27FC236}">
                <a16:creationId xmlns:a16="http://schemas.microsoft.com/office/drawing/2014/main" id="{F8A2E241-10CD-48A3-99C0-93B728598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5" t="10145" b="2572"/>
          <a:stretch/>
        </p:blipFill>
        <p:spPr bwMode="auto">
          <a:xfrm>
            <a:off x="4762797" y="5247698"/>
            <a:ext cx="1940608" cy="14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F522ADB-B695-472D-9B63-C3D7EE4A1A74}"/>
              </a:ext>
            </a:extLst>
          </p:cNvPr>
          <p:cNvSpPr/>
          <p:nvPr/>
        </p:nvSpPr>
        <p:spPr>
          <a:xfrm>
            <a:off x="4800681" y="788080"/>
            <a:ext cx="1902724" cy="474506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/>
              <a:t>Time series clustering</a:t>
            </a:r>
            <a:endParaRPr kumimoji="1" lang="ja-JP" alt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D80F80-D82D-480F-B567-2A99D6FEDE56}"/>
              </a:ext>
            </a:extLst>
          </p:cNvPr>
          <p:cNvSpPr/>
          <p:nvPr/>
        </p:nvSpPr>
        <p:spPr>
          <a:xfrm>
            <a:off x="4800681" y="1441657"/>
            <a:ext cx="1902724" cy="315912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Smooth time series</a:t>
            </a:r>
            <a:endParaRPr kumimoji="1" lang="ja-JP" altLang="en-US" sz="1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A437DF-6771-45C6-A970-AA3CFCCE21AF}"/>
              </a:ext>
            </a:extLst>
          </p:cNvPr>
          <p:cNvSpPr/>
          <p:nvPr/>
        </p:nvSpPr>
        <p:spPr>
          <a:xfrm>
            <a:off x="7386613" y="808434"/>
            <a:ext cx="4593516" cy="943998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Decide optimal approach</a:t>
            </a:r>
            <a:endParaRPr kumimoji="1" lang="ja-JP" altLang="en-US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6155B0-5F67-46EA-88CD-30DBA72DD8C8}"/>
              </a:ext>
            </a:extLst>
          </p:cNvPr>
          <p:cNvSpPr txBox="1"/>
          <p:nvPr/>
        </p:nvSpPr>
        <p:spPr>
          <a:xfrm>
            <a:off x="3380607" y="2277263"/>
            <a:ext cx="756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/>
              <a:t>.1</a:t>
            </a:r>
            <a:endParaRPr kumimoji="1" lang="ja-JP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D4224-4610-40AE-8E92-4ED66252190E}"/>
              </a:ext>
            </a:extLst>
          </p:cNvPr>
          <p:cNvSpPr txBox="1"/>
          <p:nvPr/>
        </p:nvSpPr>
        <p:spPr>
          <a:xfrm>
            <a:off x="4800682" y="3230255"/>
            <a:ext cx="182963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/>
              <a:t>Cluster 1</a:t>
            </a:r>
            <a:endParaRPr kumimoji="1" lang="ja-JP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E6DAC-2770-4046-BF8F-0E3BF1E4B1FB}"/>
              </a:ext>
            </a:extLst>
          </p:cNvPr>
          <p:cNvSpPr txBox="1"/>
          <p:nvPr/>
        </p:nvSpPr>
        <p:spPr>
          <a:xfrm>
            <a:off x="5210586" y="3865221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9DB848-CD34-4D11-B3B0-333A2A221903}"/>
              </a:ext>
            </a:extLst>
          </p:cNvPr>
          <p:cNvSpPr txBox="1"/>
          <p:nvPr/>
        </p:nvSpPr>
        <p:spPr>
          <a:xfrm>
            <a:off x="4800681" y="4619379"/>
            <a:ext cx="182963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Cluster 2</a:t>
            </a:r>
            <a:endParaRPr kumimoji="1" lang="ja-JP" altLang="en-US"/>
          </a:p>
        </p:txBody>
      </p:sp>
      <p:sp>
        <p:nvSpPr>
          <p:cNvPr id="71" name="Rectangle: Folded Corner 70">
            <a:extLst>
              <a:ext uri="{FF2B5EF4-FFF2-40B4-BE49-F238E27FC236}">
                <a16:creationId xmlns:a16="http://schemas.microsoft.com/office/drawing/2014/main" id="{D7EC9BA4-05B5-429B-BB81-F49F085F3A68}"/>
              </a:ext>
            </a:extLst>
          </p:cNvPr>
          <p:cNvSpPr/>
          <p:nvPr/>
        </p:nvSpPr>
        <p:spPr>
          <a:xfrm>
            <a:off x="7386613" y="2187250"/>
            <a:ext cx="4593516" cy="4745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Industrial consumption. Use calendar variables</a:t>
            </a:r>
            <a:endParaRPr kumimoji="1" lang="ja-JP" altLang="en-US" sz="160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14A6981-EDC6-462B-BF2D-C06EE52AF9BA}"/>
              </a:ext>
            </a:extLst>
          </p:cNvPr>
          <p:cNvSpPr/>
          <p:nvPr/>
        </p:nvSpPr>
        <p:spPr>
          <a:xfrm>
            <a:off x="2219776" y="2086184"/>
            <a:ext cx="2082717" cy="67663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9A7304F-8F8D-49F6-82EF-4DB7D974E4DD}"/>
              </a:ext>
            </a:extLst>
          </p:cNvPr>
          <p:cNvSpPr/>
          <p:nvPr/>
        </p:nvSpPr>
        <p:spPr>
          <a:xfrm>
            <a:off x="2219776" y="3076602"/>
            <a:ext cx="2082717" cy="67663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A46DB76-ABA7-4E55-AB05-CF7FC09669A7}"/>
              </a:ext>
            </a:extLst>
          </p:cNvPr>
          <p:cNvSpPr/>
          <p:nvPr/>
        </p:nvSpPr>
        <p:spPr>
          <a:xfrm>
            <a:off x="2219776" y="4465726"/>
            <a:ext cx="2082717" cy="67663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4222AC-DBC1-456C-AE36-5E282CF10363}"/>
              </a:ext>
            </a:extLst>
          </p:cNvPr>
          <p:cNvCxnSpPr>
            <a:cxnSpLocks/>
            <a:stCxn id="72" idx="3"/>
            <a:endCxn id="23" idx="1"/>
          </p:cNvCxnSpPr>
          <p:nvPr/>
        </p:nvCxnSpPr>
        <p:spPr>
          <a:xfrm>
            <a:off x="4302493" y="2424503"/>
            <a:ext cx="49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471F14-3BEB-47A8-A837-09880D925CA4}"/>
              </a:ext>
            </a:extLst>
          </p:cNvPr>
          <p:cNvCxnSpPr>
            <a:cxnSpLocks/>
            <a:stCxn id="73" idx="3"/>
            <a:endCxn id="51" idx="1"/>
          </p:cNvCxnSpPr>
          <p:nvPr/>
        </p:nvCxnSpPr>
        <p:spPr>
          <a:xfrm>
            <a:off x="4302493" y="3414921"/>
            <a:ext cx="49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51928-3802-4B9E-B4FC-24B647E306B1}"/>
              </a:ext>
            </a:extLst>
          </p:cNvPr>
          <p:cNvCxnSpPr>
            <a:cxnSpLocks/>
            <a:stCxn id="75" idx="3"/>
            <a:endCxn id="55" idx="1"/>
          </p:cNvCxnSpPr>
          <p:nvPr/>
        </p:nvCxnSpPr>
        <p:spPr>
          <a:xfrm>
            <a:off x="4302493" y="4804045"/>
            <a:ext cx="49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55B1D5-F79B-47C9-822A-D26C32DCFCAF}"/>
              </a:ext>
            </a:extLst>
          </p:cNvPr>
          <p:cNvCxnSpPr>
            <a:cxnSpLocks/>
            <a:stCxn id="23" idx="3"/>
            <a:endCxn id="71" idx="1"/>
          </p:cNvCxnSpPr>
          <p:nvPr/>
        </p:nvCxnSpPr>
        <p:spPr>
          <a:xfrm>
            <a:off x="6630312" y="2424503"/>
            <a:ext cx="75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9D1505C9-9E82-4104-9CB4-317D1A4877FF}"/>
              </a:ext>
            </a:extLst>
          </p:cNvPr>
          <p:cNvSpPr/>
          <p:nvPr/>
        </p:nvSpPr>
        <p:spPr>
          <a:xfrm>
            <a:off x="7386613" y="4566792"/>
            <a:ext cx="4593516" cy="4745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Industrial consumption. Use calendar variables</a:t>
            </a:r>
            <a:endParaRPr kumimoji="1" lang="ja-JP" altLang="en-US" sz="16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C50503-F0C6-4AA4-9380-F21EE9525103}"/>
              </a:ext>
            </a:extLst>
          </p:cNvPr>
          <p:cNvCxnSpPr>
            <a:cxnSpLocks/>
            <a:stCxn id="55" idx="3"/>
            <a:endCxn id="91" idx="1"/>
          </p:cNvCxnSpPr>
          <p:nvPr/>
        </p:nvCxnSpPr>
        <p:spPr>
          <a:xfrm>
            <a:off x="6630311" y="4804045"/>
            <a:ext cx="756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Folded Corner 96">
            <a:extLst>
              <a:ext uri="{FF2B5EF4-FFF2-40B4-BE49-F238E27FC236}">
                <a16:creationId xmlns:a16="http://schemas.microsoft.com/office/drawing/2014/main" id="{15FAF5E9-A1AF-475C-9A30-8B02051E0AA3}"/>
              </a:ext>
            </a:extLst>
          </p:cNvPr>
          <p:cNvSpPr/>
          <p:nvPr/>
        </p:nvSpPr>
        <p:spPr>
          <a:xfrm>
            <a:off x="7386613" y="3177668"/>
            <a:ext cx="4593516" cy="47450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thermal consumption, use temperatures</a:t>
            </a:r>
            <a:endParaRPr kumimoji="1" lang="ja-JP" altLang="en-US" sz="16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87C0D94-126B-4E96-811D-1D838A743FCC}"/>
              </a:ext>
            </a:extLst>
          </p:cNvPr>
          <p:cNvCxnSpPr>
            <a:cxnSpLocks/>
            <a:stCxn id="51" idx="3"/>
            <a:endCxn id="97" idx="1"/>
          </p:cNvCxnSpPr>
          <p:nvPr/>
        </p:nvCxnSpPr>
        <p:spPr>
          <a:xfrm>
            <a:off x="6630312" y="3414921"/>
            <a:ext cx="75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477A9320-1898-4956-9984-B65EED471C3D}"/>
              </a:ext>
            </a:extLst>
          </p:cNvPr>
          <p:cNvSpPr/>
          <p:nvPr/>
        </p:nvSpPr>
        <p:spPr>
          <a:xfrm rot="5400000">
            <a:off x="4121759" y="1220440"/>
            <a:ext cx="959556" cy="18273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9D644F66-A56A-437D-97BA-B0B2227DE5BB}"/>
              </a:ext>
            </a:extLst>
          </p:cNvPr>
          <p:cNvSpPr/>
          <p:nvPr/>
        </p:nvSpPr>
        <p:spPr>
          <a:xfrm rot="5400000">
            <a:off x="6553481" y="1208633"/>
            <a:ext cx="959556" cy="182736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626F51AA-4794-45C1-8873-99E81BA1C22D}"/>
              </a:ext>
            </a:extLst>
          </p:cNvPr>
          <p:cNvSpPr/>
          <p:nvPr/>
        </p:nvSpPr>
        <p:spPr>
          <a:xfrm>
            <a:off x="3162747" y="5854849"/>
            <a:ext cx="1530158" cy="491971"/>
          </a:xfrm>
          <a:prstGeom prst="wedgeRectCallout">
            <a:avLst>
              <a:gd name="adj1" fmla="val 70752"/>
              <a:gd name="adj2" fmla="val -103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observation = 1 time-series</a:t>
            </a:r>
            <a:endParaRPr kumimoji="1" lang="ja-JP" altLang="en-US" sz="1400"/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5A88C5F5-7ABC-4305-A210-85A36DB5B250}"/>
              </a:ext>
            </a:extLst>
          </p:cNvPr>
          <p:cNvSpPr/>
          <p:nvPr/>
        </p:nvSpPr>
        <p:spPr>
          <a:xfrm>
            <a:off x="8060400" y="5608864"/>
            <a:ext cx="3097457" cy="737957"/>
          </a:xfrm>
          <a:prstGeom prst="wedgeRectCallout">
            <a:avLst>
              <a:gd name="adj1" fmla="val -11285"/>
              <a:gd name="adj2" fmla="val -121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We identify optimal approach for generating forecasting models for each cluster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41251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8C5E40-C9D9-4028-87FB-25F693B0E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327805"/>
              </p:ext>
            </p:extLst>
          </p:nvPr>
        </p:nvGraphicFramePr>
        <p:xfrm>
          <a:off x="1465263" y="822325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6940" imgH="4562437" progId="Visio.Drawing.15">
                  <p:embed/>
                </p:oleObj>
              </mc:Choice>
              <mc:Fallback>
                <p:oleObj name="Visio" r:id="rId2" imgW="8676940" imgH="4562437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F8C5E40-C9D9-4028-87FB-25F693B0E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5263" y="822325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8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6316EB0-B178-4C92-A075-567BBA1A8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33629"/>
              </p:ext>
            </p:extLst>
          </p:nvPr>
        </p:nvGraphicFramePr>
        <p:xfrm>
          <a:off x="1972602" y="569042"/>
          <a:ext cx="5030867" cy="589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9756" imgH="6581639" progId="Visio.Drawing.15">
                  <p:embed/>
                </p:oleObj>
              </mc:Choice>
              <mc:Fallback>
                <p:oleObj name="Visio" r:id="rId2" imgW="5619756" imgH="6581639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6316EB0-B178-4C92-A075-567BBA1A80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2602" y="569042"/>
                        <a:ext cx="5030867" cy="589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4292336-895B-4FC9-BDDC-2AF913F66CA4}"/>
              </a:ext>
            </a:extLst>
          </p:cNvPr>
          <p:cNvSpPr txBox="1"/>
          <p:nvPr/>
        </p:nvSpPr>
        <p:spPr>
          <a:xfrm>
            <a:off x="4763" y="11961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Double 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92336-895B-4FC9-BDDC-2AF913F66CA4}"/>
              </a:ext>
            </a:extLst>
          </p:cNvPr>
          <p:cNvSpPr txBox="1"/>
          <p:nvPr/>
        </p:nvSpPr>
        <p:spPr>
          <a:xfrm>
            <a:off x="4763" y="11961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Double 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edit</a:t>
            </a:r>
            <a:r>
              <a:rPr lang="de-DE"/>
              <a:t>: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F74D5-9C57-423E-92C0-20C8C7503DAE}"/>
              </a:ext>
            </a:extLst>
          </p:cNvPr>
          <p:cNvSpPr/>
          <p:nvPr/>
        </p:nvSpPr>
        <p:spPr>
          <a:xfrm>
            <a:off x="927749" y="1067912"/>
            <a:ext cx="2409477" cy="8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Prep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10351-CF80-46A3-845C-BFDF614766F2}"/>
              </a:ext>
            </a:extLst>
          </p:cNvPr>
          <p:cNvSpPr/>
          <p:nvPr/>
        </p:nvSpPr>
        <p:spPr>
          <a:xfrm>
            <a:off x="4464096" y="1067912"/>
            <a:ext cx="2409477" cy="8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3CFCF-54C6-4290-94F6-D1134C6EB711}"/>
              </a:ext>
            </a:extLst>
          </p:cNvPr>
          <p:cNvSpPr/>
          <p:nvPr/>
        </p:nvSpPr>
        <p:spPr>
          <a:xfrm>
            <a:off x="8167305" y="1126870"/>
            <a:ext cx="2409477" cy="8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Industry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3B54A-BE00-496E-967A-C102E00D840A}"/>
              </a:ext>
            </a:extLst>
          </p:cNvPr>
          <p:cNvSpPr txBox="1"/>
          <p:nvPr/>
        </p:nvSpPr>
        <p:spPr>
          <a:xfrm>
            <a:off x="927749" y="2382780"/>
            <a:ext cx="2409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Architecture Design</a:t>
            </a:r>
          </a:p>
          <a:p>
            <a:r>
              <a:rPr lang="en-US"/>
              <a:t>(</a:t>
            </a:r>
            <a:r>
              <a:rPr lang="en-US" err="1"/>
              <a:t>Exog</a:t>
            </a:r>
            <a:r>
              <a:rPr lang="en-US"/>
              <a:t> vs </a:t>
            </a:r>
            <a:r>
              <a:rPr lang="en-US" err="1"/>
              <a:t>Endog</a:t>
            </a:r>
            <a:r>
              <a:rPr lang="en-US"/>
              <a:t> ingestion)</a:t>
            </a:r>
          </a:p>
          <a:p>
            <a:endParaRPr lang="en-US"/>
          </a:p>
          <a:p>
            <a:r>
              <a:rPr lang="en-US"/>
              <a:t>Data splitting for holdout testing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81239-85CE-4CBF-B7F6-D5B2E82802A3}"/>
              </a:ext>
            </a:extLst>
          </p:cNvPr>
          <p:cNvSpPr txBox="1"/>
          <p:nvPr/>
        </p:nvSpPr>
        <p:spPr>
          <a:xfrm>
            <a:off x="4464095" y="2322465"/>
            <a:ext cx="240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Profiler</a:t>
            </a:r>
          </a:p>
          <a:p>
            <a:pPr marL="285750" indent="-285750">
              <a:buFontTx/>
              <a:buChar char="-"/>
            </a:pPr>
            <a:r>
              <a:rPr lang="en-US"/>
              <a:t>2 steps for profiling</a:t>
            </a:r>
          </a:p>
          <a:p>
            <a:pPr marL="285750" indent="-285750">
              <a:buFontTx/>
              <a:buChar char="-"/>
            </a:pPr>
            <a:r>
              <a:rPr lang="en-US"/>
              <a:t>Requirements </a:t>
            </a:r>
          </a:p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BF12800-8821-469A-A4CE-07A74E2D5416}"/>
              </a:ext>
            </a:extLst>
          </p:cNvPr>
          <p:cNvSpPr/>
          <p:nvPr/>
        </p:nvSpPr>
        <p:spPr>
          <a:xfrm rot="10800000">
            <a:off x="4815559" y="4166642"/>
            <a:ext cx="1518996" cy="331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1F0B7-D8B3-44E6-B12B-D11B69E49C6C}"/>
              </a:ext>
            </a:extLst>
          </p:cNvPr>
          <p:cNvSpPr txBox="1"/>
          <p:nvPr/>
        </p:nvSpPr>
        <p:spPr>
          <a:xfrm>
            <a:off x="4464096" y="4579220"/>
            <a:ext cx="240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Profiler recommendation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97384-E843-4F67-9830-8B4B430F37CA}"/>
              </a:ext>
            </a:extLst>
          </p:cNvPr>
          <p:cNvSpPr txBox="1"/>
          <p:nvPr/>
        </p:nvSpPr>
        <p:spPr>
          <a:xfrm>
            <a:off x="8167304" y="2289475"/>
            <a:ext cx="2409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Documentation for specific industry</a:t>
            </a:r>
          </a:p>
          <a:p>
            <a:endParaRPr lang="en-US"/>
          </a:p>
          <a:p>
            <a:r>
              <a:rPr lang="en-US"/>
              <a:t>Util files / demos (</a:t>
            </a:r>
            <a:r>
              <a:rPr lang="en-US" err="1"/>
              <a:t>databricks</a:t>
            </a:r>
            <a:r>
              <a:rPr lang="en-US"/>
              <a:t> many model + profiler)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d9182a6-959f-407c-a035-2da22ef37252">
      <UserInfo>
        <DisplayName>DAI Solution Accelerators Members</DisplayName>
        <AccountId>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5AA3DECC06FD429ED5DCC73059947B" ma:contentTypeVersion="7" ma:contentTypeDescription="Create a new document." ma:contentTypeScope="" ma:versionID="42ea1ef84d6f5c117049fc8b75633ef3">
  <xsd:schema xmlns:xsd="http://www.w3.org/2001/XMLSchema" xmlns:xs="http://www.w3.org/2001/XMLSchema" xmlns:p="http://schemas.microsoft.com/office/2006/metadata/properties" xmlns:ns2="994218ae-765d-49c6-b84e-70d7b53de557" xmlns:ns3="5d9182a6-959f-407c-a035-2da22ef37252" targetNamespace="http://schemas.microsoft.com/office/2006/metadata/properties" ma:root="true" ma:fieldsID="8cbb8ff27cc38b0ac6a34463721e9428" ns2:_="" ns3:_="">
    <xsd:import namespace="994218ae-765d-49c6-b84e-70d7b53de557"/>
    <xsd:import namespace="5d9182a6-959f-407c-a035-2da22ef372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218ae-765d-49c6-b84e-70d7b53de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182a6-959f-407c-a035-2da22ef3725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61AE78-5606-43C6-8494-CF0892ED12A6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5d9182a6-959f-407c-a035-2da22ef37252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94218ae-765d-49c6-b84e-70d7b53de55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2DC549-0F70-42CB-96EC-16B19416ED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A23389-32A9-4483-A044-3C006E4EDFE7}">
  <ds:schemaRefs>
    <ds:schemaRef ds:uri="5d9182a6-959f-407c-a035-2da22ef37252"/>
    <ds:schemaRef ds:uri="994218ae-765d-49c6-b84e-70d7b53de5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1325</Words>
  <Application>Microsoft Office PowerPoint</Application>
  <PresentationFormat>Widescreen</PresentationFormat>
  <Paragraphs>229</Paragraphs>
  <Slides>11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游ゴシック</vt:lpstr>
      <vt:lpstr>游ゴシック Light</vt:lpstr>
      <vt:lpstr>Arial</vt:lpstr>
      <vt:lpstr>Arial Black</vt:lpstr>
      <vt:lpstr>Calibri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process flow in generating forecasting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Kyoichi Iwasaki</dc:creator>
  <cp:lastModifiedBy>Marina Bellani</cp:lastModifiedBy>
  <cp:revision>3</cp:revision>
  <dcterms:created xsi:type="dcterms:W3CDTF">2022-01-13T03:43:23Z</dcterms:created>
  <dcterms:modified xsi:type="dcterms:W3CDTF">2022-06-07T14:03:11Z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0x0101009D5AA3DECC06FD429ED5DCC73059947B</vt:lpwstr>
  </property>
</Properties>
</file>