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93d7f2d9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93d7f2d9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93d7f2d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93d7f2d9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93d7f2d9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93d7f2d9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93d7f2d9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93d7f2d9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93d7f2d9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93d7f2d9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93d7f2d9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93d7f2d9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93d7f2d9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93d7f2d9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93d7f2d9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93d7f2d9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93d7f2d9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93d7f2d9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93d7f2d9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93d7f2d9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93d7f2d9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93d7f2d9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93d7f2d9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93d7f2d9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93d7f2d9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93d7f2d9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93d7f2d9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93d7f2d9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93d7f2d9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93d7f2d9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93d7f2d9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93d7f2d9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93d7f2d9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93d7f2d9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93d7f2d9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93d7f2d9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93d7f2d9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93d7f2d9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93d7f2d9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93d7f2d9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93d7f2d9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93d7f2d9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93d7f2d9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93d7f2d9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93d7f2d9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93d7f2d9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94c9d1fe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94c9d1f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93d7f2d9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93d7f2d9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93d7f2d9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93d7f2d9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93d7f2d9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93d7f2d9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93d7f2d9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93d7f2d9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93d7f2d9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93d7f2d9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93d7f2d9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93d7f2d9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yorri/database-project/tree/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en.wikipedia.org/wiki/Entity%E2%80%93relationship_model#Ch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github.com/kyorri/database-project/blob/main/create_table_queries.t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s://github.com/kyorri/database-project/blob/main/create_table_queries.t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github.com/kyorri/database-project/blob/main/insert_queries.t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85050"/>
            <a:ext cx="8183700" cy="1653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800"/>
              <a:t>Proiect Baze de Date</a:t>
            </a:r>
            <a:endParaRPr sz="4800"/>
          </a:p>
          <a:p>
            <a:pPr indent="0" lvl="0" marL="0" rtl="0" algn="l">
              <a:spcBef>
                <a:spcPts val="0"/>
              </a:spcBef>
              <a:spcAft>
                <a:spcPts val="0"/>
              </a:spcAft>
              <a:buNone/>
            </a:pPr>
            <a:r>
              <a:rPr lang="en" sz="3600"/>
              <a:t>Muzeu mașini de colecție</a:t>
            </a:r>
            <a:endParaRPr sz="3600"/>
          </a:p>
        </p:txBody>
      </p:sp>
      <p:sp>
        <p:nvSpPr>
          <p:cNvPr id="59" name="Google Shape;59;p13"/>
          <p:cNvSpPr txBox="1"/>
          <p:nvPr>
            <p:ph idx="1" type="subTitle"/>
          </p:nvPr>
        </p:nvSpPr>
        <p:spPr>
          <a:xfrm>
            <a:off x="485875" y="1738075"/>
            <a:ext cx="40860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Dumitrescu Marian-Daniel</a:t>
            </a:r>
            <a:endParaRPr/>
          </a:p>
          <a:p>
            <a:pPr indent="0" lvl="0" marL="0" rtl="0" algn="l">
              <a:spcBef>
                <a:spcPts val="0"/>
              </a:spcBef>
              <a:spcAft>
                <a:spcPts val="0"/>
              </a:spcAft>
              <a:buNone/>
            </a:pPr>
            <a:r>
              <a:rPr lang="en"/>
              <a:t>CR 3.2A</a:t>
            </a:r>
            <a:endParaRPr/>
          </a:p>
        </p:txBody>
      </p:sp>
      <p:sp>
        <p:nvSpPr>
          <p:cNvPr id="60" name="Google Shape;60;p13"/>
          <p:cNvSpPr txBox="1"/>
          <p:nvPr/>
        </p:nvSpPr>
        <p:spPr>
          <a:xfrm>
            <a:off x="6839075" y="1934575"/>
            <a:ext cx="2058600" cy="52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lt2"/>
                </a:solidFill>
                <a:latin typeface="Source Sans Pro"/>
                <a:ea typeface="Source Sans Pro"/>
                <a:cs typeface="Source Sans Pro"/>
                <a:sym typeface="Source Sans Pro"/>
                <a:hlinkClick r:id="rId3">
                  <a:extLst>
                    <a:ext uri="{A12FA001-AC4F-418D-AE19-62706E023703}">
                      <ahyp:hlinkClr val="tx"/>
                    </a:ext>
                  </a:extLst>
                </a:hlinkClick>
              </a:rPr>
              <a:t>Link repository git</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p:nvPr/>
        </p:nvSpPr>
        <p:spPr>
          <a:xfrm>
            <a:off x="112575" y="140725"/>
            <a:ext cx="8936100" cy="2718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16" name="Google Shape;116;p22"/>
          <p:cNvSpPr txBox="1"/>
          <p:nvPr>
            <p:ph type="title"/>
          </p:nvPr>
        </p:nvSpPr>
        <p:spPr>
          <a:xfrm>
            <a:off x="311700" y="21196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solidFill>
                  <a:schemeClr val="lt1"/>
                </a:solidFill>
              </a:rPr>
              <a:t>Exemple operații ștergere date</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7" name="Google Shape;117;p22"/>
          <p:cNvSpPr txBox="1"/>
          <p:nvPr>
            <p:ph idx="1" type="body"/>
          </p:nvPr>
        </p:nvSpPr>
        <p:spPr>
          <a:xfrm>
            <a:off x="262475" y="2743050"/>
            <a:ext cx="8520600" cy="2057100"/>
          </a:xfrm>
          <a:prstGeom prst="rect">
            <a:avLst/>
          </a:prstGeom>
        </p:spPr>
        <p:txBody>
          <a:bodyPr anchorCtr="0" anchor="ctr" bIns="91425" lIns="91425" spcFirstLastPara="1" rIns="91425" wrap="square" tIns="91425">
            <a:normAutofit/>
          </a:bodyPr>
          <a:lstStyle/>
          <a:p>
            <a:pPr indent="-368300" lvl="0" marL="457200" rtl="0" algn="l">
              <a:spcBef>
                <a:spcPts val="0"/>
              </a:spcBef>
              <a:spcAft>
                <a:spcPts val="0"/>
              </a:spcAft>
              <a:buClr>
                <a:schemeClr val="dk2"/>
              </a:buClr>
              <a:buSzPts val="2200"/>
              <a:buChar char="●"/>
            </a:pPr>
            <a:r>
              <a:rPr lang="en" sz="2200">
                <a:solidFill>
                  <a:schemeClr val="accent3"/>
                </a:solidFill>
              </a:rPr>
              <a:t>DELETE FROM </a:t>
            </a:r>
            <a:r>
              <a:rPr lang="en" sz="2200">
                <a:solidFill>
                  <a:schemeClr val="dk2"/>
                </a:solidFill>
              </a:rPr>
              <a:t>Owner </a:t>
            </a:r>
            <a:r>
              <a:rPr lang="en" sz="2200">
                <a:solidFill>
                  <a:schemeClr val="accent3"/>
                </a:solidFill>
              </a:rPr>
              <a:t>WHERE </a:t>
            </a:r>
            <a:r>
              <a:rPr lang="en" sz="2200">
                <a:solidFill>
                  <a:schemeClr val="dk2"/>
                </a:solidFill>
              </a:rPr>
              <a:t>OwnerID = 5;</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accent3"/>
                </a:solidFill>
              </a:rPr>
              <a:t>DELETE FROM </a:t>
            </a:r>
            <a:r>
              <a:rPr lang="en" sz="2200">
                <a:solidFill>
                  <a:schemeClr val="dk2"/>
                </a:solidFill>
              </a:rPr>
              <a:t>Car </a:t>
            </a:r>
            <a:r>
              <a:rPr lang="en" sz="2200">
                <a:solidFill>
                  <a:schemeClr val="accent3"/>
                </a:solidFill>
              </a:rPr>
              <a:t>WHERE </a:t>
            </a:r>
            <a:r>
              <a:rPr lang="en" sz="2200">
                <a:solidFill>
                  <a:schemeClr val="dk2"/>
                </a:solidFill>
              </a:rPr>
              <a:t>CarID = 3;</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accent3"/>
                </a:solidFill>
              </a:rPr>
              <a:t>DELETE FROM </a:t>
            </a:r>
            <a:r>
              <a:rPr lang="en" sz="2200">
                <a:solidFill>
                  <a:schemeClr val="dk2"/>
                </a:solidFill>
              </a:rPr>
              <a:t>Car </a:t>
            </a:r>
            <a:r>
              <a:rPr lang="en" sz="2200">
                <a:solidFill>
                  <a:schemeClr val="accent3"/>
                </a:solidFill>
              </a:rPr>
              <a:t>WHERE </a:t>
            </a:r>
            <a:r>
              <a:rPr lang="en" sz="2200">
                <a:solidFill>
                  <a:schemeClr val="dk2"/>
                </a:solidFill>
              </a:rPr>
              <a:t>CarID = 3;</a:t>
            </a:r>
            <a:endParaRPr sz="2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832000"/>
            <a:ext cx="8520600" cy="7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Exemple de operații de modificare sau ștergere folosind subinterogări:</a:t>
            </a:r>
            <a:endParaRPr sz="2200"/>
          </a:p>
        </p:txBody>
      </p:sp>
      <p:sp>
        <p:nvSpPr>
          <p:cNvPr id="123" name="Google Shape;123;p23"/>
          <p:cNvSpPr txBox="1"/>
          <p:nvPr>
            <p:ph idx="1" type="body"/>
          </p:nvPr>
        </p:nvSpPr>
        <p:spPr>
          <a:xfrm>
            <a:off x="311700" y="1674625"/>
            <a:ext cx="8520600" cy="2894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Char char="●"/>
            </a:pPr>
            <a:r>
              <a:rPr lang="en" sz="1500">
                <a:solidFill>
                  <a:schemeClr val="accent3"/>
                </a:solidFill>
              </a:rPr>
              <a:t>UPDATE </a:t>
            </a:r>
            <a:r>
              <a:rPr lang="en" sz="1500">
                <a:solidFill>
                  <a:srgbClr val="111111"/>
                </a:solidFill>
              </a:rPr>
              <a:t>Car </a:t>
            </a:r>
            <a:r>
              <a:rPr lang="en" sz="1500">
                <a:solidFill>
                  <a:schemeClr val="accent3"/>
                </a:solidFill>
              </a:rPr>
              <a:t>SET </a:t>
            </a:r>
            <a:r>
              <a:rPr lang="en" sz="1500">
                <a:solidFill>
                  <a:srgbClr val="111111"/>
                </a:solidFill>
              </a:rPr>
              <a:t>OwnerID = (</a:t>
            </a:r>
            <a:r>
              <a:rPr lang="en" sz="1500">
                <a:solidFill>
                  <a:schemeClr val="accent3"/>
                </a:solidFill>
              </a:rPr>
              <a:t>SELECT</a:t>
            </a:r>
            <a:r>
              <a:rPr lang="en" sz="1500">
                <a:solidFill>
                  <a:srgbClr val="111111"/>
                </a:solidFill>
              </a:rPr>
              <a:t> OwnerID </a:t>
            </a:r>
            <a:r>
              <a:rPr lang="en" sz="1500">
                <a:solidFill>
                  <a:schemeClr val="accent3"/>
                </a:solidFill>
              </a:rPr>
              <a:t>FROM </a:t>
            </a:r>
            <a:r>
              <a:rPr lang="en" sz="1500">
                <a:solidFill>
                  <a:srgbClr val="111111"/>
                </a:solidFill>
              </a:rPr>
              <a:t>Owner</a:t>
            </a:r>
            <a:endParaRPr sz="1500">
              <a:solidFill>
                <a:srgbClr val="111111"/>
              </a:solidFill>
            </a:endParaRPr>
          </a:p>
          <a:p>
            <a:pPr indent="0" lvl="0" marL="457200" rtl="0" algn="l">
              <a:spcBef>
                <a:spcPts val="0"/>
              </a:spcBef>
              <a:spcAft>
                <a:spcPts val="0"/>
              </a:spcAft>
              <a:buNone/>
            </a:pPr>
            <a:r>
              <a:rPr lang="en" sz="1500">
                <a:solidFill>
                  <a:schemeClr val="accent3"/>
                </a:solidFill>
              </a:rPr>
              <a:t>WHERE </a:t>
            </a:r>
            <a:r>
              <a:rPr lang="en" sz="1500">
                <a:solidFill>
                  <a:srgbClr val="111111"/>
                </a:solidFill>
              </a:rPr>
              <a:t>LastName = 'Ionescu') </a:t>
            </a:r>
            <a:r>
              <a:rPr lang="en" sz="1500">
                <a:solidFill>
                  <a:schemeClr val="accent3"/>
                </a:solidFill>
              </a:rPr>
              <a:t>WHERE </a:t>
            </a:r>
            <a:r>
              <a:rPr lang="en" sz="1500">
                <a:solidFill>
                  <a:srgbClr val="111111"/>
                </a:solidFill>
              </a:rPr>
              <a:t>CarID = 1;</a:t>
            </a:r>
            <a:endParaRPr sz="1500">
              <a:solidFill>
                <a:srgbClr val="111111"/>
              </a:solidFill>
            </a:endParaRPr>
          </a:p>
          <a:p>
            <a:pPr indent="0" lvl="0" marL="457200" rtl="0" algn="l">
              <a:spcBef>
                <a:spcPts val="0"/>
              </a:spcBef>
              <a:spcAft>
                <a:spcPts val="0"/>
              </a:spcAft>
              <a:buNone/>
            </a:pPr>
            <a:r>
              <a:t/>
            </a:r>
            <a:endParaRPr sz="1500">
              <a:solidFill>
                <a:srgbClr val="111111"/>
              </a:solidFill>
            </a:endParaRPr>
          </a:p>
          <a:p>
            <a:pPr indent="-323850" lvl="0" marL="457200" rtl="0" algn="l">
              <a:spcBef>
                <a:spcPts val="0"/>
              </a:spcBef>
              <a:spcAft>
                <a:spcPts val="0"/>
              </a:spcAft>
              <a:buSzPts val="1500"/>
              <a:buChar char="●"/>
            </a:pPr>
            <a:r>
              <a:rPr lang="en" sz="1500">
                <a:solidFill>
                  <a:schemeClr val="accent3"/>
                </a:solidFill>
              </a:rPr>
              <a:t>DELETE FROM </a:t>
            </a:r>
            <a:r>
              <a:rPr lang="en" sz="1500">
                <a:solidFill>
                  <a:srgbClr val="111111"/>
                </a:solidFill>
              </a:rPr>
              <a:t>Car </a:t>
            </a:r>
            <a:r>
              <a:rPr lang="en" sz="1500">
                <a:solidFill>
                  <a:schemeClr val="accent3"/>
                </a:solidFill>
              </a:rPr>
              <a:t>WHERE </a:t>
            </a:r>
            <a:r>
              <a:rPr lang="en" sz="1500">
                <a:solidFill>
                  <a:srgbClr val="111111"/>
                </a:solidFill>
              </a:rPr>
              <a:t>OwnerID</a:t>
            </a:r>
            <a:endParaRPr sz="1500">
              <a:solidFill>
                <a:srgbClr val="111111"/>
              </a:solidFill>
            </a:endParaRPr>
          </a:p>
          <a:p>
            <a:pPr indent="0" lvl="0" marL="457200" rtl="0" algn="l">
              <a:spcBef>
                <a:spcPts val="0"/>
              </a:spcBef>
              <a:spcAft>
                <a:spcPts val="0"/>
              </a:spcAft>
              <a:buNone/>
            </a:pPr>
            <a:r>
              <a:rPr lang="en" sz="1500">
                <a:solidFill>
                  <a:schemeClr val="accent3"/>
                </a:solidFill>
              </a:rPr>
              <a:t>IN</a:t>
            </a:r>
            <a:r>
              <a:rPr lang="en" sz="1500">
                <a:solidFill>
                  <a:srgbClr val="111111"/>
                </a:solidFill>
              </a:rPr>
              <a:t>(</a:t>
            </a:r>
            <a:r>
              <a:rPr lang="en" sz="1500">
                <a:solidFill>
                  <a:schemeClr val="accent3"/>
                </a:solidFill>
              </a:rPr>
              <a:t>SELECT</a:t>
            </a:r>
            <a:r>
              <a:rPr lang="en" sz="1500">
                <a:solidFill>
                  <a:srgbClr val="111111"/>
                </a:solidFill>
              </a:rPr>
              <a:t> OwnerID </a:t>
            </a:r>
            <a:r>
              <a:rPr lang="en" sz="1500">
                <a:solidFill>
                  <a:schemeClr val="accent3"/>
                </a:solidFill>
              </a:rPr>
              <a:t>FROM </a:t>
            </a:r>
            <a:r>
              <a:rPr lang="en" sz="1500">
                <a:solidFill>
                  <a:srgbClr val="111111"/>
                </a:solidFill>
              </a:rPr>
              <a:t>Owner </a:t>
            </a:r>
            <a:r>
              <a:rPr lang="en" sz="1500">
                <a:solidFill>
                  <a:schemeClr val="accent3"/>
                </a:solidFill>
              </a:rPr>
              <a:t>WHERE </a:t>
            </a:r>
            <a:r>
              <a:rPr lang="en" sz="1500">
                <a:solidFill>
                  <a:srgbClr val="111111"/>
                </a:solidFill>
              </a:rPr>
              <a:t>FirstName = 'Vasile');</a:t>
            </a:r>
            <a:endParaRPr sz="1500">
              <a:solidFill>
                <a:srgbClr val="111111"/>
              </a:solidFill>
            </a:endParaRPr>
          </a:p>
          <a:p>
            <a:pPr indent="0" lvl="0" marL="457200" rtl="0" algn="l">
              <a:spcBef>
                <a:spcPts val="0"/>
              </a:spcBef>
              <a:spcAft>
                <a:spcPts val="0"/>
              </a:spcAft>
              <a:buNone/>
            </a:pPr>
            <a:r>
              <a:t/>
            </a:r>
            <a:endParaRPr sz="1500">
              <a:solidFill>
                <a:srgbClr val="111111"/>
              </a:solidFill>
            </a:endParaRPr>
          </a:p>
          <a:p>
            <a:pPr indent="-323850" lvl="0" marL="457200" rtl="0" algn="l">
              <a:spcBef>
                <a:spcPts val="0"/>
              </a:spcBef>
              <a:spcAft>
                <a:spcPts val="0"/>
              </a:spcAft>
              <a:buSzPts val="1500"/>
              <a:buChar char="●"/>
            </a:pPr>
            <a:r>
              <a:rPr lang="en" sz="1500">
                <a:solidFill>
                  <a:schemeClr val="accent3"/>
                </a:solidFill>
              </a:rPr>
              <a:t>UPDATE </a:t>
            </a:r>
            <a:r>
              <a:rPr lang="en" sz="1500"/>
              <a:t>Event </a:t>
            </a:r>
            <a:r>
              <a:rPr lang="en" sz="1500">
                <a:solidFill>
                  <a:schemeClr val="accent3"/>
                </a:solidFill>
              </a:rPr>
              <a:t>SET </a:t>
            </a:r>
            <a:r>
              <a:rPr lang="en" sz="1500"/>
              <a:t>Title = </a:t>
            </a:r>
            <a:r>
              <a:rPr lang="en" sz="1500"/>
              <a:t>'Zilele masinilor clasice</a:t>
            </a:r>
            <a:r>
              <a:rPr lang="en" sz="1500"/>
              <a:t>' </a:t>
            </a:r>
            <a:r>
              <a:rPr lang="en" sz="1500">
                <a:solidFill>
                  <a:schemeClr val="accent3"/>
                </a:solidFill>
              </a:rPr>
              <a:t>WHERE </a:t>
            </a:r>
            <a:r>
              <a:rPr lang="en" sz="1500"/>
              <a:t>EventID</a:t>
            </a:r>
            <a:endParaRPr sz="1500"/>
          </a:p>
          <a:p>
            <a:pPr indent="0" lvl="0" marL="457200" rtl="0" algn="l">
              <a:spcBef>
                <a:spcPts val="0"/>
              </a:spcBef>
              <a:spcAft>
                <a:spcPts val="0"/>
              </a:spcAft>
              <a:buNone/>
            </a:pPr>
            <a:r>
              <a:rPr lang="en" sz="1500">
                <a:solidFill>
                  <a:schemeClr val="accent3"/>
                </a:solidFill>
              </a:rPr>
              <a:t>IN </a:t>
            </a:r>
            <a:r>
              <a:rPr lang="en" sz="1500"/>
              <a:t>(SELECT EventID </a:t>
            </a:r>
            <a:r>
              <a:rPr lang="en" sz="1500">
                <a:solidFill>
                  <a:schemeClr val="accent3"/>
                </a:solidFill>
              </a:rPr>
              <a:t>FROM </a:t>
            </a:r>
            <a:r>
              <a:rPr lang="en" sz="1500"/>
              <a:t>Event </a:t>
            </a:r>
            <a:r>
              <a:rPr lang="en" sz="1500">
                <a:solidFill>
                  <a:schemeClr val="accent3"/>
                </a:solidFill>
              </a:rPr>
              <a:t>WHERE DATE_PART</a:t>
            </a:r>
            <a:r>
              <a:rPr lang="en" sz="1500"/>
              <a:t>(</a:t>
            </a:r>
            <a:r>
              <a:rPr lang="en" sz="1500">
                <a:solidFill>
                  <a:schemeClr val="accent3"/>
                </a:solidFill>
              </a:rPr>
              <a:t>'MONTH'</a:t>
            </a:r>
            <a:r>
              <a:rPr lang="en" sz="1500"/>
              <a:t>, EventStartDate) = 9);</a:t>
            </a:r>
            <a:endParaRPr sz="1500"/>
          </a:p>
          <a:p>
            <a:pPr indent="0" lvl="0" marL="0" rtl="0" algn="l">
              <a:spcBef>
                <a:spcPts val="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Normalizarea relațiilor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239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Normalizarea relațiilor prezente</a:t>
            </a:r>
            <a:endParaRPr/>
          </a:p>
        </p:txBody>
      </p:sp>
      <p:sp>
        <p:nvSpPr>
          <p:cNvPr id="134" name="Google Shape;134;p25"/>
          <p:cNvSpPr txBox="1"/>
          <p:nvPr>
            <p:ph idx="1" type="body"/>
          </p:nvPr>
        </p:nvSpPr>
        <p:spPr>
          <a:xfrm>
            <a:off x="311700" y="1006200"/>
            <a:ext cx="8520600" cy="3743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În cadrul tabelelor descrise, se respectă primele trei forme normalizate (</a:t>
            </a:r>
            <a:r>
              <a:rPr b="1" lang="en" sz="1600">
                <a:solidFill>
                  <a:schemeClr val="dk2"/>
                </a:solidFill>
              </a:rPr>
              <a:t>1NF</a:t>
            </a:r>
            <a:r>
              <a:rPr lang="en" sz="1600">
                <a:solidFill>
                  <a:schemeClr val="dk2"/>
                </a:solidFill>
              </a:rPr>
              <a:t>,</a:t>
            </a:r>
            <a:r>
              <a:rPr lang="en" sz="1600">
                <a:solidFill>
                  <a:schemeClr val="dk2"/>
                </a:solidFill>
              </a:rPr>
              <a:t> </a:t>
            </a:r>
            <a:r>
              <a:rPr b="1" lang="en" sz="1600">
                <a:solidFill>
                  <a:schemeClr val="dk2"/>
                </a:solidFill>
              </a:rPr>
              <a:t>2NF </a:t>
            </a:r>
            <a:r>
              <a:rPr lang="en" sz="1600">
                <a:solidFill>
                  <a:schemeClr val="dk2"/>
                </a:solidFill>
              </a:rPr>
              <a:t>și </a:t>
            </a:r>
            <a:r>
              <a:rPr b="1" lang="en" sz="1600">
                <a:solidFill>
                  <a:schemeClr val="dk2"/>
                </a:solidFill>
              </a:rPr>
              <a:t>3NF</a:t>
            </a:r>
            <a:r>
              <a:rPr lang="en" sz="1600">
                <a:solidFill>
                  <a:schemeClr val="dk2"/>
                </a:solidFill>
              </a:rPr>
              <a: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Putem considera </a:t>
            </a:r>
            <a:r>
              <a:rPr lang="en" sz="1600">
                <a:solidFill>
                  <a:schemeClr val="dk2"/>
                </a:solidFill>
              </a:rPr>
              <a:t>mai multe </a:t>
            </a:r>
            <a:r>
              <a:rPr lang="en" sz="1600">
                <a:solidFill>
                  <a:schemeClr val="dk2"/>
                </a:solidFill>
              </a:rPr>
              <a:t>situații pe această bază de date pentru a nu mai respecta:</a:t>
            </a:r>
            <a:endParaRPr sz="1600">
              <a:solidFill>
                <a:schemeClr val="dk2"/>
              </a:solidFill>
            </a:endParaRPr>
          </a:p>
          <a:p>
            <a:pPr indent="-330200" lvl="1" marL="914400" rtl="0" algn="l">
              <a:spcBef>
                <a:spcPts val="0"/>
              </a:spcBef>
              <a:spcAft>
                <a:spcPts val="0"/>
              </a:spcAft>
              <a:buClr>
                <a:schemeClr val="dk2"/>
              </a:buClr>
              <a:buSzPts val="1600"/>
              <a:buChar char="○"/>
            </a:pPr>
            <a:r>
              <a:rPr b="1" lang="en" sz="1600">
                <a:solidFill>
                  <a:schemeClr val="dk2"/>
                </a:solidFill>
              </a:rPr>
              <a:t>1NF </a:t>
            </a:r>
            <a:r>
              <a:rPr lang="en" sz="1600">
                <a:solidFill>
                  <a:schemeClr val="dk2"/>
                </a:solidFill>
              </a:rPr>
              <a:t>- </a:t>
            </a:r>
            <a:r>
              <a:rPr lang="en" sz="1600">
                <a:solidFill>
                  <a:schemeClr val="dk2"/>
                </a:solidFill>
              </a:rPr>
              <a:t>În</a:t>
            </a:r>
            <a:r>
              <a:rPr lang="en" sz="1600">
                <a:solidFill>
                  <a:schemeClr val="dk2"/>
                </a:solidFill>
              </a:rPr>
              <a:t> cazul </a:t>
            </a:r>
            <a:r>
              <a:rPr lang="en" sz="1600">
                <a:solidFill>
                  <a:schemeClr val="dk2"/>
                </a:solidFill>
              </a:rPr>
              <a:t>în</a:t>
            </a:r>
            <a:r>
              <a:rPr lang="en" sz="1600">
                <a:solidFill>
                  <a:schemeClr val="dk2"/>
                </a:solidFill>
              </a:rPr>
              <a:t> care vom avea o coloană într-un tabel care va conține mai multe elemente, 1NF nu se va mai respecta.</a:t>
            </a:r>
            <a:endParaRPr sz="1600">
              <a:solidFill>
                <a:schemeClr val="dk2"/>
              </a:solidFill>
            </a:endParaRPr>
          </a:p>
          <a:p>
            <a:pPr indent="-317500" lvl="2" marL="1371600" rtl="0" algn="l">
              <a:spcBef>
                <a:spcPts val="0"/>
              </a:spcBef>
              <a:spcAft>
                <a:spcPts val="0"/>
              </a:spcAft>
              <a:buClr>
                <a:schemeClr val="dk2"/>
              </a:buClr>
              <a:buSzPts val="1400"/>
              <a:buChar char="■"/>
            </a:pPr>
            <a:r>
              <a:rPr b="1" i="1" lang="en">
                <a:solidFill>
                  <a:schemeClr val="dk2"/>
                </a:solidFill>
              </a:rPr>
              <a:t>Exemplu</a:t>
            </a:r>
            <a:r>
              <a:rPr lang="en">
                <a:solidFill>
                  <a:schemeClr val="dk2"/>
                </a:solidFill>
              </a:rPr>
              <a:t>: </a:t>
            </a:r>
            <a:r>
              <a:rPr i="1" lang="en">
                <a:solidFill>
                  <a:schemeClr val="dk2"/>
                </a:solidFill>
              </a:rPr>
              <a:t>OwnerPhoneNumber </a:t>
            </a:r>
            <a:r>
              <a:rPr lang="en">
                <a:solidFill>
                  <a:schemeClr val="dk2"/>
                </a:solidFill>
              </a:rPr>
              <a:t>păstrează mai multe numere de telefon, </a:t>
            </a:r>
            <a:r>
              <a:rPr i="1" lang="en">
                <a:solidFill>
                  <a:schemeClr val="dk2"/>
                </a:solidFill>
              </a:rPr>
              <a:t>etc</a:t>
            </a:r>
            <a:r>
              <a:rPr lang="en">
                <a:solidFill>
                  <a:schemeClr val="dk2"/>
                </a:solidFill>
              </a:rPr>
              <a:t>.</a:t>
            </a:r>
            <a:endParaRPr>
              <a:solidFill>
                <a:schemeClr val="dk2"/>
              </a:solidFill>
            </a:endParaRPr>
          </a:p>
          <a:p>
            <a:pPr indent="-330200" lvl="1" marL="914400" rtl="0" algn="l">
              <a:spcBef>
                <a:spcPts val="0"/>
              </a:spcBef>
              <a:spcAft>
                <a:spcPts val="0"/>
              </a:spcAft>
              <a:buClr>
                <a:schemeClr val="dk2"/>
              </a:buClr>
              <a:buSzPts val="1600"/>
              <a:buChar char="○"/>
            </a:pPr>
            <a:r>
              <a:rPr b="1" lang="en" sz="1600">
                <a:solidFill>
                  <a:schemeClr val="dk2"/>
                </a:solidFill>
              </a:rPr>
              <a:t>2NF </a:t>
            </a:r>
            <a:r>
              <a:rPr lang="en" sz="1600">
                <a:solidFill>
                  <a:schemeClr val="dk2"/>
                </a:solidFill>
              </a:rPr>
              <a:t>- În cazul în care un atribut dependent funcțional de un anume tabel este prezent în alt tabel nu se va mai respecta 2NF.</a:t>
            </a:r>
            <a:endParaRPr sz="1600">
              <a:solidFill>
                <a:schemeClr val="dk2"/>
              </a:solidFill>
            </a:endParaRPr>
          </a:p>
          <a:p>
            <a:pPr indent="-317500" lvl="2" marL="1371600" rtl="0" algn="l">
              <a:spcBef>
                <a:spcPts val="0"/>
              </a:spcBef>
              <a:spcAft>
                <a:spcPts val="0"/>
              </a:spcAft>
              <a:buClr>
                <a:schemeClr val="dk2"/>
              </a:buClr>
              <a:buSzPts val="1400"/>
              <a:buChar char="■"/>
            </a:pPr>
            <a:r>
              <a:rPr b="1" i="1" lang="en">
                <a:solidFill>
                  <a:schemeClr val="dk2"/>
                </a:solidFill>
              </a:rPr>
              <a:t>Exemplu</a:t>
            </a:r>
            <a:r>
              <a:rPr lang="en">
                <a:solidFill>
                  <a:schemeClr val="dk2"/>
                </a:solidFill>
              </a:rPr>
              <a:t>: Adăugăm coloana </a:t>
            </a:r>
            <a:r>
              <a:rPr i="1" lang="en">
                <a:solidFill>
                  <a:schemeClr val="dk2"/>
                </a:solidFill>
              </a:rPr>
              <a:t>OwnerFirstName </a:t>
            </a:r>
            <a:r>
              <a:rPr lang="en">
                <a:solidFill>
                  <a:schemeClr val="dk2"/>
                </a:solidFill>
              </a:rPr>
              <a:t>în </a:t>
            </a:r>
            <a:r>
              <a:rPr i="1" lang="en">
                <a:solidFill>
                  <a:schemeClr val="dk2"/>
                </a:solidFill>
              </a:rPr>
              <a:t>Car</a:t>
            </a:r>
            <a:r>
              <a:rPr lang="en">
                <a:solidFill>
                  <a:schemeClr val="dk2"/>
                </a:solidFill>
              </a:rPr>
              <a:t>, </a:t>
            </a:r>
            <a:r>
              <a:rPr i="1" lang="en">
                <a:solidFill>
                  <a:schemeClr val="dk2"/>
                </a:solidFill>
              </a:rPr>
              <a:t>etc.</a:t>
            </a:r>
            <a:endParaRPr i="1">
              <a:solidFill>
                <a:schemeClr val="dk2"/>
              </a:solidFill>
            </a:endParaRPr>
          </a:p>
          <a:p>
            <a:pPr indent="-330200" lvl="1" marL="914400" rtl="0" algn="l">
              <a:spcBef>
                <a:spcPts val="0"/>
              </a:spcBef>
              <a:spcAft>
                <a:spcPts val="0"/>
              </a:spcAft>
              <a:buClr>
                <a:schemeClr val="dk2"/>
              </a:buClr>
              <a:buSzPts val="1600"/>
              <a:buChar char="○"/>
            </a:pPr>
            <a:r>
              <a:rPr b="1" lang="en" sz="1600">
                <a:solidFill>
                  <a:schemeClr val="dk2"/>
                </a:solidFill>
              </a:rPr>
              <a:t>3NF </a:t>
            </a:r>
            <a:r>
              <a:rPr lang="en" sz="1600">
                <a:solidFill>
                  <a:schemeClr val="dk2"/>
                </a:solidFill>
              </a:rPr>
              <a:t>- În cazul în care un atribut nu este dependent tranzitiv de cheia primară.</a:t>
            </a:r>
            <a:endParaRPr sz="1600">
              <a:solidFill>
                <a:schemeClr val="dk2"/>
              </a:solidFill>
            </a:endParaRPr>
          </a:p>
          <a:p>
            <a:pPr indent="-317500" lvl="2" marL="1371600" rtl="0" algn="l">
              <a:spcBef>
                <a:spcPts val="0"/>
              </a:spcBef>
              <a:spcAft>
                <a:spcPts val="0"/>
              </a:spcAft>
              <a:buClr>
                <a:schemeClr val="dk2"/>
              </a:buClr>
              <a:buSzPts val="1400"/>
              <a:buChar char="■"/>
            </a:pPr>
            <a:r>
              <a:rPr b="1" i="1" lang="en">
                <a:solidFill>
                  <a:schemeClr val="dk2"/>
                </a:solidFill>
              </a:rPr>
              <a:t>Exemplu</a:t>
            </a:r>
            <a:r>
              <a:rPr lang="en">
                <a:solidFill>
                  <a:schemeClr val="dk2"/>
                </a:solidFill>
              </a:rPr>
              <a:t>: Atributul </a:t>
            </a:r>
            <a:r>
              <a:rPr i="1" lang="en">
                <a:solidFill>
                  <a:schemeClr val="dk2"/>
                </a:solidFill>
              </a:rPr>
              <a:t>OwnerPhoneNumber </a:t>
            </a:r>
            <a:r>
              <a:rPr lang="en">
                <a:solidFill>
                  <a:schemeClr val="dk2"/>
                </a:solidFill>
              </a:rPr>
              <a:t>se află în tabela </a:t>
            </a:r>
            <a:r>
              <a:rPr i="1" lang="en">
                <a:solidFill>
                  <a:schemeClr val="dk2"/>
                </a:solidFill>
              </a:rPr>
              <a:t>Car</a:t>
            </a:r>
            <a:r>
              <a:rPr lang="en">
                <a:solidFill>
                  <a:schemeClr val="dk2"/>
                </a:solidFill>
              </a:rPr>
              <a:t>, el trebuind să fie tranzitiv dependent prin cheia primară </a:t>
            </a:r>
            <a:r>
              <a:rPr i="1" lang="en">
                <a:solidFill>
                  <a:schemeClr val="dk2"/>
                </a:solidFill>
              </a:rPr>
              <a:t>OwnerID</a:t>
            </a:r>
            <a:r>
              <a:rPr lang="en">
                <a:solidFill>
                  <a:schemeClr val="dk2"/>
                </a:solidFill>
              </a:rPr>
              <a:t>, nu prin </a:t>
            </a:r>
            <a:r>
              <a:rPr i="1" lang="en">
                <a:solidFill>
                  <a:schemeClr val="dk2"/>
                </a:solidFill>
              </a:rPr>
              <a:t>(CarID, VIN)</a:t>
            </a:r>
            <a:r>
              <a:rPr lang="en">
                <a:solidFill>
                  <a:schemeClr val="dk2"/>
                </a:solidFill>
              </a:rPr>
              <a:t>, </a:t>
            </a:r>
            <a:r>
              <a:rPr i="1" lang="en">
                <a:solidFill>
                  <a:schemeClr val="dk2"/>
                </a:solidFill>
              </a:rPr>
              <a:t>etc</a:t>
            </a:r>
            <a:r>
              <a:rPr lang="en">
                <a:solidFill>
                  <a:schemeClr val="dk2"/>
                </a:solidFill>
              </a:rPr>
              <a:t>.</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Interogări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3687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interogări cu joncțiuni (Partea I)</a:t>
            </a:r>
            <a:endParaRPr/>
          </a:p>
        </p:txBody>
      </p:sp>
      <p:sp>
        <p:nvSpPr>
          <p:cNvPr id="145" name="Google Shape;145;p27"/>
          <p:cNvSpPr txBox="1"/>
          <p:nvPr>
            <p:ph idx="1" type="body"/>
          </p:nvPr>
        </p:nvSpPr>
        <p:spPr>
          <a:xfrm>
            <a:off x="311700" y="992100"/>
            <a:ext cx="8520600" cy="3877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Char char="●"/>
            </a:pPr>
            <a:r>
              <a:rPr i="1" lang="en" sz="2000">
                <a:solidFill>
                  <a:schemeClr val="dk2"/>
                </a:solidFill>
              </a:rPr>
              <a:t>Afișare membrii împreună cu mașina donată la expoziții</a:t>
            </a:r>
            <a:endParaRPr i="1" sz="2000">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O.FirstName, O.LastName, C.Make, C.Model</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 O</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INNER JOIN </a:t>
            </a:r>
            <a:r>
              <a:rPr lang="en" sz="1500">
                <a:solidFill>
                  <a:schemeClr val="dk2"/>
                </a:solidFill>
              </a:rPr>
              <a:t>Car C </a:t>
            </a:r>
            <a:r>
              <a:rPr lang="en" sz="1500">
                <a:solidFill>
                  <a:schemeClr val="accent3"/>
                </a:solidFill>
              </a:rPr>
              <a:t>ON </a:t>
            </a:r>
            <a:r>
              <a:rPr lang="en" sz="1500">
                <a:solidFill>
                  <a:schemeClr val="dk2"/>
                </a:solidFill>
              </a:rPr>
              <a:t>O.OwnerID = C.OwnerID;</a:t>
            </a:r>
            <a:endParaRPr sz="1500">
              <a:solidFill>
                <a:schemeClr val="dk2"/>
              </a:solidFill>
            </a:endParaRPr>
          </a:p>
          <a:p>
            <a:pPr indent="0" lvl="0" marL="457200" rtl="0" algn="l">
              <a:spcBef>
                <a:spcPts val="0"/>
              </a:spcBef>
              <a:spcAft>
                <a:spcPts val="0"/>
              </a:spcAft>
              <a:buNone/>
            </a:pPr>
            <a:r>
              <a:t/>
            </a:r>
            <a:endParaRPr>
              <a:solidFill>
                <a:schemeClr val="dk2"/>
              </a:solidFill>
            </a:endParaRPr>
          </a:p>
          <a:p>
            <a:pPr indent="-342900" lvl="0" marL="457200" rtl="0" algn="l">
              <a:spcBef>
                <a:spcPts val="0"/>
              </a:spcBef>
              <a:spcAft>
                <a:spcPts val="0"/>
              </a:spcAft>
              <a:buClr>
                <a:schemeClr val="dk2"/>
              </a:buClr>
              <a:buSzPts val="1800"/>
              <a:buChar char="●"/>
            </a:pPr>
            <a:r>
              <a:rPr i="1" lang="en">
                <a:solidFill>
                  <a:schemeClr val="dk2"/>
                </a:solidFill>
              </a:rPr>
              <a:t>Afișarea titlului evenimentelor și numele vizitatorilor care au participat la aceste evenimente</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E.Title, V.FirstName, V.LastName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Event 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LEFT OUTER JOIN </a:t>
            </a:r>
            <a:r>
              <a:rPr lang="en" sz="1500">
                <a:solidFill>
                  <a:schemeClr val="dk2"/>
                </a:solidFill>
              </a:rPr>
              <a:t>Event_Visitor_Relationship EVR </a:t>
            </a:r>
            <a:r>
              <a:rPr lang="en" sz="1500">
                <a:solidFill>
                  <a:schemeClr val="accent3"/>
                </a:solidFill>
              </a:rPr>
              <a:t>ON </a:t>
            </a:r>
            <a:r>
              <a:rPr lang="en" sz="1500">
                <a:solidFill>
                  <a:schemeClr val="dk2"/>
                </a:solidFill>
              </a:rPr>
              <a:t>E.EventID = EVR.EventID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LEFT OUTER JOIN </a:t>
            </a:r>
            <a:r>
              <a:rPr lang="en" sz="1500">
                <a:solidFill>
                  <a:schemeClr val="dk2"/>
                </a:solidFill>
              </a:rPr>
              <a:t>Visitor V </a:t>
            </a:r>
            <a:r>
              <a:rPr lang="en" sz="1500">
                <a:solidFill>
                  <a:schemeClr val="accent3"/>
                </a:solidFill>
              </a:rPr>
              <a:t>ON </a:t>
            </a:r>
            <a:r>
              <a:rPr lang="en" sz="1500">
                <a:solidFill>
                  <a:schemeClr val="dk2"/>
                </a:solidFill>
              </a:rPr>
              <a:t>EVR.VisitorID = V.VisitorID;</a:t>
            </a:r>
            <a:endParaRPr sz="1500">
              <a:solidFill>
                <a:schemeClr val="dk2"/>
              </a:solidFill>
            </a:endParaRPr>
          </a:p>
          <a:p>
            <a:pPr indent="0" lvl="0" marL="914400" rtl="0" algn="l">
              <a:spcBef>
                <a:spcPts val="0"/>
              </a:spcBef>
              <a:spcAft>
                <a:spcPts val="0"/>
              </a:spcAft>
              <a:buNone/>
            </a:pPr>
            <a:r>
              <a:t/>
            </a:r>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Exemple interogări cu joncțiuni (Partea II)</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Char char="●"/>
            </a:pPr>
            <a:r>
              <a:rPr i="1" lang="en" sz="2000">
                <a:solidFill>
                  <a:schemeClr val="dk2"/>
                </a:solidFill>
              </a:rPr>
              <a:t>Afișare manageri împreună cu evenimentele pe care le gestionează</a:t>
            </a:r>
            <a:endParaRPr i="1" sz="2000">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M.FirstName, M.LastName, E.Title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Manager M</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INNER JOIN </a:t>
            </a:r>
            <a:r>
              <a:rPr lang="en" sz="1500">
                <a:solidFill>
                  <a:schemeClr val="dk2"/>
                </a:solidFill>
              </a:rPr>
              <a:t>Event_Manager_Relationship EMR </a:t>
            </a:r>
            <a:r>
              <a:rPr lang="en" sz="1500">
                <a:solidFill>
                  <a:schemeClr val="accent3"/>
                </a:solidFill>
              </a:rPr>
              <a:t>ON </a:t>
            </a:r>
            <a:r>
              <a:rPr lang="en" sz="1500">
                <a:solidFill>
                  <a:schemeClr val="dk2"/>
                </a:solidFill>
              </a:rPr>
              <a:t>M.ManagerID = EMR.ManagerID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INNER JOIN</a:t>
            </a:r>
            <a:r>
              <a:rPr lang="en" sz="1500">
                <a:solidFill>
                  <a:schemeClr val="dk2"/>
                </a:solidFill>
              </a:rPr>
              <a:t> Event E</a:t>
            </a:r>
            <a:r>
              <a:rPr lang="en" sz="1500">
                <a:solidFill>
                  <a:schemeClr val="accent3"/>
                </a:solidFill>
              </a:rPr>
              <a:t> ON</a:t>
            </a:r>
            <a:r>
              <a:rPr lang="en" sz="1500">
                <a:solidFill>
                  <a:schemeClr val="dk2"/>
                </a:solidFill>
              </a:rPr>
              <a:t> EMR.EventID = E.EventID;</a:t>
            </a:r>
            <a:endParaRPr sz="1500">
              <a:solidFill>
                <a:schemeClr val="dk2"/>
              </a:solidFill>
            </a:endParaRPr>
          </a:p>
          <a:p>
            <a:pPr indent="0" lvl="0" marL="457200" rtl="0" algn="l">
              <a:spcBef>
                <a:spcPts val="0"/>
              </a:spcBef>
              <a:spcAft>
                <a:spcPts val="0"/>
              </a:spcAft>
              <a:buNone/>
            </a:pPr>
            <a:r>
              <a:t/>
            </a:r>
            <a:endParaRPr>
              <a:solidFill>
                <a:schemeClr val="dk2"/>
              </a:solidFill>
            </a:endParaRPr>
          </a:p>
          <a:p>
            <a:pPr indent="-342900" lvl="0" marL="457200" rtl="0" algn="l">
              <a:spcBef>
                <a:spcPts val="0"/>
              </a:spcBef>
              <a:spcAft>
                <a:spcPts val="0"/>
              </a:spcAft>
              <a:buClr>
                <a:schemeClr val="dk2"/>
              </a:buClr>
              <a:buSzPts val="1800"/>
              <a:buChar char="●"/>
            </a:pPr>
            <a:r>
              <a:rPr i="1" lang="en">
                <a:solidFill>
                  <a:schemeClr val="dk2"/>
                </a:solidFill>
              </a:rPr>
              <a:t>Afișarea ghizilor împreună cu expozițiile pe care le prezintă</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G.FirstName, G.LastName, E.Theme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Guide G</a:t>
            </a:r>
            <a:endParaRPr sz="1500">
              <a:solidFill>
                <a:schemeClr val="dk2"/>
              </a:solidFill>
            </a:endParaRPr>
          </a:p>
          <a:p>
            <a:pPr indent="0" lvl="0" marL="457200" rtl="0" algn="l">
              <a:lnSpc>
                <a:spcPct val="100000"/>
              </a:lnSpc>
              <a:spcBef>
                <a:spcPts val="0"/>
              </a:spcBef>
              <a:spcAft>
                <a:spcPts val="0"/>
              </a:spcAft>
              <a:buClr>
                <a:schemeClr val="dk2"/>
              </a:buClr>
              <a:buSzPts val="1100"/>
              <a:buFont typeface="Arial"/>
              <a:buNone/>
            </a:pPr>
            <a:r>
              <a:rPr lang="en" sz="1500">
                <a:solidFill>
                  <a:schemeClr val="accent3"/>
                </a:solidFill>
              </a:rPr>
              <a:t>LEFT OUTER JOIN </a:t>
            </a:r>
            <a:r>
              <a:rPr lang="en" sz="1500">
                <a:solidFill>
                  <a:schemeClr val="dk2"/>
                </a:solidFill>
              </a:rPr>
              <a:t>Exhibition E </a:t>
            </a:r>
            <a:r>
              <a:rPr lang="en" sz="1500">
                <a:solidFill>
                  <a:schemeClr val="accent3"/>
                </a:solidFill>
              </a:rPr>
              <a:t>ON </a:t>
            </a:r>
            <a:r>
              <a:rPr lang="en" sz="1500">
                <a:solidFill>
                  <a:schemeClr val="dk2"/>
                </a:solidFill>
              </a:rPr>
              <a:t>G.ExhibitionID = E.ExhibitionID;</a:t>
            </a:r>
            <a:endParaRPr sz="1500">
              <a:solidFill>
                <a:schemeClr val="dk2"/>
              </a:solidFil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149500"/>
            <a:ext cx="8520600" cy="82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Exemple de interogări cu funcții de agregare și GROUP BY (Partea I)</a:t>
            </a:r>
            <a:endParaRPr/>
          </a:p>
        </p:txBody>
      </p:sp>
      <p:sp>
        <p:nvSpPr>
          <p:cNvPr id="157" name="Google Shape;157;p29"/>
          <p:cNvSpPr txBox="1"/>
          <p:nvPr>
            <p:ph idx="1" type="body"/>
          </p:nvPr>
        </p:nvSpPr>
        <p:spPr>
          <a:xfrm>
            <a:off x="311700" y="863550"/>
            <a:ext cx="8520600" cy="3998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i="1" lang="en">
                <a:solidFill>
                  <a:schemeClr val="dk2"/>
                </a:solidFill>
              </a:rPr>
              <a:t>Afișarea numărului de mașini pentru fiecare membru</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(O.FirstName || ' ' || O.LastName) AS MemberName, COUNT(*) AS NumberOfCars</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 O</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Car C </a:t>
            </a:r>
            <a:r>
              <a:rPr lang="en" sz="1500">
                <a:solidFill>
                  <a:schemeClr val="accent3"/>
                </a:solidFill>
              </a:rPr>
              <a:t>ON </a:t>
            </a:r>
            <a:r>
              <a:rPr lang="en" sz="1500">
                <a:solidFill>
                  <a:schemeClr val="dk2"/>
                </a:solidFill>
              </a:rPr>
              <a:t>O.OwnerID = C.OwnerID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O.OwnerID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ORDER BY </a:t>
            </a:r>
            <a:r>
              <a:rPr lang="en" sz="1500">
                <a:solidFill>
                  <a:schemeClr val="dk2"/>
                </a:solidFill>
              </a:rPr>
              <a:t>NumberOfCars </a:t>
            </a:r>
            <a:r>
              <a:rPr lang="en" sz="1500">
                <a:solidFill>
                  <a:schemeClr val="accent3"/>
                </a:solidFill>
              </a:rPr>
              <a:t>DESC</a:t>
            </a:r>
            <a:r>
              <a:rPr lang="en" sz="1500">
                <a:solidFill>
                  <a:schemeClr val="dk2"/>
                </a:solidFill>
              </a:rPr>
              <a:t>;</a:t>
            </a:r>
            <a:endParaRPr sz="1500">
              <a:solidFill>
                <a:schemeClr val="dk2"/>
              </a:solidFill>
            </a:endParaRPr>
          </a:p>
          <a:p>
            <a:pPr indent="0" lvl="0" marL="457200" rtl="0" algn="l">
              <a:spcBef>
                <a:spcPts val="0"/>
              </a:spcBef>
              <a:spcAft>
                <a:spcPts val="0"/>
              </a:spcAft>
              <a:buNone/>
            </a:pPr>
            <a:r>
              <a:t/>
            </a:r>
            <a:endParaRPr sz="1600">
              <a:solidFill>
                <a:schemeClr val="dk2"/>
              </a:solidFill>
            </a:endParaRPr>
          </a:p>
          <a:p>
            <a:pPr indent="-342900" lvl="0" marL="457200" rtl="0" algn="l">
              <a:spcBef>
                <a:spcPts val="0"/>
              </a:spcBef>
              <a:spcAft>
                <a:spcPts val="0"/>
              </a:spcAft>
              <a:buClr>
                <a:schemeClr val="dk2"/>
              </a:buClr>
              <a:buSzPts val="1800"/>
              <a:buChar char="●"/>
            </a:pPr>
            <a:r>
              <a:rPr i="1" lang="en">
                <a:solidFill>
                  <a:schemeClr val="dk2"/>
                </a:solidFill>
              </a:rPr>
              <a:t>Afișarea sumei donațiilor pentru fiecare eveniment</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E.EventID, </a:t>
            </a:r>
            <a:r>
              <a:rPr lang="en" sz="1500">
                <a:solidFill>
                  <a:schemeClr val="accent3"/>
                </a:solidFill>
              </a:rPr>
              <a:t>SUM</a:t>
            </a:r>
            <a:r>
              <a:rPr lang="en" sz="1500">
                <a:solidFill>
                  <a:schemeClr val="dk2"/>
                </a:solidFill>
              </a:rPr>
              <a:t>(V.AmountDonated) </a:t>
            </a:r>
            <a:r>
              <a:rPr lang="en" sz="1500">
                <a:solidFill>
                  <a:schemeClr val="accent3"/>
                </a:solidFill>
              </a:rPr>
              <a:t>AS </a:t>
            </a:r>
            <a:r>
              <a:rPr lang="en" sz="1500">
                <a:solidFill>
                  <a:schemeClr val="dk2"/>
                </a:solidFill>
              </a:rPr>
              <a:t>TotalDonations</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Event 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Event_Visitor_Relationship EVR </a:t>
            </a:r>
            <a:r>
              <a:rPr lang="en" sz="1500">
                <a:solidFill>
                  <a:schemeClr val="accent3"/>
                </a:solidFill>
              </a:rPr>
              <a:t>ON </a:t>
            </a:r>
            <a:r>
              <a:rPr lang="en" sz="1500">
                <a:solidFill>
                  <a:schemeClr val="dk2"/>
                </a:solidFill>
              </a:rPr>
              <a:t>E.EventID = EVR.EventID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Visitor V ON EVR.VisitorID = V.VisitorID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E.EventID;</a:t>
            </a:r>
            <a:endParaRPr sz="15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149500"/>
            <a:ext cx="8520600" cy="82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Exemple de interogări cu funcții de agregare și GROUP BY (Partea II)</a:t>
            </a:r>
            <a:endParaRPr/>
          </a:p>
        </p:txBody>
      </p:sp>
      <p:sp>
        <p:nvSpPr>
          <p:cNvPr id="163" name="Google Shape;163;p30"/>
          <p:cNvSpPr txBox="1"/>
          <p:nvPr>
            <p:ph idx="1" type="body"/>
          </p:nvPr>
        </p:nvSpPr>
        <p:spPr>
          <a:xfrm>
            <a:off x="311700" y="912825"/>
            <a:ext cx="8520600" cy="3998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i="1" lang="en">
                <a:solidFill>
                  <a:schemeClr val="dk2"/>
                </a:solidFill>
              </a:rPr>
              <a:t>Afișarea numărului de mașini expuse la fiecare expoziție</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E.ExhibitionID, </a:t>
            </a:r>
            <a:r>
              <a:rPr lang="en" sz="1500">
                <a:solidFill>
                  <a:schemeClr val="accent3"/>
                </a:solidFill>
              </a:rPr>
              <a:t>COUNT</a:t>
            </a:r>
            <a:r>
              <a:rPr lang="en" sz="1500">
                <a:solidFill>
                  <a:schemeClr val="dk2"/>
                </a:solidFill>
              </a:rPr>
              <a:t>(*) </a:t>
            </a:r>
            <a:r>
              <a:rPr lang="en" sz="1500">
                <a:solidFill>
                  <a:schemeClr val="accent3"/>
                </a:solidFill>
              </a:rPr>
              <a:t>AS </a:t>
            </a:r>
            <a:r>
              <a:rPr lang="en" sz="1500">
                <a:solidFill>
                  <a:schemeClr val="dk2"/>
                </a:solidFill>
              </a:rPr>
              <a:t>NumberOfCarsPresented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Exhibition 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Car_Exhibition_Relationship CER </a:t>
            </a:r>
            <a:r>
              <a:rPr lang="en" sz="1500">
                <a:solidFill>
                  <a:schemeClr val="accent3"/>
                </a:solidFill>
              </a:rPr>
              <a:t>ON </a:t>
            </a:r>
            <a:r>
              <a:rPr lang="en" sz="1500">
                <a:solidFill>
                  <a:schemeClr val="dk2"/>
                </a:solidFill>
              </a:rPr>
              <a:t>E.ExhibitionID = CER.ExhibitionID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Car C </a:t>
            </a:r>
            <a:r>
              <a:rPr lang="en" sz="1500">
                <a:solidFill>
                  <a:schemeClr val="accent3"/>
                </a:solidFill>
              </a:rPr>
              <a:t>ON </a:t>
            </a:r>
            <a:r>
              <a:rPr lang="en" sz="1500">
                <a:solidFill>
                  <a:schemeClr val="dk2"/>
                </a:solidFill>
              </a:rPr>
              <a:t>CER.CarID = C.CarID </a:t>
            </a:r>
            <a:r>
              <a:rPr lang="en" sz="1500">
                <a:solidFill>
                  <a:schemeClr val="accent3"/>
                </a:solidFill>
              </a:rPr>
              <a:t>AND </a:t>
            </a:r>
            <a:r>
              <a:rPr lang="en" sz="1500">
                <a:solidFill>
                  <a:schemeClr val="dk2"/>
                </a:solidFill>
              </a:rPr>
              <a:t>CER.VIN = C.VIN</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Owner O </a:t>
            </a:r>
            <a:r>
              <a:rPr lang="en" sz="1500">
                <a:solidFill>
                  <a:schemeClr val="accent3"/>
                </a:solidFill>
              </a:rPr>
              <a:t>ON </a:t>
            </a:r>
            <a:r>
              <a:rPr lang="en" sz="1500">
                <a:solidFill>
                  <a:schemeClr val="dk2"/>
                </a:solidFill>
              </a:rPr>
              <a:t>C.OwnerID = O.OwnerID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E.ExhibitionID;</a:t>
            </a:r>
            <a:endParaRPr sz="1500">
              <a:solidFill>
                <a:schemeClr val="dk2"/>
              </a:solidFill>
            </a:endParaRPr>
          </a:p>
          <a:p>
            <a:pPr indent="0" lvl="0" marL="457200" rtl="0" algn="l">
              <a:spcBef>
                <a:spcPts val="0"/>
              </a:spcBef>
              <a:spcAft>
                <a:spcPts val="0"/>
              </a:spcAft>
              <a:buNone/>
            </a:pPr>
            <a:r>
              <a:t/>
            </a:r>
            <a:endParaRPr sz="1600">
              <a:solidFill>
                <a:schemeClr val="accent3"/>
              </a:solidFill>
            </a:endParaRPr>
          </a:p>
          <a:p>
            <a:pPr indent="-342900" lvl="0" marL="457200" rtl="0" algn="l">
              <a:spcBef>
                <a:spcPts val="0"/>
              </a:spcBef>
              <a:spcAft>
                <a:spcPts val="0"/>
              </a:spcAft>
              <a:buClr>
                <a:schemeClr val="dk2"/>
              </a:buClr>
              <a:buSzPts val="1800"/>
              <a:buChar char="●"/>
            </a:pPr>
            <a:r>
              <a:rPr i="1" lang="en">
                <a:solidFill>
                  <a:schemeClr val="dk2"/>
                </a:solidFill>
              </a:rPr>
              <a:t>Numărul de mașini fabricate de către fiecare producător</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C.Make, </a:t>
            </a:r>
            <a:r>
              <a:rPr lang="en" sz="1500">
                <a:solidFill>
                  <a:schemeClr val="accent3"/>
                </a:solidFill>
              </a:rPr>
              <a:t>COUNT</a:t>
            </a:r>
            <a:r>
              <a:rPr lang="en" sz="1500">
                <a:solidFill>
                  <a:schemeClr val="dk2"/>
                </a:solidFill>
              </a:rPr>
              <a:t>(*)</a:t>
            </a:r>
            <a:r>
              <a:rPr lang="en" sz="1500">
                <a:solidFill>
                  <a:schemeClr val="accent3"/>
                </a:solidFill>
              </a:rPr>
              <a:t> AS </a:t>
            </a:r>
            <a:r>
              <a:rPr lang="en" sz="1500">
                <a:solidFill>
                  <a:schemeClr val="dk2"/>
                </a:solidFill>
              </a:rPr>
              <a:t>NumberOfCars</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Car C</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C.Make;</a:t>
            </a:r>
            <a:endParaRPr sz="1500">
              <a:solidFill>
                <a:schemeClr val="dk2"/>
              </a:solidFill>
            </a:endParaRPr>
          </a:p>
          <a:p>
            <a:pPr indent="0" lvl="0" marL="457200" rtl="0" algn="l">
              <a:spcBef>
                <a:spcPts val="0"/>
              </a:spcBef>
              <a:spcAft>
                <a:spcPts val="0"/>
              </a:spcAft>
              <a:buNone/>
            </a:pPr>
            <a:r>
              <a:t/>
            </a:r>
            <a:endParaRPr sz="16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6095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subinterogări corelate</a:t>
            </a:r>
            <a:endParaRPr/>
          </a:p>
        </p:txBody>
      </p:sp>
      <p:sp>
        <p:nvSpPr>
          <p:cNvPr id="169" name="Google Shape;169;p31"/>
          <p:cNvSpPr txBox="1"/>
          <p:nvPr>
            <p:ph idx="1" type="body"/>
          </p:nvPr>
        </p:nvSpPr>
        <p:spPr>
          <a:xfrm>
            <a:off x="311700" y="485500"/>
            <a:ext cx="8520600" cy="4467900"/>
          </a:xfrm>
          <a:prstGeom prst="rect">
            <a:avLst/>
          </a:prstGeom>
        </p:spPr>
        <p:txBody>
          <a:bodyPr anchorCtr="0" anchor="ctr"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dk2"/>
              </a:buClr>
              <a:buSzPts val="1500"/>
              <a:buChar char="●"/>
            </a:pPr>
            <a:r>
              <a:rPr lang="en" sz="1500">
                <a:solidFill>
                  <a:schemeClr val="dk2"/>
                </a:solidFill>
              </a:rPr>
              <a:t>Afișarea mașinilor expuse în evenimentele gestionate de un anumit manager</a:t>
            </a:r>
            <a:endParaRPr sz="1500">
              <a:solidFill>
                <a:schemeClr val="dk2"/>
              </a:solidFill>
            </a:endParaRPr>
          </a:p>
          <a:p>
            <a:pPr indent="0" lvl="0" marL="457200" rtl="0" algn="l">
              <a:lnSpc>
                <a:spcPct val="100000"/>
              </a:lnSpc>
              <a:spcBef>
                <a:spcPts val="1000"/>
              </a:spcBef>
              <a:spcAft>
                <a:spcPts val="0"/>
              </a:spcAft>
              <a:buNone/>
            </a:pPr>
            <a:r>
              <a:rPr lang="en" sz="1200">
                <a:solidFill>
                  <a:schemeClr val="accent3"/>
                </a:solidFill>
              </a:rPr>
              <a:t>SELECT </a:t>
            </a:r>
            <a:r>
              <a:rPr lang="en" sz="1200">
                <a:solidFill>
                  <a:schemeClr val="dk2"/>
                </a:solidFill>
              </a:rPr>
              <a:t>Car.CarID, Car.VIN, Car.Make, Car.Model, Car.Color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FROM </a:t>
            </a:r>
            <a:r>
              <a:rPr lang="en" sz="1200">
                <a:solidFill>
                  <a:schemeClr val="dk2"/>
                </a:solidFill>
              </a:rPr>
              <a:t>Car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Car_Exhibition_Relationship </a:t>
            </a:r>
            <a:r>
              <a:rPr lang="en" sz="1200">
                <a:solidFill>
                  <a:schemeClr val="accent3"/>
                </a:solidFill>
              </a:rPr>
              <a:t>ON </a:t>
            </a:r>
            <a:r>
              <a:rPr lang="en" sz="1200">
                <a:solidFill>
                  <a:schemeClr val="dk2"/>
                </a:solidFill>
              </a:rPr>
              <a:t>Car.CarID = Car_Exhibition_Relationship.CarID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AND </a:t>
            </a:r>
            <a:r>
              <a:rPr lang="en" sz="1200">
                <a:solidFill>
                  <a:schemeClr val="dk2"/>
                </a:solidFill>
              </a:rPr>
              <a:t>Car.VIN = Car_Exhibition_Relationship.VIN</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Exhibition </a:t>
            </a:r>
            <a:r>
              <a:rPr lang="en" sz="1200">
                <a:solidFill>
                  <a:schemeClr val="accent3"/>
                </a:solidFill>
              </a:rPr>
              <a:t>ON </a:t>
            </a:r>
            <a:r>
              <a:rPr lang="en" sz="1200">
                <a:solidFill>
                  <a:schemeClr val="dk2"/>
                </a:solidFill>
              </a:rPr>
              <a:t>Car_Exhibition_Relationship.ExhibitionID = Exhibition.ExhibitionID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Event </a:t>
            </a:r>
            <a:r>
              <a:rPr lang="en" sz="1200">
                <a:solidFill>
                  <a:schemeClr val="accent3"/>
                </a:solidFill>
              </a:rPr>
              <a:t>ON </a:t>
            </a:r>
            <a:r>
              <a:rPr lang="en" sz="1200">
                <a:solidFill>
                  <a:schemeClr val="dk2"/>
                </a:solidFill>
              </a:rPr>
              <a:t>Exhibition.EventID = Event.EventID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Event_Manager_Relationship </a:t>
            </a:r>
            <a:r>
              <a:rPr lang="en" sz="1200">
                <a:solidFill>
                  <a:schemeClr val="accent3"/>
                </a:solidFill>
              </a:rPr>
              <a:t>ON </a:t>
            </a:r>
            <a:r>
              <a:rPr lang="en" sz="1200">
                <a:solidFill>
                  <a:schemeClr val="dk2"/>
                </a:solidFill>
              </a:rPr>
              <a:t>Event.EventID = Event_Manager_Relationship.EventID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Manager </a:t>
            </a:r>
            <a:r>
              <a:rPr lang="en" sz="1200">
                <a:solidFill>
                  <a:schemeClr val="accent3"/>
                </a:solidFill>
              </a:rPr>
              <a:t>ON </a:t>
            </a:r>
            <a:r>
              <a:rPr lang="en" sz="1200">
                <a:solidFill>
                  <a:schemeClr val="dk2"/>
                </a:solidFill>
              </a:rPr>
              <a:t>Event_Manager_Relationship.ManagerID = Manager.ManagerID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WHERE </a:t>
            </a:r>
            <a:r>
              <a:rPr lang="en" sz="1200">
                <a:solidFill>
                  <a:schemeClr val="dk2"/>
                </a:solidFill>
              </a:rPr>
              <a:t>Manager.FirstName = </a:t>
            </a:r>
            <a:r>
              <a:rPr lang="en" sz="1200">
                <a:solidFill>
                  <a:schemeClr val="dk2"/>
                </a:solidFill>
              </a:rPr>
              <a:t>'Ionel' </a:t>
            </a:r>
            <a:r>
              <a:rPr lang="en" sz="1200">
                <a:solidFill>
                  <a:schemeClr val="accent3"/>
                </a:solidFill>
              </a:rPr>
              <a:t>AND </a:t>
            </a:r>
            <a:r>
              <a:rPr lang="en" sz="1200">
                <a:solidFill>
                  <a:schemeClr val="dk2"/>
                </a:solidFill>
              </a:rPr>
              <a:t>Manager.LastName = </a:t>
            </a:r>
            <a:r>
              <a:rPr lang="en" sz="1200">
                <a:solidFill>
                  <a:schemeClr val="dk2"/>
                </a:solidFill>
              </a:rPr>
              <a:t>'Ionescu'</a:t>
            </a: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t/>
            </a:r>
            <a:endParaRPr sz="12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Afișarea vizitatorilor care au donat mai mult decât media donațiilor la evenimentele cu o anumită tematică de expoziție</a:t>
            </a:r>
            <a:endParaRPr sz="1500">
              <a:solidFill>
                <a:schemeClr val="dk2"/>
              </a:solidFill>
            </a:endParaRPr>
          </a:p>
          <a:p>
            <a:pPr indent="0" lvl="0" marL="457200" rtl="0" algn="l">
              <a:lnSpc>
                <a:spcPct val="100000"/>
              </a:lnSpc>
              <a:spcBef>
                <a:spcPts val="1000"/>
              </a:spcBef>
              <a:spcAft>
                <a:spcPts val="0"/>
              </a:spcAft>
              <a:buNone/>
            </a:pPr>
            <a:r>
              <a:rPr lang="en" sz="1200">
                <a:solidFill>
                  <a:schemeClr val="accent3"/>
                </a:solidFill>
              </a:rPr>
              <a:t>SELECT DISTINCT </a:t>
            </a:r>
            <a:r>
              <a:rPr lang="en" sz="1200">
                <a:solidFill>
                  <a:schemeClr val="dk2"/>
                </a:solidFill>
              </a:rPr>
              <a:t>Visitor.FirstName, Visitor.LastName, Visitor.AmountDonated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FROM </a:t>
            </a:r>
            <a:r>
              <a:rPr lang="en" sz="1200">
                <a:solidFill>
                  <a:schemeClr val="dk2"/>
                </a:solidFill>
              </a:rPr>
              <a:t>Visitor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Event_Visitor_Relationship </a:t>
            </a:r>
            <a:r>
              <a:rPr lang="en" sz="1200">
                <a:solidFill>
                  <a:schemeClr val="accent3"/>
                </a:solidFill>
              </a:rPr>
              <a:t>ON </a:t>
            </a:r>
            <a:r>
              <a:rPr lang="en" sz="1200">
                <a:solidFill>
                  <a:schemeClr val="dk2"/>
                </a:solidFill>
              </a:rPr>
              <a:t>Visitor.VisitorID = Event_Visitor_Relationship.VisitorID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Event </a:t>
            </a:r>
            <a:r>
              <a:rPr lang="en" sz="1200">
                <a:solidFill>
                  <a:schemeClr val="accent3"/>
                </a:solidFill>
              </a:rPr>
              <a:t>ON </a:t>
            </a:r>
            <a:r>
              <a:rPr lang="en" sz="1200">
                <a:solidFill>
                  <a:schemeClr val="dk2"/>
                </a:solidFill>
              </a:rPr>
              <a:t>Event_Visitor_Relationship.EventID = Event.EventID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Exhibition </a:t>
            </a:r>
            <a:r>
              <a:rPr lang="en" sz="1200">
                <a:solidFill>
                  <a:schemeClr val="accent3"/>
                </a:solidFill>
              </a:rPr>
              <a:t>ON </a:t>
            </a:r>
            <a:r>
              <a:rPr lang="en" sz="1200">
                <a:solidFill>
                  <a:schemeClr val="dk2"/>
                </a:solidFill>
              </a:rPr>
              <a:t>Event.EventID = Exhibition.EventID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WHERE </a:t>
            </a:r>
            <a:r>
              <a:rPr lang="en" sz="1200">
                <a:solidFill>
                  <a:schemeClr val="dk2"/>
                </a:solidFill>
              </a:rPr>
              <a:t>Visitor.AmountDonated &gt; (</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SELECT AVG</a:t>
            </a:r>
            <a:r>
              <a:rPr lang="en" sz="1200">
                <a:solidFill>
                  <a:schemeClr val="dk2"/>
                </a:solidFill>
              </a:rPr>
              <a:t>(Visitor.AmountDonated)</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FROM </a:t>
            </a:r>
            <a:r>
              <a:rPr lang="en" sz="1200">
                <a:solidFill>
                  <a:schemeClr val="dk2"/>
                </a:solidFill>
              </a:rPr>
              <a:t>Visitor</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JOIN </a:t>
            </a:r>
            <a:r>
              <a:rPr lang="en" sz="1200">
                <a:solidFill>
                  <a:schemeClr val="dk2"/>
                </a:solidFill>
              </a:rPr>
              <a:t>Event_Visitor_Relationship </a:t>
            </a:r>
            <a:r>
              <a:rPr lang="en" sz="1200">
                <a:solidFill>
                  <a:schemeClr val="accent3"/>
                </a:solidFill>
              </a:rPr>
              <a:t>ON </a:t>
            </a:r>
            <a:r>
              <a:rPr lang="en" sz="1200">
                <a:solidFill>
                  <a:schemeClr val="dk2"/>
                </a:solidFill>
              </a:rPr>
              <a:t>Visitor.VisitorID = Event_Visitor_Relationship.VisitorID</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JOIN </a:t>
            </a:r>
            <a:r>
              <a:rPr lang="en" sz="1200">
                <a:solidFill>
                  <a:schemeClr val="dk2"/>
                </a:solidFill>
              </a:rPr>
              <a:t>Event </a:t>
            </a:r>
            <a:r>
              <a:rPr lang="en" sz="1200">
                <a:solidFill>
                  <a:schemeClr val="accent3"/>
                </a:solidFill>
              </a:rPr>
              <a:t>ON </a:t>
            </a:r>
            <a:r>
              <a:rPr lang="en" sz="1200">
                <a:solidFill>
                  <a:schemeClr val="dk2"/>
                </a:solidFill>
              </a:rPr>
              <a:t>Event_Visitor_Relationship.EventID = Event.EventID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JOIN </a:t>
            </a:r>
            <a:r>
              <a:rPr lang="en" sz="1200">
                <a:solidFill>
                  <a:schemeClr val="dk2"/>
                </a:solidFill>
              </a:rPr>
              <a:t>Exhibition </a:t>
            </a:r>
            <a:r>
              <a:rPr lang="en" sz="1200">
                <a:solidFill>
                  <a:schemeClr val="accent3"/>
                </a:solidFill>
              </a:rPr>
              <a:t>ON </a:t>
            </a:r>
            <a:r>
              <a:rPr lang="en" sz="1200">
                <a:solidFill>
                  <a:schemeClr val="dk2"/>
                </a:solidFill>
              </a:rPr>
              <a:t>Event.EventID = Exhibition.EventID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WHERE </a:t>
            </a:r>
            <a:r>
              <a:rPr lang="en" sz="1200">
                <a:solidFill>
                  <a:schemeClr val="dk2"/>
                </a:solidFill>
              </a:rPr>
              <a:t>Exhibition.Theme = 'Porsche'</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a:t>
            </a:r>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80150" y="1786050"/>
            <a:ext cx="8183700" cy="7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Descriere temă aleasă</a:t>
            </a:r>
            <a:endParaRPr sz="4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5390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subinterogări necorelate</a:t>
            </a:r>
            <a:endParaRPr/>
          </a:p>
        </p:txBody>
      </p:sp>
      <p:sp>
        <p:nvSpPr>
          <p:cNvPr id="175" name="Google Shape;175;p32"/>
          <p:cNvSpPr txBox="1"/>
          <p:nvPr>
            <p:ph idx="1" type="body"/>
          </p:nvPr>
        </p:nvSpPr>
        <p:spPr>
          <a:xfrm>
            <a:off x="311700" y="623400"/>
            <a:ext cx="8520600" cy="4477800"/>
          </a:xfrm>
          <a:prstGeom prst="rect">
            <a:avLst/>
          </a:prstGeom>
        </p:spPr>
        <p:txBody>
          <a:bodyPr anchorCtr="0" anchor="t" bIns="91425" lIns="91425" spcFirstLastPara="1" rIns="91425" wrap="square" tIns="91425">
            <a:normAutofit lnSpcReduction="20000"/>
          </a:bodyPr>
          <a:lstStyle/>
          <a:p>
            <a:pPr indent="-323850" lvl="0" marL="457200" rtl="0" algn="l">
              <a:lnSpc>
                <a:spcPct val="100000"/>
              </a:lnSpc>
              <a:spcBef>
                <a:spcPts val="0"/>
              </a:spcBef>
              <a:spcAft>
                <a:spcPts val="0"/>
              </a:spcAft>
              <a:buClr>
                <a:schemeClr val="dk2"/>
              </a:buClr>
              <a:buSzPts val="1500"/>
              <a:buChar char="●"/>
            </a:pPr>
            <a:r>
              <a:rPr lang="en" sz="1500">
                <a:solidFill>
                  <a:schemeClr val="dk2"/>
                </a:solidFill>
              </a:rPr>
              <a:t>Afișarea mașinilor care nu au fost expuse în expoziții și nu au fost prezentate de niciun ghid asociat unei expoziții</a:t>
            </a:r>
            <a:endParaRPr sz="1500">
              <a:solidFill>
                <a:schemeClr val="dk2"/>
              </a:solidFill>
            </a:endParaRPr>
          </a:p>
          <a:p>
            <a:pPr indent="0" lvl="0" marL="457200" rtl="0" algn="l">
              <a:lnSpc>
                <a:spcPct val="100000"/>
              </a:lnSpc>
              <a:spcBef>
                <a:spcPts val="1200"/>
              </a:spcBef>
              <a:spcAft>
                <a:spcPts val="0"/>
              </a:spcAft>
              <a:buNone/>
            </a:pPr>
            <a:r>
              <a:rPr lang="en" sz="1200">
                <a:solidFill>
                  <a:schemeClr val="accent3"/>
                </a:solidFill>
              </a:rPr>
              <a:t>SELECT </a:t>
            </a:r>
            <a:r>
              <a:rPr lang="en" sz="1200">
                <a:solidFill>
                  <a:schemeClr val="dk2"/>
                </a:solidFill>
              </a:rPr>
              <a:t>Car.CarID, Car.VIN, Car.Make, Car.Model, Car.Color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FROM </a:t>
            </a:r>
            <a:r>
              <a:rPr lang="en" sz="1200">
                <a:solidFill>
                  <a:schemeClr val="dk2"/>
                </a:solidFill>
              </a:rPr>
              <a:t>Car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LEFT JOIN </a:t>
            </a:r>
            <a:r>
              <a:rPr lang="en" sz="1200">
                <a:solidFill>
                  <a:schemeClr val="dk2"/>
                </a:solidFill>
              </a:rPr>
              <a:t>Car_Exhibition_Relationship </a:t>
            </a:r>
            <a:r>
              <a:rPr lang="en" sz="1200">
                <a:solidFill>
                  <a:schemeClr val="accent3"/>
                </a:solidFill>
              </a:rPr>
              <a:t>ON </a:t>
            </a:r>
            <a:r>
              <a:rPr lang="en" sz="1200">
                <a:solidFill>
                  <a:schemeClr val="dk2"/>
                </a:solidFill>
              </a:rPr>
              <a:t>Car.CarID = Car_Exhibition_Relationship.CarID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AND </a:t>
            </a:r>
            <a:r>
              <a:rPr lang="en" sz="1200">
                <a:solidFill>
                  <a:schemeClr val="dk2"/>
                </a:solidFill>
              </a:rPr>
              <a:t>Car.VIN = Car_Exhibition_Relationship.VIN</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LEFT JOIN </a:t>
            </a:r>
            <a:r>
              <a:rPr lang="en" sz="1200">
                <a:solidFill>
                  <a:schemeClr val="dk2"/>
                </a:solidFill>
              </a:rPr>
              <a:t>Guide </a:t>
            </a:r>
            <a:r>
              <a:rPr lang="en" sz="1200">
                <a:solidFill>
                  <a:schemeClr val="accent3"/>
                </a:solidFill>
              </a:rPr>
              <a:t>ON </a:t>
            </a:r>
            <a:r>
              <a:rPr lang="en" sz="1200">
                <a:solidFill>
                  <a:schemeClr val="dk2"/>
                </a:solidFill>
              </a:rPr>
              <a:t>Car_Exhibition_Relationship.ExhibitionID = Guide.ExhibitionID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WHERE </a:t>
            </a:r>
            <a:r>
              <a:rPr lang="en" sz="1200">
                <a:solidFill>
                  <a:schemeClr val="dk2"/>
                </a:solidFill>
              </a:rPr>
              <a:t>Car_Exhibition_Relationship.CarID </a:t>
            </a:r>
            <a:r>
              <a:rPr lang="en" sz="1200">
                <a:solidFill>
                  <a:schemeClr val="accent3"/>
                </a:solidFill>
              </a:rPr>
              <a:t>IS NULL</a:t>
            </a:r>
            <a:endParaRPr sz="1200">
              <a:solidFill>
                <a:schemeClr val="accent3"/>
              </a:solidFill>
            </a:endParaRPr>
          </a:p>
          <a:p>
            <a:pPr indent="0" lvl="0" marL="457200" rtl="0" algn="l">
              <a:lnSpc>
                <a:spcPct val="100000"/>
              </a:lnSpc>
              <a:spcBef>
                <a:spcPts val="0"/>
              </a:spcBef>
              <a:spcAft>
                <a:spcPts val="0"/>
              </a:spcAft>
              <a:buNone/>
            </a:pPr>
            <a:r>
              <a:rPr lang="en" sz="1200">
                <a:solidFill>
                  <a:schemeClr val="accent3"/>
                </a:solidFill>
              </a:rPr>
              <a:t>AND </a:t>
            </a:r>
            <a:r>
              <a:rPr lang="en" sz="1200">
                <a:solidFill>
                  <a:schemeClr val="dk2"/>
                </a:solidFill>
              </a:rPr>
              <a:t>Car_Exhibition_Relationship.VIN </a:t>
            </a:r>
            <a:r>
              <a:rPr lang="en" sz="1200">
                <a:solidFill>
                  <a:schemeClr val="accent3"/>
                </a:solidFill>
              </a:rPr>
              <a:t>IS NULL</a:t>
            </a:r>
            <a:endParaRPr sz="1200">
              <a:solidFill>
                <a:schemeClr val="accent3"/>
              </a:solidFill>
            </a:endParaRPr>
          </a:p>
          <a:p>
            <a:pPr indent="0" lvl="0" marL="457200" rtl="0" algn="l">
              <a:lnSpc>
                <a:spcPct val="100000"/>
              </a:lnSpc>
              <a:spcBef>
                <a:spcPts val="0"/>
              </a:spcBef>
              <a:spcAft>
                <a:spcPts val="0"/>
              </a:spcAft>
              <a:buNone/>
            </a:pPr>
            <a:r>
              <a:rPr lang="en" sz="1200">
                <a:solidFill>
                  <a:schemeClr val="accent3"/>
                </a:solidFill>
              </a:rPr>
              <a:t>AND </a:t>
            </a:r>
            <a:r>
              <a:rPr lang="en" sz="1200">
                <a:solidFill>
                  <a:schemeClr val="dk2"/>
                </a:solidFill>
              </a:rPr>
              <a:t>Guide.GuideID </a:t>
            </a:r>
            <a:r>
              <a:rPr lang="en" sz="1200">
                <a:solidFill>
                  <a:schemeClr val="accent3"/>
                </a:solidFill>
              </a:rPr>
              <a:t>IS NULL</a:t>
            </a: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t/>
            </a:r>
            <a:endParaRPr sz="12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Afișarea titlului unui eveniment și numărul de vizitatori pentru evenimentul la care a participat o persoana cu prenumele 'Marian'</a:t>
            </a:r>
            <a:endParaRPr sz="1500">
              <a:solidFill>
                <a:schemeClr val="dk2"/>
              </a:solidFill>
            </a:endParaRPr>
          </a:p>
          <a:p>
            <a:pPr indent="0" lvl="0" marL="457200" rtl="0" algn="l">
              <a:lnSpc>
                <a:spcPct val="100000"/>
              </a:lnSpc>
              <a:spcBef>
                <a:spcPts val="1000"/>
              </a:spcBef>
              <a:spcAft>
                <a:spcPts val="0"/>
              </a:spcAft>
              <a:buNone/>
            </a:pPr>
            <a:r>
              <a:rPr lang="en" sz="1200">
                <a:solidFill>
                  <a:schemeClr val="accent3"/>
                </a:solidFill>
              </a:rPr>
              <a:t>SELECT </a:t>
            </a:r>
            <a:r>
              <a:rPr lang="en" sz="1200">
                <a:solidFill>
                  <a:schemeClr val="dk2"/>
                </a:solidFill>
              </a:rPr>
              <a:t>E.Title, COUNT(*) </a:t>
            </a:r>
            <a:r>
              <a:rPr lang="en" sz="1200">
                <a:solidFill>
                  <a:schemeClr val="accent3"/>
                </a:solidFill>
              </a:rPr>
              <a:t>AS </a:t>
            </a:r>
            <a:r>
              <a:rPr lang="en" sz="1200">
                <a:solidFill>
                  <a:schemeClr val="dk2"/>
                </a:solidFill>
              </a:rPr>
              <a:t>NumberOfVisitors</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FROM </a:t>
            </a:r>
            <a:r>
              <a:rPr lang="en" sz="1200">
                <a:solidFill>
                  <a:schemeClr val="dk2"/>
                </a:solidFill>
              </a:rPr>
              <a:t>Event E</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WHERE </a:t>
            </a:r>
            <a:r>
              <a:rPr lang="en" sz="1200">
                <a:solidFill>
                  <a:schemeClr val="dk2"/>
                </a:solidFill>
              </a:rPr>
              <a:t>E.EventID </a:t>
            </a:r>
            <a:r>
              <a:rPr lang="en" sz="1200">
                <a:solidFill>
                  <a:schemeClr val="accent3"/>
                </a:solidFill>
              </a:rPr>
              <a:t>IN </a:t>
            </a: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SELECT </a:t>
            </a:r>
            <a:r>
              <a:rPr lang="en" sz="1200">
                <a:solidFill>
                  <a:schemeClr val="dk2"/>
                </a:solidFill>
              </a:rPr>
              <a:t>EVR.EventID </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FROM </a:t>
            </a:r>
            <a:r>
              <a:rPr lang="en" sz="1200">
                <a:solidFill>
                  <a:schemeClr val="dk2"/>
                </a:solidFill>
              </a:rPr>
              <a:t>Event_Visitor_Relationship EVR</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WHERE </a:t>
            </a:r>
            <a:r>
              <a:rPr lang="en" sz="1200">
                <a:solidFill>
                  <a:schemeClr val="dk2"/>
                </a:solidFill>
              </a:rPr>
              <a:t>EVR.VisitorID </a:t>
            </a:r>
            <a:r>
              <a:rPr lang="en" sz="1200">
                <a:solidFill>
                  <a:schemeClr val="accent3"/>
                </a:solidFill>
              </a:rPr>
              <a:t>IN </a:t>
            </a: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SELECT </a:t>
            </a:r>
            <a:r>
              <a:rPr lang="en" sz="1200">
                <a:solidFill>
                  <a:schemeClr val="dk2"/>
                </a:solidFill>
              </a:rPr>
              <a:t>V.VisitorID </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FROM </a:t>
            </a:r>
            <a:r>
              <a:rPr lang="en" sz="1200">
                <a:solidFill>
                  <a:schemeClr val="dk2"/>
                </a:solidFill>
              </a:rPr>
              <a:t>Visitor V</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WHERE </a:t>
            </a:r>
            <a:r>
              <a:rPr lang="en" sz="1200">
                <a:solidFill>
                  <a:schemeClr val="dk2"/>
                </a:solidFill>
              </a:rPr>
              <a:t>V.FirstName = 'Marian'</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GROUP BY </a:t>
            </a:r>
            <a:r>
              <a:rPr lang="en" sz="1200">
                <a:solidFill>
                  <a:schemeClr val="dk2"/>
                </a:solidFill>
              </a:rPr>
              <a:t>E.Title;</a:t>
            </a:r>
            <a:endParaRPr sz="15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86175"/>
            <a:ext cx="8520600" cy="96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interogări</a:t>
            </a:r>
            <a:r>
              <a:rPr lang="en"/>
              <a:t> folosind funcții pe șiruri de caractere</a:t>
            </a:r>
            <a:endParaRPr/>
          </a:p>
        </p:txBody>
      </p:sp>
      <p:sp>
        <p:nvSpPr>
          <p:cNvPr id="181" name="Google Shape;181;p33"/>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0"/>
              </a:spcBef>
              <a:spcAft>
                <a:spcPts val="0"/>
              </a:spcAft>
              <a:buClr>
                <a:schemeClr val="dk2"/>
              </a:buClr>
              <a:buSzPts val="1800"/>
              <a:buChar char="●"/>
            </a:pPr>
            <a:r>
              <a:rPr lang="en">
                <a:solidFill>
                  <a:schemeClr val="dk2"/>
                </a:solidFill>
              </a:rPr>
              <a:t>LOWER și UPPER</a:t>
            </a:r>
            <a:br>
              <a:rPr lang="en">
                <a:solidFill>
                  <a:schemeClr val="dk2"/>
                </a:solidFill>
              </a:rPr>
            </a:br>
            <a:r>
              <a:rPr lang="en" sz="1500">
                <a:solidFill>
                  <a:schemeClr val="accent3"/>
                </a:solidFill>
              </a:rPr>
              <a:t>SELECT LOWER</a:t>
            </a:r>
            <a:r>
              <a:rPr lang="en" sz="1500">
                <a:solidFill>
                  <a:schemeClr val="dk2"/>
                </a:solidFill>
              </a:rPr>
              <a:t>(FirstName) </a:t>
            </a:r>
            <a:r>
              <a:rPr lang="en" sz="1500">
                <a:solidFill>
                  <a:schemeClr val="accent3"/>
                </a:solidFill>
              </a:rPr>
              <a:t>AS </a:t>
            </a:r>
            <a:r>
              <a:rPr lang="en" sz="1500">
                <a:solidFill>
                  <a:schemeClr val="dk2"/>
                </a:solidFill>
              </a:rPr>
              <a:t>LowercaseFirstName, </a:t>
            </a:r>
            <a:r>
              <a:rPr lang="en" sz="1500">
                <a:solidFill>
                  <a:schemeClr val="accent3"/>
                </a:solidFill>
              </a:rPr>
              <a:t>UPPER</a:t>
            </a:r>
            <a:r>
              <a:rPr lang="en" sz="1500">
                <a:solidFill>
                  <a:schemeClr val="dk2"/>
                </a:solidFill>
              </a:rPr>
              <a:t>(LastName) </a:t>
            </a:r>
            <a:r>
              <a:rPr lang="en" sz="1500">
                <a:solidFill>
                  <a:schemeClr val="accent3"/>
                </a:solidFill>
              </a:rPr>
              <a:t>AS </a:t>
            </a:r>
            <a:r>
              <a:rPr lang="en" sz="1500">
                <a:solidFill>
                  <a:schemeClr val="dk2"/>
                </a:solidFill>
              </a:rPr>
              <a:t>UppercaseLastName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CONCAT echivalent cu operatorul || infixat</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CONCAT</a:t>
            </a:r>
            <a:r>
              <a:rPr lang="en" sz="1500">
                <a:solidFill>
                  <a:schemeClr val="dk2"/>
                </a:solidFill>
              </a:rPr>
              <a:t>(FirstName, ' ', LastName) </a:t>
            </a:r>
            <a:r>
              <a:rPr lang="en" sz="1500">
                <a:solidFill>
                  <a:schemeClr val="accent3"/>
                </a:solidFill>
              </a:rPr>
              <a:t>AS </a:t>
            </a:r>
            <a:r>
              <a:rPr lang="en" sz="1500">
                <a:solidFill>
                  <a:schemeClr val="dk2"/>
                </a:solidFill>
              </a:rPr>
              <a:t>FullName </a:t>
            </a:r>
            <a:r>
              <a:rPr lang="en" sz="1500">
                <a:solidFill>
                  <a:schemeClr val="dk2"/>
                </a:solidFill>
              </a:rPr>
              <a:t>--echivalent FirstName || ' ' || LastName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LENGTH</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LENGTH</a:t>
            </a:r>
            <a:r>
              <a:rPr lang="en" sz="1500">
                <a:solidFill>
                  <a:schemeClr val="dk2"/>
                </a:solidFill>
              </a:rPr>
              <a:t>(FirstName) </a:t>
            </a:r>
            <a:r>
              <a:rPr lang="en" sz="1500">
                <a:solidFill>
                  <a:schemeClr val="accent3"/>
                </a:solidFill>
              </a:rPr>
              <a:t>AS </a:t>
            </a:r>
            <a:r>
              <a:rPr lang="en" sz="1500">
                <a:solidFill>
                  <a:schemeClr val="dk2"/>
                </a:solidFill>
              </a:rPr>
              <a:t>FirstNameLength</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86175"/>
            <a:ext cx="8520600" cy="96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interogări folosind funcții pe date calendaristice</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EXTRACT</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EXTRACT</a:t>
            </a:r>
            <a:r>
              <a:rPr lang="en" sz="1500">
                <a:solidFill>
                  <a:schemeClr val="dk2"/>
                </a:solidFill>
              </a:rPr>
              <a:t>(</a:t>
            </a:r>
            <a:r>
              <a:rPr lang="en" sz="1500">
                <a:solidFill>
                  <a:schemeClr val="accent3"/>
                </a:solidFill>
              </a:rPr>
              <a:t>YEAR</a:t>
            </a:r>
            <a:r>
              <a:rPr lang="en" sz="1500">
                <a:solidFill>
                  <a:schemeClr val="dk2"/>
                </a:solidFill>
              </a:rPr>
              <a:t> </a:t>
            </a:r>
            <a:r>
              <a:rPr lang="en" sz="1500">
                <a:solidFill>
                  <a:schemeClr val="accent3"/>
                </a:solidFill>
              </a:rPr>
              <a:t>FROM </a:t>
            </a:r>
            <a:r>
              <a:rPr lang="en" sz="1500">
                <a:solidFill>
                  <a:schemeClr val="dk2"/>
                </a:solidFill>
              </a:rPr>
              <a:t>MembershipStartDate) </a:t>
            </a:r>
            <a:r>
              <a:rPr lang="en" sz="1500">
                <a:solidFill>
                  <a:schemeClr val="accent3"/>
                </a:solidFill>
              </a:rPr>
              <a:t>AS </a:t>
            </a:r>
            <a:r>
              <a:rPr lang="en" sz="1500">
                <a:solidFill>
                  <a:schemeClr val="dk2"/>
                </a:solidFill>
              </a:rPr>
              <a:t>Year</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AGE</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AGE</a:t>
            </a:r>
            <a:r>
              <a:rPr lang="en" sz="1500">
                <a:solidFill>
                  <a:schemeClr val="dk2"/>
                </a:solidFill>
              </a:rPr>
              <a:t>(MembershipStartDate) </a:t>
            </a:r>
            <a:r>
              <a:rPr lang="en" sz="1500">
                <a:solidFill>
                  <a:schemeClr val="accent3"/>
                </a:solidFill>
              </a:rPr>
              <a:t>AS </a:t>
            </a:r>
            <a:r>
              <a:rPr lang="en" sz="1500">
                <a:solidFill>
                  <a:schemeClr val="dk2"/>
                </a:solidFill>
              </a:rPr>
              <a:t>MembershipDuration</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DATE_PART</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DATE_PART</a:t>
            </a:r>
            <a:r>
              <a:rPr lang="en" sz="1500">
                <a:solidFill>
                  <a:schemeClr val="dk2"/>
                </a:solidFill>
              </a:rPr>
              <a:t>('month', MembershipStartDate) </a:t>
            </a:r>
            <a:r>
              <a:rPr lang="en" sz="1500">
                <a:solidFill>
                  <a:schemeClr val="accent3"/>
                </a:solidFill>
              </a:rPr>
              <a:t>AS </a:t>
            </a:r>
            <a:r>
              <a:rPr lang="en" sz="1500">
                <a:solidFill>
                  <a:schemeClr val="dk2"/>
                </a:solidFill>
              </a:rPr>
              <a:t>Month</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interogări folosind CASE</a:t>
            </a:r>
            <a:endParaRPr/>
          </a:p>
        </p:txBody>
      </p:sp>
      <p:sp>
        <p:nvSpPr>
          <p:cNvPr id="193" name="Google Shape;193;p35"/>
          <p:cNvSpPr txBox="1"/>
          <p:nvPr>
            <p:ph idx="1" type="body"/>
          </p:nvPr>
        </p:nvSpPr>
        <p:spPr>
          <a:xfrm>
            <a:off x="311700" y="956925"/>
            <a:ext cx="8520600" cy="3947400"/>
          </a:xfrm>
          <a:prstGeom prst="rect">
            <a:avLst/>
          </a:prstGeom>
        </p:spPr>
        <p:txBody>
          <a:bodyPr anchorCtr="0" anchor="ctr" bIns="91425" lIns="91425" spcFirstLastPara="1" rIns="91425" wrap="square" tIns="91425">
            <a:normAutofit/>
          </a:bodyPr>
          <a:lstStyle/>
          <a:p>
            <a:pPr indent="-323850" lvl="0" marL="457200" rtl="0" algn="l">
              <a:lnSpc>
                <a:spcPct val="100000"/>
              </a:lnSpc>
              <a:spcBef>
                <a:spcPts val="0"/>
              </a:spcBef>
              <a:spcAft>
                <a:spcPts val="0"/>
              </a:spcAft>
              <a:buClr>
                <a:schemeClr val="dk2"/>
              </a:buClr>
              <a:buSzPts val="1500"/>
              <a:buChar char="●"/>
            </a:pPr>
            <a:r>
              <a:rPr lang="en" sz="1500">
                <a:solidFill>
                  <a:schemeClr val="accent3"/>
                </a:solidFill>
              </a:rPr>
              <a:t>SELECT </a:t>
            </a:r>
            <a:r>
              <a:rPr lang="en" sz="1500">
                <a:solidFill>
                  <a:schemeClr val="dk2"/>
                </a:solidFill>
              </a:rPr>
              <a:t>CarID, </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CASE </a:t>
            </a:r>
            <a:endParaRPr sz="1500">
              <a:solidFill>
                <a:schemeClr val="accent3"/>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WHEN Year </a:t>
            </a:r>
            <a:r>
              <a:rPr lang="en" sz="1500">
                <a:solidFill>
                  <a:schemeClr val="dk2"/>
                </a:solidFill>
              </a:rPr>
              <a:t>&lt; 2000 </a:t>
            </a:r>
            <a:r>
              <a:rPr lang="en" sz="1500">
                <a:solidFill>
                  <a:schemeClr val="accent3"/>
                </a:solidFill>
              </a:rPr>
              <a:t>THEN </a:t>
            </a:r>
            <a:r>
              <a:rPr lang="en" sz="1500">
                <a:solidFill>
                  <a:schemeClr val="dk2"/>
                </a:solidFill>
              </a:rPr>
              <a:t>'Masina Clasica'</a:t>
            </a:r>
            <a:endParaRPr sz="1500">
              <a:solidFill>
                <a:schemeClr val="dk2"/>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WHEN Year BETWEEN </a:t>
            </a:r>
            <a:r>
              <a:rPr lang="en" sz="1500">
                <a:solidFill>
                  <a:schemeClr val="dk2"/>
                </a:solidFill>
              </a:rPr>
              <a:t>2000 </a:t>
            </a:r>
            <a:r>
              <a:rPr lang="en" sz="1500">
                <a:solidFill>
                  <a:schemeClr val="accent3"/>
                </a:solidFill>
              </a:rPr>
              <a:t>AND </a:t>
            </a:r>
            <a:r>
              <a:rPr lang="en" sz="1500">
                <a:solidFill>
                  <a:schemeClr val="dk2"/>
                </a:solidFill>
              </a:rPr>
              <a:t>2010 </a:t>
            </a:r>
            <a:r>
              <a:rPr lang="en" sz="1500">
                <a:solidFill>
                  <a:schemeClr val="accent3"/>
                </a:solidFill>
              </a:rPr>
              <a:t>THEN </a:t>
            </a:r>
            <a:r>
              <a:rPr lang="en" sz="1500">
                <a:solidFill>
                  <a:schemeClr val="dk2"/>
                </a:solidFill>
              </a:rPr>
              <a:t>'Masina Relativ Noua'</a:t>
            </a:r>
            <a:endParaRPr sz="1500">
              <a:solidFill>
                <a:schemeClr val="dk2"/>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ELSE </a:t>
            </a:r>
            <a:r>
              <a:rPr lang="en" sz="1500">
                <a:solidFill>
                  <a:schemeClr val="dk2"/>
                </a:solidFill>
              </a:rPr>
              <a:t>'Masina Noua'</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END AS </a:t>
            </a:r>
            <a:r>
              <a:rPr lang="en" sz="1500">
                <a:solidFill>
                  <a:schemeClr val="dk2"/>
                </a:solidFill>
              </a:rPr>
              <a:t>Age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Car;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accent3"/>
                </a:solidFill>
              </a:rPr>
              <a:t>SELECT </a:t>
            </a:r>
            <a:r>
              <a:rPr lang="en" sz="1500">
                <a:solidFill>
                  <a:schemeClr val="dk2"/>
                </a:solidFill>
              </a:rPr>
              <a:t>*</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Car</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ORDER BY CASE </a:t>
            </a:r>
            <a:endParaRPr sz="1500">
              <a:solidFill>
                <a:schemeClr val="accent3"/>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WHEN </a:t>
            </a:r>
            <a:r>
              <a:rPr lang="en" sz="1500">
                <a:solidFill>
                  <a:schemeClr val="dk2"/>
                </a:solidFill>
              </a:rPr>
              <a:t>Make = 'Mercedes-Benz' </a:t>
            </a:r>
            <a:r>
              <a:rPr lang="en" sz="1500">
                <a:solidFill>
                  <a:schemeClr val="accent3"/>
                </a:solidFill>
              </a:rPr>
              <a:t>THEN </a:t>
            </a:r>
            <a:r>
              <a:rPr lang="en" sz="1500">
                <a:solidFill>
                  <a:schemeClr val="dk2"/>
                </a:solidFill>
              </a:rPr>
              <a:t>1</a:t>
            </a:r>
            <a:endParaRPr sz="1500">
              <a:solidFill>
                <a:schemeClr val="dk2"/>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ELSE </a:t>
            </a:r>
            <a:r>
              <a:rPr lang="en" sz="1500">
                <a:solidFill>
                  <a:schemeClr val="dk2"/>
                </a:solidFill>
              </a:rPr>
              <a:t>2</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END</a:t>
            </a:r>
            <a:r>
              <a:rPr lang="en" sz="1500">
                <a:solidFill>
                  <a:schemeClr val="dk2"/>
                </a:solidFill>
              </a:rPr>
              <a:t>;</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Vederi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0"/>
            <a:ext cx="8520600" cy="98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vederi + Operații permise/nepermise</a:t>
            </a:r>
            <a:endParaRPr/>
          </a:p>
          <a:p>
            <a:pPr indent="0" lvl="0" marL="0" rtl="0" algn="l">
              <a:spcBef>
                <a:spcPts val="0"/>
              </a:spcBef>
              <a:spcAft>
                <a:spcPts val="0"/>
              </a:spcAft>
              <a:buClr>
                <a:schemeClr val="dk2"/>
              </a:buClr>
              <a:buSzPct val="36666"/>
              <a:buFont typeface="Arial"/>
              <a:buNone/>
            </a:pPr>
            <a:r>
              <a:rPr lang="en"/>
              <a:t>(Partea I)</a:t>
            </a:r>
            <a:endParaRPr/>
          </a:p>
        </p:txBody>
      </p:sp>
      <p:sp>
        <p:nvSpPr>
          <p:cNvPr id="204" name="Google Shape;204;p37"/>
          <p:cNvSpPr txBox="1"/>
          <p:nvPr>
            <p:ph idx="1" type="body"/>
          </p:nvPr>
        </p:nvSpPr>
        <p:spPr>
          <a:xfrm>
            <a:off x="311700" y="1020250"/>
            <a:ext cx="8520600" cy="35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i="1" lang="en">
                <a:solidFill>
                  <a:schemeClr val="dk2"/>
                </a:solidFill>
              </a:rPr>
              <a:t>Vedere asupra evenimentelor, titlu + suma donațiilor la eveniment (</a:t>
            </a:r>
            <a:r>
              <a:rPr lang="en">
                <a:solidFill>
                  <a:schemeClr val="dk2"/>
                </a:solidFill>
              </a:rPr>
              <a:t>Doar interogări SELECT sunt permise, INSERT/UPDATE/DELETE nu se poate face</a:t>
            </a:r>
            <a:r>
              <a:rPr i="1" lang="en">
                <a:solidFill>
                  <a:schemeClr val="dk2"/>
                </a:solidFill>
              </a:rPr>
              <a:t>)</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CREATE VIEW </a:t>
            </a:r>
            <a:r>
              <a:rPr lang="en" sz="1500">
                <a:solidFill>
                  <a:schemeClr val="dk2"/>
                </a:solidFill>
              </a:rPr>
              <a:t>EventDonations </a:t>
            </a:r>
            <a:r>
              <a:rPr lang="en" sz="1500">
                <a:solidFill>
                  <a:schemeClr val="accent3"/>
                </a:solidFill>
              </a:rPr>
              <a:t>AS</a:t>
            </a:r>
            <a:endParaRPr sz="1500">
              <a:solidFill>
                <a:schemeClr val="accent3"/>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E.EventID, E.Title, </a:t>
            </a:r>
            <a:r>
              <a:rPr lang="en" sz="1500">
                <a:solidFill>
                  <a:schemeClr val="accent3"/>
                </a:solidFill>
              </a:rPr>
              <a:t>SUM</a:t>
            </a:r>
            <a:r>
              <a:rPr lang="en" sz="1500">
                <a:solidFill>
                  <a:schemeClr val="dk2"/>
                </a:solidFill>
              </a:rPr>
              <a:t>(V.AmountDonated) </a:t>
            </a:r>
            <a:r>
              <a:rPr lang="en" sz="1500">
                <a:solidFill>
                  <a:schemeClr val="accent3"/>
                </a:solidFill>
              </a:rPr>
              <a:t>AS </a:t>
            </a:r>
            <a:r>
              <a:rPr lang="en" sz="1500">
                <a:solidFill>
                  <a:schemeClr val="dk2"/>
                </a:solidFill>
              </a:rPr>
              <a:t>TotalDonations</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Event 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Event_Visitor_Relationship EVR </a:t>
            </a:r>
            <a:r>
              <a:rPr lang="en" sz="1500">
                <a:solidFill>
                  <a:schemeClr val="accent3"/>
                </a:solidFill>
              </a:rPr>
              <a:t>ON </a:t>
            </a:r>
            <a:r>
              <a:rPr lang="en" sz="1500">
                <a:solidFill>
                  <a:schemeClr val="dk2"/>
                </a:solidFill>
              </a:rPr>
              <a:t>E.EventID = EVR.EventID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Visitor V </a:t>
            </a:r>
            <a:r>
              <a:rPr lang="en" sz="1500">
                <a:solidFill>
                  <a:schemeClr val="accent3"/>
                </a:solidFill>
              </a:rPr>
              <a:t>ON </a:t>
            </a:r>
            <a:r>
              <a:rPr lang="en" sz="1500">
                <a:solidFill>
                  <a:schemeClr val="dk2"/>
                </a:solidFill>
              </a:rPr>
              <a:t>EVR.VisitorID = V.VisitorID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E.EventID, E.Title;</a:t>
            </a:r>
            <a:endParaRPr sz="1500">
              <a:solidFill>
                <a:schemeClr val="dk2"/>
              </a:solidFill>
            </a:endParaRPr>
          </a:p>
          <a:p>
            <a:pPr indent="0" lvl="0" marL="457200" rtl="0" algn="l">
              <a:lnSpc>
                <a:spcPct val="100000"/>
              </a:lnSpc>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i="1" lang="en">
                <a:solidFill>
                  <a:schemeClr val="dk2"/>
                </a:solidFill>
              </a:rPr>
              <a:t>Vedere asupra membrilor</a:t>
            </a:r>
            <a:r>
              <a:rPr lang="en">
                <a:solidFill>
                  <a:schemeClr val="dk2"/>
                </a:solidFill>
              </a:rPr>
              <a:t> (</a:t>
            </a:r>
            <a:r>
              <a:rPr lang="en" sz="1500">
                <a:solidFill>
                  <a:schemeClr val="dk2"/>
                </a:solidFill>
              </a:rPr>
              <a:t>Permise toate interogările, SELECT/UPDATE/INSERT/DELETE</a:t>
            </a:r>
            <a:r>
              <a:rPr lang="en">
                <a:solidFill>
                  <a:schemeClr val="dk2"/>
                </a:solidFill>
              </a:rPr>
              <a:t>)</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CREATE VIEW </a:t>
            </a:r>
            <a:r>
              <a:rPr lang="en" sz="1500">
                <a:solidFill>
                  <a:schemeClr val="dk2"/>
                </a:solidFill>
              </a:rPr>
              <a:t>OwnerView </a:t>
            </a:r>
            <a:r>
              <a:rPr lang="en" sz="1500">
                <a:solidFill>
                  <a:schemeClr val="accent3"/>
                </a:solidFill>
              </a:rPr>
              <a:t>AS</a:t>
            </a:r>
            <a:endParaRPr sz="1500">
              <a:solidFill>
                <a:schemeClr val="accent3"/>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OwnerID, FirstName, LastName </a:t>
            </a:r>
            <a:r>
              <a:rPr lang="en" sz="1500">
                <a:solidFill>
                  <a:schemeClr val="accent3"/>
                </a:solidFill>
              </a:rPr>
              <a:t>FROM </a:t>
            </a:r>
            <a:r>
              <a:rPr lang="en" sz="1500">
                <a:solidFill>
                  <a:schemeClr val="dk2"/>
                </a:solidFill>
              </a:rPr>
              <a:t>Owner;</a:t>
            </a:r>
            <a:endParaRPr sz="15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0"/>
            <a:ext cx="8520600" cy="101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vederi + Operații permise/nepermise</a:t>
            </a:r>
            <a:endParaRPr/>
          </a:p>
          <a:p>
            <a:pPr indent="0" lvl="0" marL="0" rtl="0" algn="l">
              <a:spcBef>
                <a:spcPts val="0"/>
              </a:spcBef>
              <a:spcAft>
                <a:spcPts val="0"/>
              </a:spcAft>
              <a:buClr>
                <a:schemeClr val="dk2"/>
              </a:buClr>
              <a:buSzPct val="36666"/>
              <a:buFont typeface="Arial"/>
              <a:buNone/>
            </a:pPr>
            <a:r>
              <a:rPr lang="en"/>
              <a:t>(Partea II)</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Vedere asupra mașinilor (Permise toate operațiile)</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CREATE VIEW </a:t>
            </a:r>
            <a:r>
              <a:rPr lang="en" sz="1500">
                <a:solidFill>
                  <a:schemeClr val="dk2"/>
                </a:solidFill>
              </a:rPr>
              <a:t>CarView </a:t>
            </a:r>
            <a:r>
              <a:rPr lang="en" sz="1500">
                <a:solidFill>
                  <a:schemeClr val="accent3"/>
                </a:solidFill>
              </a:rPr>
              <a:t>AS</a:t>
            </a:r>
            <a:endParaRPr sz="1500">
              <a:solidFill>
                <a:schemeClr val="accent3"/>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CarID, Make, Model, Year </a:t>
            </a:r>
            <a:r>
              <a:rPr lang="en" sz="1500">
                <a:solidFill>
                  <a:schemeClr val="accent3"/>
                </a:solidFill>
              </a:rPr>
              <a:t>FROM </a:t>
            </a:r>
            <a:r>
              <a:rPr lang="en" sz="1500">
                <a:solidFill>
                  <a:schemeClr val="dk2"/>
                </a:solidFill>
              </a:rPr>
              <a:t>Car;</a:t>
            </a:r>
            <a:endParaRPr sz="15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Indecși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7546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creare index pentru optimizare interogări</a:t>
            </a:r>
            <a:endParaRPr/>
          </a:p>
        </p:txBody>
      </p:sp>
      <p:sp>
        <p:nvSpPr>
          <p:cNvPr id="221" name="Google Shape;221;p40"/>
          <p:cNvSpPr txBox="1"/>
          <p:nvPr>
            <p:ph idx="1" type="body"/>
          </p:nvPr>
        </p:nvSpPr>
        <p:spPr>
          <a:xfrm>
            <a:off x="311700" y="1442450"/>
            <a:ext cx="8520600" cy="23877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0"/>
              </a:spcBef>
              <a:spcAft>
                <a:spcPts val="0"/>
              </a:spcAft>
              <a:buClr>
                <a:schemeClr val="dk2"/>
              </a:buClr>
              <a:buSzPts val="1800"/>
              <a:buChar char="●"/>
            </a:pPr>
            <a:r>
              <a:rPr lang="en">
                <a:solidFill>
                  <a:schemeClr val="accent3"/>
                </a:solidFill>
              </a:rPr>
              <a:t>CREATE INDEX </a:t>
            </a:r>
            <a:r>
              <a:rPr lang="en">
                <a:solidFill>
                  <a:schemeClr val="dk2"/>
                </a:solidFill>
              </a:rPr>
              <a:t>idx_car_make_model</a:t>
            </a:r>
            <a:endParaRPr>
              <a:solidFill>
                <a:schemeClr val="dk2"/>
              </a:solidFill>
            </a:endParaRPr>
          </a:p>
          <a:p>
            <a:pPr indent="0" lvl="0" marL="457200" rtl="0" algn="l">
              <a:lnSpc>
                <a:spcPct val="100000"/>
              </a:lnSpc>
              <a:spcBef>
                <a:spcPts val="0"/>
              </a:spcBef>
              <a:spcAft>
                <a:spcPts val="0"/>
              </a:spcAft>
              <a:buNone/>
            </a:pPr>
            <a:r>
              <a:rPr lang="en">
                <a:solidFill>
                  <a:schemeClr val="accent3"/>
                </a:solidFill>
              </a:rPr>
              <a:t>ON </a:t>
            </a:r>
            <a:r>
              <a:rPr lang="en">
                <a:solidFill>
                  <a:schemeClr val="dk2"/>
                </a:solidFill>
              </a:rPr>
              <a:t>Car (Make, Model);</a:t>
            </a:r>
            <a:endParaRPr>
              <a:solidFill>
                <a:schemeClr val="dk2"/>
              </a:solidFill>
            </a:endParaRPr>
          </a:p>
          <a:p>
            <a:pPr indent="0" lvl="0" marL="457200" rtl="0" algn="l">
              <a:lnSpc>
                <a:spcPct val="100000"/>
              </a:lnSpc>
              <a:spcBef>
                <a:spcPts val="0"/>
              </a:spcBef>
              <a:spcAft>
                <a:spcPts val="0"/>
              </a:spcAft>
              <a:buNone/>
            </a:pPr>
            <a:r>
              <a:rPr lang="en">
                <a:solidFill>
                  <a:schemeClr val="dk2"/>
                </a:solidFill>
              </a:rPr>
              <a:t>-- optimizare pentru căutare cu 2 criterii</a:t>
            </a:r>
            <a:endParaRPr>
              <a:solidFill>
                <a:schemeClr val="dk2"/>
              </a:solidFill>
            </a:endParaRPr>
          </a:p>
          <a:p>
            <a:pPr indent="0" lvl="0" marL="457200" rtl="0" algn="l">
              <a:lnSpc>
                <a:spcPct val="100000"/>
              </a:lnSpc>
              <a:spcBef>
                <a:spcPts val="0"/>
              </a:spcBef>
              <a:spcAft>
                <a:spcPts val="0"/>
              </a:spcAft>
              <a:buNone/>
            </a:pPr>
            <a:r>
              <a:rPr lang="en">
                <a:solidFill>
                  <a:schemeClr val="dk2"/>
                </a:solidFill>
              </a:rPr>
              <a:t>-- </a:t>
            </a:r>
            <a:r>
              <a:rPr lang="en">
                <a:solidFill>
                  <a:schemeClr val="accent3"/>
                </a:solidFill>
              </a:rPr>
              <a:t>SELECT </a:t>
            </a:r>
            <a:r>
              <a:rPr lang="en">
                <a:solidFill>
                  <a:schemeClr val="dk2"/>
                </a:solidFill>
              </a:rPr>
              <a:t>* </a:t>
            </a:r>
            <a:r>
              <a:rPr lang="en">
                <a:solidFill>
                  <a:schemeClr val="accent3"/>
                </a:solidFill>
              </a:rPr>
              <a:t>FROM </a:t>
            </a:r>
            <a:r>
              <a:rPr lang="en">
                <a:solidFill>
                  <a:schemeClr val="dk2"/>
                </a:solidFill>
              </a:rPr>
              <a:t>Car</a:t>
            </a:r>
            <a:endParaRPr>
              <a:solidFill>
                <a:schemeClr val="dk2"/>
              </a:solidFill>
            </a:endParaRPr>
          </a:p>
          <a:p>
            <a:pPr indent="0" lvl="0" marL="457200" rtl="0" algn="l">
              <a:lnSpc>
                <a:spcPct val="100000"/>
              </a:lnSpc>
              <a:spcBef>
                <a:spcPts val="0"/>
              </a:spcBef>
              <a:spcAft>
                <a:spcPts val="0"/>
              </a:spcAft>
              <a:buNone/>
            </a:pPr>
            <a:r>
              <a:rPr lang="en">
                <a:solidFill>
                  <a:schemeClr val="dk2"/>
                </a:solidFill>
              </a:rPr>
              <a:t>-- </a:t>
            </a:r>
            <a:r>
              <a:rPr lang="en">
                <a:solidFill>
                  <a:schemeClr val="accent3"/>
                </a:solidFill>
              </a:rPr>
              <a:t>WHERE </a:t>
            </a:r>
            <a:r>
              <a:rPr lang="en">
                <a:solidFill>
                  <a:schemeClr val="dk2"/>
                </a:solidFill>
              </a:rPr>
              <a:t>Make = 'Mercedes-Benz'</a:t>
            </a:r>
            <a:r>
              <a:rPr lang="en">
                <a:solidFill>
                  <a:schemeClr val="accent3"/>
                </a:solidFill>
              </a:rPr>
              <a:t> AND </a:t>
            </a:r>
            <a:r>
              <a:rPr lang="en">
                <a:solidFill>
                  <a:schemeClr val="dk2"/>
                </a:solidFill>
              </a:rPr>
              <a:t>Model = '300SL';</a:t>
            </a:r>
            <a:endParaRPr>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Aplicație Client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98500" y="91475"/>
            <a:ext cx="8950200" cy="1061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71" name="Google Shape;71;p15"/>
          <p:cNvSpPr txBox="1"/>
          <p:nvPr>
            <p:ph type="title"/>
          </p:nvPr>
        </p:nvSpPr>
        <p:spPr>
          <a:xfrm>
            <a:off x="311700" y="264600"/>
            <a:ext cx="8520600" cy="623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Descriere bază de date</a:t>
            </a:r>
            <a:endParaRPr>
              <a:solidFill>
                <a:schemeClr val="lt1"/>
              </a:solidFill>
            </a:endParaRPr>
          </a:p>
        </p:txBody>
      </p:sp>
      <p:sp>
        <p:nvSpPr>
          <p:cNvPr id="72" name="Google Shape;72;p15"/>
          <p:cNvSpPr txBox="1"/>
          <p:nvPr>
            <p:ph idx="1" type="body"/>
          </p:nvPr>
        </p:nvSpPr>
        <p:spPr>
          <a:xfrm>
            <a:off x="311700" y="1369500"/>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accent1"/>
              </a:buClr>
              <a:buSzPts val="2000"/>
              <a:buChar char="●"/>
            </a:pPr>
            <a:r>
              <a:rPr lang="en" sz="2000">
                <a:solidFill>
                  <a:schemeClr val="accent1"/>
                </a:solidFill>
              </a:rPr>
              <a:t>Am proiectat și implementat o bază de date care descrie un muzeu la care se prezintă expoziții de mașini unor vizitatori care pot dona unei organizații caritabile.</a:t>
            </a:r>
            <a:endParaRPr sz="2000">
              <a:solidFill>
                <a:schemeClr val="accent1"/>
              </a:solidFill>
            </a:endParaRPr>
          </a:p>
          <a:p>
            <a:pPr indent="-355600" lvl="0" marL="457200" rtl="0" algn="l">
              <a:spcBef>
                <a:spcPts val="0"/>
              </a:spcBef>
              <a:spcAft>
                <a:spcPts val="0"/>
              </a:spcAft>
              <a:buClr>
                <a:schemeClr val="accent1"/>
              </a:buClr>
              <a:buSzPts val="2000"/>
              <a:buChar char="●"/>
            </a:pPr>
            <a:r>
              <a:rPr lang="en" sz="2000">
                <a:solidFill>
                  <a:schemeClr val="accent1"/>
                </a:solidFill>
              </a:rPr>
              <a:t>Fiecare mașină este donată pentru eveniment de către fiecare membru al muzeului (proprietar), iar mașinile vor fi expuse la o expoziție prezentată de către un ghid la un anume eveniment.</a:t>
            </a:r>
            <a:endParaRPr sz="2000">
              <a:solidFill>
                <a:schemeClr val="accent1"/>
              </a:solidFill>
            </a:endParaRPr>
          </a:p>
          <a:p>
            <a:pPr indent="-355600" lvl="0" marL="457200" rtl="0" algn="l">
              <a:spcBef>
                <a:spcPts val="0"/>
              </a:spcBef>
              <a:spcAft>
                <a:spcPts val="0"/>
              </a:spcAft>
              <a:buClr>
                <a:schemeClr val="accent1"/>
              </a:buClr>
              <a:buSzPts val="2000"/>
              <a:buChar char="●"/>
            </a:pPr>
            <a:r>
              <a:rPr lang="en" sz="2000">
                <a:solidFill>
                  <a:schemeClr val="accent1"/>
                </a:solidFill>
              </a:rPr>
              <a:t>Fiecare expoziție va avea o anumită temă, ca exemplu putem numi „Mașini sport istorice” o expoziție la care se vor afișa mașini cu renume în lumea </a:t>
            </a:r>
            <a:r>
              <a:rPr lang="en" sz="2000">
                <a:solidFill>
                  <a:schemeClr val="accent1"/>
                </a:solidFill>
              </a:rPr>
              <a:t>motorsportului</a:t>
            </a:r>
            <a:r>
              <a:rPr lang="en" sz="2000">
                <a:solidFill>
                  <a:schemeClr val="accent1"/>
                </a:solidFill>
              </a:rPr>
              <a:t>.</a:t>
            </a:r>
            <a:endParaRPr sz="20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911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Descriere aplicație client</a:t>
            </a:r>
            <a:endParaRPr/>
          </a:p>
        </p:txBody>
      </p:sp>
      <p:sp>
        <p:nvSpPr>
          <p:cNvPr id="232" name="Google Shape;232;p42"/>
          <p:cNvSpPr txBox="1"/>
          <p:nvPr>
            <p:ph idx="1" type="body"/>
          </p:nvPr>
        </p:nvSpPr>
        <p:spPr>
          <a:xfrm>
            <a:off x="311700" y="6019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Pentru implementarea aplicației, am folosit modulul de conectare la baze de date PostgreSQL </a:t>
            </a:r>
            <a:r>
              <a:rPr i="1" lang="en">
                <a:solidFill>
                  <a:schemeClr val="dk2"/>
                </a:solidFill>
              </a:rPr>
              <a:t>psycopg2 </a:t>
            </a:r>
            <a:r>
              <a:rPr lang="en">
                <a:solidFill>
                  <a:schemeClr val="dk2"/>
                </a:solidFill>
              </a:rPr>
              <a:t>pentru Python și am descris o aplicație simplă în consolă care ne permite operații de manipulare a datelor (INSERT, UPDATE, DELETE) și căutare (prin SELECT).</a:t>
            </a:r>
            <a:endParaRPr>
              <a:solidFill>
                <a:schemeClr val="dk2"/>
              </a:solidFill>
            </a:endParaRPr>
          </a:p>
        </p:txBody>
      </p:sp>
      <p:pic>
        <p:nvPicPr>
          <p:cNvPr id="233" name="Google Shape;233;p42"/>
          <p:cNvPicPr preferRelativeResize="0"/>
          <p:nvPr/>
        </p:nvPicPr>
        <p:blipFill rotWithShape="1">
          <a:blip r:embed="rId3">
            <a:alphaModFix/>
          </a:blip>
          <a:srcRect b="0" l="0" r="0" t="852"/>
          <a:stretch/>
        </p:blipFill>
        <p:spPr>
          <a:xfrm>
            <a:off x="444975" y="1946425"/>
            <a:ext cx="5764800" cy="3119775"/>
          </a:xfrm>
          <a:prstGeom prst="rect">
            <a:avLst/>
          </a:prstGeom>
          <a:noFill/>
          <a:ln>
            <a:noFill/>
          </a:ln>
        </p:spPr>
      </p:pic>
      <p:pic>
        <p:nvPicPr>
          <p:cNvPr id="234" name="Google Shape;234;p42"/>
          <p:cNvPicPr preferRelativeResize="0"/>
          <p:nvPr/>
        </p:nvPicPr>
        <p:blipFill>
          <a:blip r:embed="rId4">
            <a:alphaModFix/>
          </a:blip>
          <a:stretch>
            <a:fillRect/>
          </a:stretch>
        </p:blipFill>
        <p:spPr>
          <a:xfrm>
            <a:off x="3484950" y="1608075"/>
            <a:ext cx="5253202" cy="2845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Modulul </a:t>
            </a:r>
            <a:r>
              <a:rPr i="1" lang="en"/>
              <a:t>psycopg2</a:t>
            </a:r>
            <a:endParaRPr i="1"/>
          </a:p>
        </p:txBody>
      </p:sp>
      <p:sp>
        <p:nvSpPr>
          <p:cNvPr id="240" name="Google Shape;24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Acest modul pentru limbajul de programare </a:t>
            </a:r>
            <a:r>
              <a:rPr b="1" lang="en" sz="1600">
                <a:solidFill>
                  <a:schemeClr val="dk2"/>
                </a:solidFill>
              </a:rPr>
              <a:t>Python </a:t>
            </a:r>
            <a:r>
              <a:rPr lang="en" sz="1600">
                <a:solidFill>
                  <a:schemeClr val="dk2"/>
                </a:solidFill>
              </a:rPr>
              <a:t>îmi</a:t>
            </a:r>
            <a:r>
              <a:rPr lang="en" sz="1600">
                <a:solidFill>
                  <a:schemeClr val="dk2"/>
                </a:solidFill>
              </a:rPr>
              <a:t> permite interogarea serverului </a:t>
            </a:r>
            <a:r>
              <a:rPr b="1" lang="en" sz="1600">
                <a:solidFill>
                  <a:schemeClr val="dk2"/>
                </a:solidFill>
              </a:rPr>
              <a:t>PostgreSQL </a:t>
            </a:r>
            <a:r>
              <a:rPr lang="en" sz="1600">
                <a:solidFill>
                  <a:schemeClr val="dk2"/>
                </a:solidFill>
              </a:rPr>
              <a:t>cu query-uri trimise chiar din aplicația implementată, într-o manieră </a:t>
            </a:r>
            <a:r>
              <a:rPr lang="en" sz="1600">
                <a:solidFill>
                  <a:schemeClr val="dk2"/>
                </a:solidFill>
              </a:rPr>
              <a:t>asemănătoare</a:t>
            </a:r>
            <a:r>
              <a:rPr lang="en" sz="1600">
                <a:solidFill>
                  <a:schemeClr val="dk2"/>
                </a:solidFill>
              </a:rPr>
              <a:t> cu </a:t>
            </a:r>
            <a:r>
              <a:rPr i="1" lang="en" sz="1600">
                <a:solidFill>
                  <a:schemeClr val="dk2"/>
                </a:solidFill>
              </a:rPr>
              <a:t>API</a:t>
            </a:r>
            <a:r>
              <a:rPr lang="en" sz="1600">
                <a:solidFill>
                  <a:schemeClr val="dk2"/>
                </a:solidFill>
              </a:rPr>
              <a:t>-ul din </a:t>
            </a:r>
            <a:r>
              <a:rPr b="1" lang="en" sz="1600">
                <a:solidFill>
                  <a:schemeClr val="dk2"/>
                </a:solidFill>
              </a:rPr>
              <a:t>Java </a:t>
            </a:r>
            <a:r>
              <a:rPr b="1" i="1" lang="en" sz="1600">
                <a:solidFill>
                  <a:schemeClr val="dk2"/>
                </a:solidFill>
              </a:rPr>
              <a:t>JDBC</a:t>
            </a:r>
            <a:r>
              <a:rPr lang="en" sz="1600">
                <a:solidFill>
                  <a:schemeClr val="dk2"/>
                </a:solidFill>
              </a:rPr>
              <a: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Fiecare interogare se bazează pe un obiect de tip Connection care leagă aplicația de serverul PostgreSQL specificat, iar acesta poate returna mai multe obiecte de tip Cursor care pot executa query-uri SQL.</a:t>
            </a:r>
            <a:endParaRPr>
              <a:solidFill>
                <a:schemeClr val="dk2"/>
              </a:solidFill>
            </a:endParaRPr>
          </a:p>
        </p:txBody>
      </p:sp>
      <p:sp>
        <p:nvSpPr>
          <p:cNvPr id="241" name="Google Shape;241;p43"/>
          <p:cNvSpPr txBox="1"/>
          <p:nvPr/>
        </p:nvSpPr>
        <p:spPr>
          <a:xfrm>
            <a:off x="311700" y="3052700"/>
            <a:ext cx="4058400" cy="1626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200">
                <a:solidFill>
                  <a:srgbClr val="6A9955"/>
                </a:solidFill>
                <a:latin typeface="Courier New"/>
                <a:ea typeface="Courier New"/>
                <a:cs typeface="Courier New"/>
                <a:sym typeface="Courier New"/>
              </a:rPr>
              <a:t># Conectare server PostgreSQL</a:t>
            </a:r>
            <a:endParaRPr b="1" sz="1200">
              <a:solidFill>
                <a:srgbClr val="9CDCFE"/>
              </a:solidFill>
              <a:latin typeface="Courier New"/>
              <a:ea typeface="Courier New"/>
              <a:cs typeface="Courier New"/>
              <a:sym typeface="Courier New"/>
            </a:endParaRPr>
          </a:p>
          <a:p>
            <a:pPr indent="457200" lvl="0" marL="0" rtl="0" algn="l">
              <a:spcBef>
                <a:spcPts val="0"/>
              </a:spcBef>
              <a:spcAft>
                <a:spcPts val="0"/>
              </a:spcAft>
              <a:buClr>
                <a:schemeClr val="dk2"/>
              </a:buClr>
              <a:buSzPts val="1100"/>
              <a:buFont typeface="Arial"/>
              <a:buNone/>
            </a:pPr>
            <a:r>
              <a:rPr b="1" lang="en" sz="1200">
                <a:solidFill>
                  <a:srgbClr val="9CDCFE"/>
                </a:solidFill>
                <a:latin typeface="Courier New"/>
                <a:ea typeface="Courier New"/>
                <a:cs typeface="Courier New"/>
                <a:sym typeface="Courier New"/>
              </a:rPr>
              <a:t>connection</a:t>
            </a:r>
            <a:r>
              <a:rPr b="1" lang="en" sz="1200">
                <a:solidFill>
                  <a:srgbClr val="CCCCCC"/>
                </a:solidFill>
                <a:latin typeface="Courier New"/>
                <a:ea typeface="Courier New"/>
                <a:cs typeface="Courier New"/>
                <a:sym typeface="Courier New"/>
              </a:rPr>
              <a:t> </a:t>
            </a:r>
            <a:r>
              <a:rPr b="1" lang="en" sz="1200">
                <a:solidFill>
                  <a:srgbClr val="D4D4D4"/>
                </a:solidFill>
                <a:latin typeface="Courier New"/>
                <a:ea typeface="Courier New"/>
                <a:cs typeface="Courier New"/>
                <a:sym typeface="Courier New"/>
              </a:rPr>
              <a:t>=</a:t>
            </a:r>
            <a:r>
              <a:rPr b="1" lang="en" sz="1200">
                <a:solidFill>
                  <a:srgbClr val="CCCCCC"/>
                </a:solidFill>
                <a:latin typeface="Courier New"/>
                <a:ea typeface="Courier New"/>
                <a:cs typeface="Courier New"/>
                <a:sym typeface="Courier New"/>
              </a:rPr>
              <a:t> </a:t>
            </a:r>
            <a:r>
              <a:rPr b="1" lang="en" sz="1200">
                <a:solidFill>
                  <a:srgbClr val="4EC9B0"/>
                </a:solidFill>
                <a:latin typeface="Courier New"/>
                <a:ea typeface="Courier New"/>
                <a:cs typeface="Courier New"/>
                <a:sym typeface="Courier New"/>
              </a:rPr>
              <a:t>psycopg2</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connect</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database</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'database'</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host</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'host'</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user</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'user'</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password</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'password'</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port</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'port'</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242" name="Google Shape;242;p43"/>
          <p:cNvSpPr txBox="1"/>
          <p:nvPr/>
        </p:nvSpPr>
        <p:spPr>
          <a:xfrm>
            <a:off x="4200475" y="3052700"/>
            <a:ext cx="4803900" cy="1672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200">
                <a:solidFill>
                  <a:srgbClr val="6A9955"/>
                </a:solidFill>
                <a:latin typeface="Courier New"/>
                <a:ea typeface="Courier New"/>
                <a:cs typeface="Courier New"/>
                <a:sym typeface="Courier New"/>
              </a:rPr>
              <a:t># Exemplu query SQL</a:t>
            </a:r>
            <a:endParaRPr b="1" sz="1200">
              <a:solidFill>
                <a:srgbClr val="6A9955"/>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200">
                <a:solidFill>
                  <a:srgbClr val="9CDCFE"/>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 </a:t>
            </a:r>
            <a:r>
              <a:rPr b="1" lang="en" sz="1200">
                <a:solidFill>
                  <a:srgbClr val="D4D4D4"/>
                </a:solidFill>
                <a:latin typeface="Courier New"/>
                <a:ea typeface="Courier New"/>
                <a:cs typeface="Courier New"/>
                <a:sym typeface="Courier New"/>
              </a:rPr>
              <a:t>=</a:t>
            </a: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connection</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2"/>
              </a:buClr>
              <a:buSzPts val="1100"/>
              <a:buFont typeface="Arial"/>
              <a:buNone/>
            </a:pPr>
            <a:r>
              <a:rPr b="1" lang="en" sz="1200">
                <a:solidFill>
                  <a:srgbClr val="9CDCFE"/>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execute</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"SELECT * FROM car;"</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2"/>
              </a:buClr>
              <a:buSzPts val="1100"/>
              <a:buFont typeface="Arial"/>
              <a:buNone/>
            </a:pPr>
            <a:r>
              <a:rPr b="1" lang="en" sz="1200">
                <a:solidFill>
                  <a:srgbClr val="DCDCAA"/>
                </a:solidFill>
                <a:latin typeface="Courier New"/>
                <a:ea typeface="Courier New"/>
                <a:cs typeface="Courier New"/>
                <a:sym typeface="Courier New"/>
              </a:rPr>
              <a:t>print</a:t>
            </a:r>
            <a:r>
              <a:rPr b="1" lang="en" sz="1200">
                <a:solidFill>
                  <a:srgbClr val="CCCCCC"/>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fetchall</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2"/>
              </a:buClr>
              <a:buSzPts val="1100"/>
              <a:buFont typeface="Arial"/>
              <a:buNone/>
            </a:pPr>
            <a:r>
              <a:rPr b="1" lang="en" sz="1200">
                <a:solidFill>
                  <a:srgbClr val="9CDCFE"/>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close</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9CDCFE"/>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6000" y="526350"/>
            <a:ext cx="31194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Diagrama ER</a:t>
            </a:r>
            <a:endParaRPr sz="2400"/>
          </a:p>
        </p:txBody>
      </p:sp>
      <p:pic>
        <p:nvPicPr>
          <p:cNvPr id="78" name="Google Shape;78;p16"/>
          <p:cNvPicPr preferRelativeResize="0"/>
          <p:nvPr/>
        </p:nvPicPr>
        <p:blipFill>
          <a:blip r:embed="rId3">
            <a:alphaModFix/>
          </a:blip>
          <a:stretch>
            <a:fillRect/>
          </a:stretch>
        </p:blipFill>
        <p:spPr>
          <a:xfrm>
            <a:off x="3429723" y="446850"/>
            <a:ext cx="5422800" cy="4249800"/>
          </a:xfrm>
          <a:prstGeom prst="roundRect">
            <a:avLst>
              <a:gd fmla="val 4531" name="adj"/>
            </a:avLst>
          </a:prstGeom>
          <a:noFill/>
          <a:ln>
            <a:noFill/>
          </a:ln>
          <a:effectLst>
            <a:outerShdw blurRad="57150" rotWithShape="0" algn="bl" dir="5400000" dist="19050">
              <a:srgbClr val="000000">
                <a:alpha val="12000"/>
              </a:srgbClr>
            </a:outerShdw>
          </a:effectLst>
        </p:spPr>
      </p:pic>
      <p:sp>
        <p:nvSpPr>
          <p:cNvPr id="79" name="Google Shape;79;p16"/>
          <p:cNvSpPr txBox="1"/>
          <p:nvPr/>
        </p:nvSpPr>
        <p:spPr>
          <a:xfrm>
            <a:off x="4735100" y="4696650"/>
            <a:ext cx="2989500" cy="369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 </a:t>
            </a:r>
            <a:r>
              <a:rPr lang="en" sz="1200">
                <a:solidFill>
                  <a:schemeClr val="lt1"/>
                </a:solidFill>
                <a:latin typeface="Source Sans Pro"/>
                <a:ea typeface="Source Sans Pro"/>
                <a:cs typeface="Source Sans Pro"/>
                <a:sym typeface="Source Sans Pro"/>
              </a:rPr>
              <a:t>Am folosit notația </a:t>
            </a:r>
            <a:r>
              <a:rPr lang="en" sz="1200" u="sng">
                <a:solidFill>
                  <a:schemeClr val="lt2"/>
                </a:solidFill>
                <a:latin typeface="Source Sans Pro"/>
                <a:ea typeface="Source Sans Pro"/>
                <a:cs typeface="Source Sans Pro"/>
                <a:sym typeface="Source Sans Pro"/>
                <a:hlinkClick r:id="rId4">
                  <a:extLst>
                    <a:ext uri="{A12FA001-AC4F-418D-AE19-62706E023703}">
                      <ahyp:hlinkClr val="tx"/>
                    </a:ext>
                  </a:extLst>
                </a:hlinkClick>
              </a:rPr>
              <a:t>Chen</a:t>
            </a:r>
            <a:endParaRPr sz="1200">
              <a:solidFill>
                <a:schemeClr val="lt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5300" y="429025"/>
            <a:ext cx="3549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Schema Relațională</a:t>
            </a:r>
            <a:endParaRPr/>
          </a:p>
        </p:txBody>
      </p:sp>
      <p:pic>
        <p:nvPicPr>
          <p:cNvPr id="85" name="Google Shape;85;p17"/>
          <p:cNvPicPr preferRelativeResize="0"/>
          <p:nvPr/>
        </p:nvPicPr>
        <p:blipFill>
          <a:blip r:embed="rId3">
            <a:alphaModFix/>
          </a:blip>
          <a:stretch>
            <a:fillRect/>
          </a:stretch>
        </p:blipFill>
        <p:spPr>
          <a:xfrm>
            <a:off x="3594600" y="160975"/>
            <a:ext cx="5223900" cy="4626900"/>
          </a:xfrm>
          <a:prstGeom prst="roundRect">
            <a:avLst>
              <a:gd fmla="val 4055" name="adj"/>
            </a:avLst>
          </a:prstGeom>
          <a:noFill/>
          <a:ln>
            <a:noFill/>
          </a:ln>
          <a:effectLst>
            <a:outerShdw blurRad="57150" rotWithShape="0" algn="bl" dir="5400000" dist="19050">
              <a:srgbClr val="000000">
                <a:alpha val="31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627900"/>
            <a:ext cx="8520600" cy="64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Crearea tabelelor</a:t>
            </a:r>
            <a:endParaRPr sz="3200"/>
          </a:p>
        </p:txBody>
      </p:sp>
      <p:sp>
        <p:nvSpPr>
          <p:cNvPr id="91" name="Google Shape;91;p18"/>
          <p:cNvSpPr txBox="1"/>
          <p:nvPr>
            <p:ph idx="1" type="body"/>
          </p:nvPr>
        </p:nvSpPr>
        <p:spPr>
          <a:xfrm>
            <a:off x="311700" y="2845182"/>
            <a:ext cx="8520600" cy="13008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Am creat tabelele descrise în schema relațională și am pus de asemenea constrângerile și relațiile dintre tabele prin foreign key.</a:t>
            </a:r>
            <a:endParaRPr/>
          </a:p>
          <a:p>
            <a:pPr indent="-342900" lvl="0" marL="457200" rtl="0" algn="l">
              <a:spcBef>
                <a:spcPts val="0"/>
              </a:spcBef>
              <a:spcAft>
                <a:spcPts val="0"/>
              </a:spcAft>
              <a:buSzPts val="1800"/>
              <a:buChar char="●"/>
            </a:pPr>
            <a:r>
              <a:rPr lang="en"/>
              <a:t>Query-urile pentru crearea tabelelor este </a:t>
            </a:r>
            <a:r>
              <a:rPr lang="en" u="sng">
                <a:solidFill>
                  <a:schemeClr val="lt2"/>
                </a:solidFill>
                <a:hlinkClick r:id="rId3">
                  <a:extLst>
                    <a:ext uri="{A12FA001-AC4F-418D-AE19-62706E023703}">
                      <ahyp:hlinkClr val="tx"/>
                    </a:ext>
                  </a:extLst>
                </a:hlinkClick>
              </a:rPr>
              <a:t>aici</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627900"/>
            <a:ext cx="8520600" cy="64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Inserarea datelor în </a:t>
            </a:r>
            <a:r>
              <a:rPr lang="en" sz="3200"/>
              <a:t>tabele</a:t>
            </a:r>
            <a:endParaRPr sz="3200"/>
          </a:p>
        </p:txBody>
      </p:sp>
      <p:sp>
        <p:nvSpPr>
          <p:cNvPr id="97" name="Google Shape;97;p19"/>
          <p:cNvSpPr txBox="1"/>
          <p:nvPr>
            <p:ph idx="1" type="body"/>
          </p:nvPr>
        </p:nvSpPr>
        <p:spPr>
          <a:xfrm>
            <a:off x="311700" y="2845182"/>
            <a:ext cx="8520600" cy="13008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Am continuat prin a insera în tabelele descrise.</a:t>
            </a:r>
            <a:endParaRPr/>
          </a:p>
          <a:p>
            <a:pPr indent="-342900" lvl="0" marL="457200" rtl="0" algn="l">
              <a:spcBef>
                <a:spcPts val="0"/>
              </a:spcBef>
              <a:spcAft>
                <a:spcPts val="0"/>
              </a:spcAft>
              <a:buSzPts val="1800"/>
              <a:buChar char="●"/>
            </a:pPr>
            <a:r>
              <a:rPr lang="en"/>
              <a:t>Query-urile pentru inserarea datelor în tabele este </a:t>
            </a:r>
            <a:r>
              <a:rPr lang="en" u="sng">
                <a:solidFill>
                  <a:schemeClr val="lt2"/>
                </a:solidFill>
                <a:hlinkClick r:id="rId3">
                  <a:extLst>
                    <a:ext uri="{A12FA001-AC4F-418D-AE19-62706E023703}">
                      <ahyp:hlinkClr val="tx"/>
                    </a:ext>
                  </a:extLst>
                </a:hlinkClick>
              </a:rPr>
              <a:t>aici</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627900"/>
            <a:ext cx="8520600" cy="64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Inserarea datelor în tabele</a:t>
            </a:r>
            <a:endParaRPr sz="3200"/>
          </a:p>
        </p:txBody>
      </p:sp>
      <p:sp>
        <p:nvSpPr>
          <p:cNvPr id="103" name="Google Shape;103;p20"/>
          <p:cNvSpPr txBox="1"/>
          <p:nvPr>
            <p:ph idx="1" type="body"/>
          </p:nvPr>
        </p:nvSpPr>
        <p:spPr>
          <a:xfrm>
            <a:off x="311700" y="2845182"/>
            <a:ext cx="8520600" cy="13008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Am continuat prin a insera în tabelele descrise.</a:t>
            </a:r>
            <a:endParaRPr/>
          </a:p>
          <a:p>
            <a:pPr indent="-342900" lvl="0" marL="457200" rtl="0" algn="l">
              <a:spcBef>
                <a:spcPts val="0"/>
              </a:spcBef>
              <a:spcAft>
                <a:spcPts val="0"/>
              </a:spcAft>
              <a:buSzPts val="1800"/>
              <a:buChar char="●"/>
            </a:pPr>
            <a:r>
              <a:rPr lang="en"/>
              <a:t>Query-urile pentru inserarea datelor în tabele este </a:t>
            </a:r>
            <a:r>
              <a:rPr lang="en" u="sng">
                <a:solidFill>
                  <a:schemeClr val="lt2"/>
                </a:solidFill>
                <a:hlinkClick r:id="rId3">
                  <a:extLst>
                    <a:ext uri="{A12FA001-AC4F-418D-AE19-62706E023703}">
                      <ahyp:hlinkClr val="tx"/>
                    </a:ext>
                  </a:extLst>
                </a:hlinkClick>
              </a:rPr>
              <a:t>aici</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p:nvPr/>
        </p:nvSpPr>
        <p:spPr>
          <a:xfrm>
            <a:off x="84425" y="77400"/>
            <a:ext cx="8971200" cy="1196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09" name="Google Shape;109;p21"/>
          <p:cNvSpPr txBox="1"/>
          <p:nvPr>
            <p:ph type="title"/>
          </p:nvPr>
        </p:nvSpPr>
        <p:spPr>
          <a:xfrm>
            <a:off x="311700" y="3817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Exemple operații modificare date</a:t>
            </a:r>
            <a:endParaRPr>
              <a:solidFill>
                <a:schemeClr val="lt1"/>
              </a:solidFill>
            </a:endParaRPr>
          </a:p>
        </p:txBody>
      </p:sp>
      <p:sp>
        <p:nvSpPr>
          <p:cNvPr id="110" name="Google Shape;110;p21"/>
          <p:cNvSpPr txBox="1"/>
          <p:nvPr>
            <p:ph idx="1" type="body"/>
          </p:nvPr>
        </p:nvSpPr>
        <p:spPr>
          <a:xfrm>
            <a:off x="311700" y="1540925"/>
            <a:ext cx="8520600" cy="2802600"/>
          </a:xfrm>
          <a:prstGeom prst="rect">
            <a:avLst/>
          </a:prstGeom>
        </p:spPr>
        <p:txBody>
          <a:bodyPr anchorCtr="0" anchor="ctr" bIns="91425" lIns="91425" spcFirstLastPara="1" rIns="715975" wrap="square" tIns="91425">
            <a:normAutofit/>
          </a:bodyPr>
          <a:lstStyle/>
          <a:p>
            <a:pPr indent="-323850" lvl="0" marL="457200" rtl="0" algn="l">
              <a:spcBef>
                <a:spcPts val="0"/>
              </a:spcBef>
              <a:spcAft>
                <a:spcPts val="0"/>
              </a:spcAft>
              <a:buSzPts val="1500"/>
              <a:buChar char="●"/>
            </a:pPr>
            <a:r>
              <a:rPr lang="en" sz="1500">
                <a:solidFill>
                  <a:schemeClr val="accent3"/>
                </a:solidFill>
              </a:rPr>
              <a:t>UPDATE </a:t>
            </a:r>
            <a:r>
              <a:rPr lang="en" sz="1500">
                <a:solidFill>
                  <a:srgbClr val="111111"/>
                </a:solidFill>
              </a:rPr>
              <a:t>Owner </a:t>
            </a:r>
            <a:r>
              <a:rPr lang="en" sz="1500">
                <a:solidFill>
                  <a:schemeClr val="accent3"/>
                </a:solidFill>
              </a:rPr>
              <a:t>SET </a:t>
            </a:r>
            <a:r>
              <a:rPr lang="en" sz="1500">
                <a:solidFill>
                  <a:srgbClr val="111111"/>
                </a:solidFill>
              </a:rPr>
              <a:t>PhoneNumber = '0722000123' </a:t>
            </a:r>
            <a:r>
              <a:rPr lang="en" sz="1500">
                <a:solidFill>
                  <a:schemeClr val="accent3"/>
                </a:solidFill>
              </a:rPr>
              <a:t>WHERE </a:t>
            </a:r>
            <a:r>
              <a:rPr lang="en" sz="1500">
                <a:solidFill>
                  <a:srgbClr val="111111"/>
                </a:solidFill>
              </a:rPr>
              <a:t>OwnerID = 1;</a:t>
            </a:r>
            <a:endParaRPr sz="1500">
              <a:solidFill>
                <a:srgbClr val="111111"/>
              </a:solidFill>
            </a:endParaRPr>
          </a:p>
          <a:p>
            <a:pPr indent="-323850" lvl="0" marL="457200" rtl="0" algn="l">
              <a:spcBef>
                <a:spcPts val="0"/>
              </a:spcBef>
              <a:spcAft>
                <a:spcPts val="0"/>
              </a:spcAft>
              <a:buSzPts val="1500"/>
              <a:buChar char="●"/>
            </a:pPr>
            <a:r>
              <a:rPr lang="en" sz="1500">
                <a:solidFill>
                  <a:schemeClr val="accent3"/>
                </a:solidFill>
              </a:rPr>
              <a:t>UPDATE </a:t>
            </a:r>
            <a:r>
              <a:rPr lang="en" sz="1500">
                <a:solidFill>
                  <a:srgbClr val="111111"/>
                </a:solidFill>
              </a:rPr>
              <a:t>Car </a:t>
            </a:r>
            <a:r>
              <a:rPr lang="en" sz="1500">
                <a:solidFill>
                  <a:schemeClr val="accent3"/>
                </a:solidFill>
              </a:rPr>
              <a:t>SET </a:t>
            </a:r>
            <a:r>
              <a:rPr lang="en" sz="1500">
                <a:solidFill>
                  <a:srgbClr val="111111"/>
                </a:solidFill>
              </a:rPr>
              <a:t>Color = 'Navajo Green' </a:t>
            </a:r>
            <a:r>
              <a:rPr lang="en" sz="1500">
                <a:solidFill>
                  <a:schemeClr val="accent3"/>
                </a:solidFill>
              </a:rPr>
              <a:t>WHERE </a:t>
            </a:r>
            <a:r>
              <a:rPr lang="en" sz="1500">
                <a:solidFill>
                  <a:srgbClr val="111111"/>
                </a:solidFill>
              </a:rPr>
              <a:t>CarID = 2;</a:t>
            </a:r>
            <a:endParaRPr sz="1500">
              <a:solidFill>
                <a:srgbClr val="111111"/>
              </a:solidFill>
            </a:endParaRPr>
          </a:p>
          <a:p>
            <a:pPr indent="-323850" lvl="0" marL="457200" rtl="0" algn="l">
              <a:spcBef>
                <a:spcPts val="0"/>
              </a:spcBef>
              <a:spcAft>
                <a:spcPts val="0"/>
              </a:spcAft>
              <a:buSzPts val="1500"/>
              <a:buChar char="●"/>
            </a:pPr>
            <a:r>
              <a:rPr lang="en" sz="1500">
                <a:solidFill>
                  <a:schemeClr val="accent3"/>
                </a:solidFill>
              </a:rPr>
              <a:t>UPDATE </a:t>
            </a:r>
            <a:r>
              <a:rPr lang="en" sz="1500">
                <a:solidFill>
                  <a:srgbClr val="111111"/>
                </a:solidFill>
              </a:rPr>
              <a:t>Event </a:t>
            </a:r>
            <a:r>
              <a:rPr lang="en" sz="1500">
                <a:solidFill>
                  <a:schemeClr val="accent3"/>
                </a:solidFill>
              </a:rPr>
              <a:t>SET </a:t>
            </a:r>
            <a:r>
              <a:rPr lang="en" sz="1500">
                <a:solidFill>
                  <a:srgbClr val="111111"/>
                </a:solidFill>
              </a:rPr>
              <a:t>Title = 'Expozitie de masini de lux' </a:t>
            </a:r>
            <a:r>
              <a:rPr lang="en" sz="1500">
                <a:solidFill>
                  <a:schemeClr val="accent3"/>
                </a:solidFill>
              </a:rPr>
              <a:t>WHERE </a:t>
            </a:r>
            <a:r>
              <a:rPr lang="en" sz="1500">
                <a:solidFill>
                  <a:srgbClr val="111111"/>
                </a:solidFill>
              </a:rPr>
              <a:t>EventID = 1;</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