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93d7f2d9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93d7f2d9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93d7f2d9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93d7f2d9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93d7f2d9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93d7f2d9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93d7f2d9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93d7f2d9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93d7f2d9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93d7f2d9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93d7f2d9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93d7f2d9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93d7f2d9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93d7f2d9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93d7f2d9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93d7f2d9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93d7f2d9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93d7f2d9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3d7f2d9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3d7f2d9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93d7f2d9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93d7f2d9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93d7f2d9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93d7f2d9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93d7f2d9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93d7f2d9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93d7f2d9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93d7f2d9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93d7f2d9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93d7f2d9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93d7f2d9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93d7f2d9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93d7f2d9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93d7f2d9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93d7f2d9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93d7f2d9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93d7f2d9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93d7f2d9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93d7f2d9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93d7f2d9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93d7f2d9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93d7f2d9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93d7f2d9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93d7f2d9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93d7f2d9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93d7f2d9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93d7f2d9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93d7f2d9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93d7f2d9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93d7f2d9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93d7f2d9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93d7f2d9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93d7f2d9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93d7f2d9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3d7f2d9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3d7f2d9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93d7f2d9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93d7f2d9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Entity%E2%80%93relationship_model#Che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yorri/database-project/blob/main/create_table_queries.tx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yorri/database-project/blob/main/create_table_queries.tx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kyorri/database-project/blob/main/insert_queries.tx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85050"/>
            <a:ext cx="8183700" cy="16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Proiect Baze de Date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Muzeu mașini de colecție</a:t>
            </a:r>
            <a:endParaRPr sz="36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4086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Dumitrescu Marian-Daniel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 3.2A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2575" y="140725"/>
            <a:ext cx="8936100" cy="2718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19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Exemple operații ștergere date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62475" y="2743050"/>
            <a:ext cx="8520600" cy="20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accent3"/>
                </a:solidFill>
              </a:rPr>
              <a:t>DELETE FROM </a:t>
            </a:r>
            <a:r>
              <a:rPr lang="en" sz="2200">
                <a:solidFill>
                  <a:schemeClr val="dk2"/>
                </a:solidFill>
              </a:rPr>
              <a:t>Owner </a:t>
            </a:r>
            <a:r>
              <a:rPr lang="en" sz="2200">
                <a:solidFill>
                  <a:schemeClr val="accent3"/>
                </a:solidFill>
              </a:rPr>
              <a:t>WHERE </a:t>
            </a:r>
            <a:r>
              <a:rPr lang="en" sz="2200">
                <a:solidFill>
                  <a:schemeClr val="dk2"/>
                </a:solidFill>
              </a:rPr>
              <a:t>OwnerID = 5;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accent3"/>
                </a:solidFill>
              </a:rPr>
              <a:t>DELETE FROM </a:t>
            </a:r>
            <a:r>
              <a:rPr lang="en" sz="2200">
                <a:solidFill>
                  <a:schemeClr val="dk2"/>
                </a:solidFill>
              </a:rPr>
              <a:t>Car </a:t>
            </a:r>
            <a:r>
              <a:rPr lang="en" sz="2200">
                <a:solidFill>
                  <a:schemeClr val="accent3"/>
                </a:solidFill>
              </a:rPr>
              <a:t>WHERE </a:t>
            </a:r>
            <a:r>
              <a:rPr lang="en" sz="2200">
                <a:solidFill>
                  <a:schemeClr val="dk2"/>
                </a:solidFill>
              </a:rPr>
              <a:t>CarID = 3;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accent3"/>
                </a:solidFill>
              </a:rPr>
              <a:t>DELETE FROM </a:t>
            </a:r>
            <a:r>
              <a:rPr lang="en" sz="2200">
                <a:solidFill>
                  <a:schemeClr val="dk2"/>
                </a:solidFill>
              </a:rPr>
              <a:t>Car </a:t>
            </a:r>
            <a:r>
              <a:rPr lang="en" sz="2200">
                <a:solidFill>
                  <a:schemeClr val="accent3"/>
                </a:solidFill>
              </a:rPr>
              <a:t>WHERE </a:t>
            </a:r>
            <a:r>
              <a:rPr lang="en" sz="2200">
                <a:solidFill>
                  <a:schemeClr val="dk2"/>
                </a:solidFill>
              </a:rPr>
              <a:t>CarID = 3;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832000"/>
            <a:ext cx="85206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Exemple de operații de modificare sau ștergere folosind subinterogări:</a:t>
            </a:r>
            <a:endParaRPr sz="2200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674625"/>
            <a:ext cx="8520600" cy="28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UPDATE </a:t>
            </a:r>
            <a:r>
              <a:rPr lang="en" sz="1500">
                <a:solidFill>
                  <a:srgbClr val="111111"/>
                </a:solidFill>
              </a:rPr>
              <a:t>Car </a:t>
            </a:r>
            <a:r>
              <a:rPr lang="en" sz="1500">
                <a:solidFill>
                  <a:schemeClr val="accent3"/>
                </a:solidFill>
              </a:rPr>
              <a:t>SET </a:t>
            </a:r>
            <a:r>
              <a:rPr lang="en" sz="1500">
                <a:solidFill>
                  <a:srgbClr val="111111"/>
                </a:solidFill>
              </a:rPr>
              <a:t>OwnerID = (</a:t>
            </a:r>
            <a:r>
              <a:rPr lang="en" sz="1500">
                <a:solidFill>
                  <a:schemeClr val="accent3"/>
                </a:solidFill>
              </a:rPr>
              <a:t>SELECT</a:t>
            </a:r>
            <a:r>
              <a:rPr lang="en" sz="1500">
                <a:solidFill>
                  <a:srgbClr val="111111"/>
                </a:solidFill>
              </a:rPr>
              <a:t> OwnerID </a:t>
            </a: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rgbClr val="111111"/>
                </a:solidFill>
              </a:rPr>
              <a:t>Owner</a:t>
            </a:r>
            <a:endParaRPr sz="1500">
              <a:solidFill>
                <a:srgbClr val="11111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WHERE </a:t>
            </a:r>
            <a:r>
              <a:rPr lang="en" sz="1500">
                <a:solidFill>
                  <a:srgbClr val="111111"/>
                </a:solidFill>
              </a:rPr>
              <a:t>LastName = 'Ionescu') </a:t>
            </a:r>
            <a:r>
              <a:rPr lang="en" sz="1500">
                <a:solidFill>
                  <a:schemeClr val="accent3"/>
                </a:solidFill>
              </a:rPr>
              <a:t>WHERE </a:t>
            </a:r>
            <a:r>
              <a:rPr lang="en" sz="1500">
                <a:solidFill>
                  <a:srgbClr val="111111"/>
                </a:solidFill>
              </a:rPr>
              <a:t>CarID = 1;</a:t>
            </a:r>
            <a:endParaRPr sz="1500">
              <a:solidFill>
                <a:srgbClr val="11111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DELETE FROM </a:t>
            </a:r>
            <a:r>
              <a:rPr lang="en" sz="1500">
                <a:solidFill>
                  <a:srgbClr val="111111"/>
                </a:solidFill>
              </a:rPr>
              <a:t>Car </a:t>
            </a:r>
            <a:r>
              <a:rPr lang="en" sz="1500">
                <a:solidFill>
                  <a:schemeClr val="accent3"/>
                </a:solidFill>
              </a:rPr>
              <a:t>WHERE </a:t>
            </a:r>
            <a:r>
              <a:rPr lang="en" sz="1500">
                <a:solidFill>
                  <a:srgbClr val="111111"/>
                </a:solidFill>
              </a:rPr>
              <a:t>OwnerID</a:t>
            </a:r>
            <a:endParaRPr sz="1500">
              <a:solidFill>
                <a:srgbClr val="11111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IN</a:t>
            </a:r>
            <a:r>
              <a:rPr lang="en" sz="1500">
                <a:solidFill>
                  <a:srgbClr val="111111"/>
                </a:solidFill>
              </a:rPr>
              <a:t>(</a:t>
            </a:r>
            <a:r>
              <a:rPr lang="en" sz="1500">
                <a:solidFill>
                  <a:schemeClr val="accent3"/>
                </a:solidFill>
              </a:rPr>
              <a:t>SELECT</a:t>
            </a:r>
            <a:r>
              <a:rPr lang="en" sz="1500">
                <a:solidFill>
                  <a:srgbClr val="111111"/>
                </a:solidFill>
              </a:rPr>
              <a:t> OwnerID </a:t>
            </a: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rgbClr val="111111"/>
                </a:solidFill>
              </a:rPr>
              <a:t>Owner </a:t>
            </a:r>
            <a:r>
              <a:rPr lang="en" sz="1500">
                <a:solidFill>
                  <a:schemeClr val="accent3"/>
                </a:solidFill>
              </a:rPr>
              <a:t>WHERE </a:t>
            </a:r>
            <a:r>
              <a:rPr lang="en" sz="1500">
                <a:solidFill>
                  <a:srgbClr val="111111"/>
                </a:solidFill>
              </a:rPr>
              <a:t>FirstName = 'Vasile');</a:t>
            </a:r>
            <a:endParaRPr sz="1500">
              <a:solidFill>
                <a:srgbClr val="11111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UPDATE </a:t>
            </a:r>
            <a:r>
              <a:rPr lang="en" sz="1500"/>
              <a:t>Event </a:t>
            </a:r>
            <a:r>
              <a:rPr lang="en" sz="1500">
                <a:solidFill>
                  <a:schemeClr val="accent3"/>
                </a:solidFill>
              </a:rPr>
              <a:t>SET </a:t>
            </a:r>
            <a:r>
              <a:rPr lang="en" sz="1500"/>
              <a:t>Title = </a:t>
            </a:r>
            <a:r>
              <a:rPr lang="en" sz="1500"/>
              <a:t>'Zilele masinilor clasice</a:t>
            </a:r>
            <a:r>
              <a:rPr lang="en" sz="1500"/>
              <a:t>' </a:t>
            </a:r>
            <a:r>
              <a:rPr lang="en" sz="1500">
                <a:solidFill>
                  <a:schemeClr val="accent3"/>
                </a:solidFill>
              </a:rPr>
              <a:t>WHERE </a:t>
            </a:r>
            <a:r>
              <a:rPr lang="en" sz="1500"/>
              <a:t>EventID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IN </a:t>
            </a:r>
            <a:r>
              <a:rPr lang="en" sz="1500"/>
              <a:t>(SELECT EventID </a:t>
            </a: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/>
              <a:t>Event </a:t>
            </a:r>
            <a:r>
              <a:rPr lang="en" sz="1500">
                <a:solidFill>
                  <a:schemeClr val="accent3"/>
                </a:solidFill>
              </a:rPr>
              <a:t>WHERE DATE_PART</a:t>
            </a:r>
            <a:r>
              <a:rPr lang="en" sz="1500"/>
              <a:t>(</a:t>
            </a:r>
            <a:r>
              <a:rPr lang="en" sz="1500">
                <a:solidFill>
                  <a:schemeClr val="accent3"/>
                </a:solidFill>
              </a:rPr>
              <a:t>'MONTH'</a:t>
            </a:r>
            <a:r>
              <a:rPr lang="en" sz="1500"/>
              <a:t>, EventStartDate) = 9);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Normalizarea relațiilor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23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Normalizarea relațiilor prezente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006200"/>
            <a:ext cx="8520600" cy="3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În cadrul tabelelor descrise, se respectă primele trei forme normalizate (</a:t>
            </a:r>
            <a:r>
              <a:rPr b="1" lang="en" sz="1600">
                <a:solidFill>
                  <a:schemeClr val="dk2"/>
                </a:solidFill>
              </a:rPr>
              <a:t>1NF</a:t>
            </a:r>
            <a:r>
              <a:rPr lang="en" sz="1600">
                <a:solidFill>
                  <a:schemeClr val="dk2"/>
                </a:solidFill>
              </a:rPr>
              <a:t>,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chemeClr val="dk2"/>
                </a:solidFill>
              </a:rPr>
              <a:t>2NF </a:t>
            </a:r>
            <a:r>
              <a:rPr lang="en" sz="1600">
                <a:solidFill>
                  <a:schemeClr val="dk2"/>
                </a:solidFill>
              </a:rPr>
              <a:t>și </a:t>
            </a:r>
            <a:r>
              <a:rPr b="1" lang="en" sz="1600">
                <a:solidFill>
                  <a:schemeClr val="dk2"/>
                </a:solidFill>
              </a:rPr>
              <a:t>3NF</a:t>
            </a:r>
            <a:r>
              <a:rPr lang="en" sz="1600">
                <a:solidFill>
                  <a:schemeClr val="dk2"/>
                </a:solidFill>
              </a:rPr>
              <a:t>).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Putem considera </a:t>
            </a:r>
            <a:r>
              <a:rPr lang="en" sz="1600">
                <a:solidFill>
                  <a:schemeClr val="dk2"/>
                </a:solidFill>
              </a:rPr>
              <a:t>mai multe </a:t>
            </a:r>
            <a:r>
              <a:rPr lang="en" sz="1600">
                <a:solidFill>
                  <a:schemeClr val="dk2"/>
                </a:solidFill>
              </a:rPr>
              <a:t>situații pe această bază de date pentru a nu mai respecta: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1NF </a:t>
            </a:r>
            <a:r>
              <a:rPr lang="en" sz="1600">
                <a:solidFill>
                  <a:schemeClr val="dk2"/>
                </a:solidFill>
              </a:rPr>
              <a:t>- </a:t>
            </a:r>
            <a:r>
              <a:rPr lang="en" sz="1600">
                <a:solidFill>
                  <a:schemeClr val="dk2"/>
                </a:solidFill>
              </a:rPr>
              <a:t>În</a:t>
            </a:r>
            <a:r>
              <a:rPr lang="en" sz="1600">
                <a:solidFill>
                  <a:schemeClr val="dk2"/>
                </a:solidFill>
              </a:rPr>
              <a:t> cazul </a:t>
            </a:r>
            <a:r>
              <a:rPr lang="en" sz="1600">
                <a:solidFill>
                  <a:schemeClr val="dk2"/>
                </a:solidFill>
              </a:rPr>
              <a:t>în</a:t>
            </a:r>
            <a:r>
              <a:rPr lang="en" sz="1600">
                <a:solidFill>
                  <a:schemeClr val="dk2"/>
                </a:solidFill>
              </a:rPr>
              <a:t> care vom avea o coloană într-un tabel care va conține mai multe elemente, 1NF nu se va mai respecta.</a:t>
            </a:r>
            <a:endParaRPr sz="1600"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i="1" lang="en">
                <a:solidFill>
                  <a:schemeClr val="dk2"/>
                </a:solidFill>
              </a:rPr>
              <a:t>Exemplu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i="1" lang="en">
                <a:solidFill>
                  <a:schemeClr val="dk2"/>
                </a:solidFill>
              </a:rPr>
              <a:t>OwnerPhoneNumber </a:t>
            </a:r>
            <a:r>
              <a:rPr lang="en">
                <a:solidFill>
                  <a:schemeClr val="dk2"/>
                </a:solidFill>
              </a:rPr>
              <a:t>păstrează mai multe numere de telefon, </a:t>
            </a:r>
            <a:r>
              <a:rPr i="1" lang="en">
                <a:solidFill>
                  <a:schemeClr val="dk2"/>
                </a:solidFill>
              </a:rPr>
              <a:t>etc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2NF </a:t>
            </a:r>
            <a:r>
              <a:rPr lang="en" sz="1600">
                <a:solidFill>
                  <a:schemeClr val="dk2"/>
                </a:solidFill>
              </a:rPr>
              <a:t>- În cazul în care un atribut dependent funcțional de un anume tabel este prezent în alt tabel nu se va mai respecta 2NF.</a:t>
            </a:r>
            <a:endParaRPr sz="1600"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i="1" lang="en">
                <a:solidFill>
                  <a:schemeClr val="dk2"/>
                </a:solidFill>
              </a:rPr>
              <a:t>Exemplu</a:t>
            </a:r>
            <a:r>
              <a:rPr lang="en">
                <a:solidFill>
                  <a:schemeClr val="dk2"/>
                </a:solidFill>
              </a:rPr>
              <a:t>: Adăugăm coloana </a:t>
            </a:r>
            <a:r>
              <a:rPr i="1" lang="en">
                <a:solidFill>
                  <a:schemeClr val="dk2"/>
                </a:solidFill>
              </a:rPr>
              <a:t>OwnerFirstName </a:t>
            </a:r>
            <a:r>
              <a:rPr lang="en">
                <a:solidFill>
                  <a:schemeClr val="dk2"/>
                </a:solidFill>
              </a:rPr>
              <a:t>în </a:t>
            </a:r>
            <a:r>
              <a:rPr i="1" lang="en">
                <a:solidFill>
                  <a:schemeClr val="dk2"/>
                </a:solidFill>
              </a:rPr>
              <a:t>Car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i="1" lang="en">
                <a:solidFill>
                  <a:schemeClr val="dk2"/>
                </a:solidFill>
              </a:rPr>
              <a:t>etc.</a:t>
            </a:r>
            <a:endParaRPr i="1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3NF </a:t>
            </a:r>
            <a:r>
              <a:rPr lang="en" sz="1600">
                <a:solidFill>
                  <a:schemeClr val="dk2"/>
                </a:solidFill>
              </a:rPr>
              <a:t>- În cazul în care un atribut nu este dependent tranzitiv de cheia primară.</a:t>
            </a:r>
            <a:endParaRPr sz="1600"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i="1" lang="en">
                <a:solidFill>
                  <a:schemeClr val="dk2"/>
                </a:solidFill>
              </a:rPr>
              <a:t>Exemplu</a:t>
            </a:r>
            <a:r>
              <a:rPr lang="en">
                <a:solidFill>
                  <a:schemeClr val="dk2"/>
                </a:solidFill>
              </a:rPr>
              <a:t>: Atributul </a:t>
            </a:r>
            <a:r>
              <a:rPr i="1" lang="en">
                <a:solidFill>
                  <a:schemeClr val="dk2"/>
                </a:solidFill>
              </a:rPr>
              <a:t>OwnerPhoneNumber </a:t>
            </a:r>
            <a:r>
              <a:rPr lang="en">
                <a:solidFill>
                  <a:schemeClr val="dk2"/>
                </a:solidFill>
              </a:rPr>
              <a:t>se află în tabela </a:t>
            </a:r>
            <a:r>
              <a:rPr i="1" lang="en">
                <a:solidFill>
                  <a:schemeClr val="dk2"/>
                </a:solidFill>
              </a:rPr>
              <a:t>Car</a:t>
            </a:r>
            <a:r>
              <a:rPr lang="en">
                <a:solidFill>
                  <a:schemeClr val="dk2"/>
                </a:solidFill>
              </a:rPr>
              <a:t>, el trebuind să fie tranzitiv dependent prin cheia primară </a:t>
            </a:r>
            <a:r>
              <a:rPr i="1" lang="en">
                <a:solidFill>
                  <a:schemeClr val="dk2"/>
                </a:solidFill>
              </a:rPr>
              <a:t>OwnerID</a:t>
            </a:r>
            <a:r>
              <a:rPr lang="en">
                <a:solidFill>
                  <a:schemeClr val="dk2"/>
                </a:solidFill>
              </a:rPr>
              <a:t>, nu prin </a:t>
            </a:r>
            <a:r>
              <a:rPr i="1" lang="en">
                <a:solidFill>
                  <a:schemeClr val="dk2"/>
                </a:solidFill>
              </a:rPr>
              <a:t>(CarID, VIN)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i="1" lang="en">
                <a:solidFill>
                  <a:schemeClr val="dk2"/>
                </a:solidFill>
              </a:rPr>
              <a:t>etc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Interogări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3687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interogări cu joncțiuni (Partea I)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9921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i="1" lang="en" sz="2000">
                <a:solidFill>
                  <a:schemeClr val="dk2"/>
                </a:solidFill>
              </a:rPr>
              <a:t>Afișare membrii împreună cu mașina donată la expoziții</a:t>
            </a:r>
            <a:endParaRPr i="1"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O.FirstName, O.LastName, C.Make, C.Model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Owner O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INNER JOIN </a:t>
            </a:r>
            <a:r>
              <a:rPr lang="en" sz="1500">
                <a:solidFill>
                  <a:schemeClr val="dk2"/>
                </a:solidFill>
              </a:rPr>
              <a:t>Car C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O.OwnerID = C.OwnerID;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>
                <a:solidFill>
                  <a:schemeClr val="dk2"/>
                </a:solidFill>
              </a:rPr>
              <a:t>Afișarea titlului evenimentelor și numele vizitatorilor care au participat la aceste evenimente</a:t>
            </a:r>
            <a:endParaRPr i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E.Title, V.FirstName, V.LastName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Event 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LEFT OUTER JOIN </a:t>
            </a:r>
            <a:r>
              <a:rPr lang="en" sz="1500">
                <a:solidFill>
                  <a:schemeClr val="dk2"/>
                </a:solidFill>
              </a:rPr>
              <a:t>Event_Visitor_Relationship EVR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E.EventID = EVR.EventID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LEFT OUTER JOIN </a:t>
            </a:r>
            <a:r>
              <a:rPr lang="en" sz="1500">
                <a:solidFill>
                  <a:schemeClr val="dk2"/>
                </a:solidFill>
              </a:rPr>
              <a:t>Visitor V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EVR.VisitorID = V.VisitorID;</a:t>
            </a:r>
            <a:endParaRPr sz="15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Exemple interogări cu joncțiuni (Partea II)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i="1" lang="en" sz="2000">
                <a:solidFill>
                  <a:schemeClr val="dk2"/>
                </a:solidFill>
              </a:rPr>
              <a:t>Afișare manageri împreună cu evenimentele pe care le gestionează</a:t>
            </a:r>
            <a:endParaRPr i="1"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M.FirstName, M.LastName, E.Title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Manager M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INNER JOIN </a:t>
            </a:r>
            <a:r>
              <a:rPr lang="en" sz="1500">
                <a:solidFill>
                  <a:schemeClr val="dk2"/>
                </a:solidFill>
              </a:rPr>
              <a:t>Event_Manager_Relationship EMR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M.ManagerID = EMR.ManagerID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INNER JOIN</a:t>
            </a:r>
            <a:r>
              <a:rPr lang="en" sz="1500">
                <a:solidFill>
                  <a:schemeClr val="dk2"/>
                </a:solidFill>
              </a:rPr>
              <a:t> Event E</a:t>
            </a:r>
            <a:r>
              <a:rPr lang="en" sz="1500">
                <a:solidFill>
                  <a:schemeClr val="accent3"/>
                </a:solidFill>
              </a:rPr>
              <a:t> ON</a:t>
            </a:r>
            <a:r>
              <a:rPr lang="en" sz="1500">
                <a:solidFill>
                  <a:schemeClr val="dk2"/>
                </a:solidFill>
              </a:rPr>
              <a:t> EMR.EventID = E.EventID;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>
                <a:solidFill>
                  <a:schemeClr val="dk2"/>
                </a:solidFill>
              </a:rPr>
              <a:t>Afișarea ghizilor împreună cu expozițiile pe care le prezintă</a:t>
            </a:r>
            <a:endParaRPr i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G.FirstName, G.LastName, E.Theme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Guide G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</a:rPr>
              <a:t>LEFT OUTER JOIN </a:t>
            </a:r>
            <a:r>
              <a:rPr lang="en" sz="1500">
                <a:solidFill>
                  <a:schemeClr val="dk2"/>
                </a:solidFill>
              </a:rPr>
              <a:t>Exhibition E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G.ExhibitionID = E.ExhibitionID;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149500"/>
            <a:ext cx="8520600" cy="8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interogări cu funcții de agregare și GROUP BY (Partea I)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863550"/>
            <a:ext cx="8520600" cy="3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>
                <a:solidFill>
                  <a:schemeClr val="dk2"/>
                </a:solidFill>
              </a:rPr>
              <a:t>Afișarea numărului de mașini pentru fiecare membru</a:t>
            </a:r>
            <a:endParaRPr i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(O.FirstName || ' ' || O.LastName) AS MemberName, COUNT(*) AS NumberOfCars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Owner O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JOIN </a:t>
            </a:r>
            <a:r>
              <a:rPr lang="en" sz="1500">
                <a:solidFill>
                  <a:schemeClr val="dk2"/>
                </a:solidFill>
              </a:rPr>
              <a:t>Car C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O.OwnerID = C.OwnerID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GROUP BY </a:t>
            </a:r>
            <a:r>
              <a:rPr lang="en" sz="1500">
                <a:solidFill>
                  <a:schemeClr val="dk2"/>
                </a:solidFill>
              </a:rPr>
              <a:t>O.OwnerID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ORDER BY </a:t>
            </a:r>
            <a:r>
              <a:rPr lang="en" sz="1500">
                <a:solidFill>
                  <a:schemeClr val="dk2"/>
                </a:solidFill>
              </a:rPr>
              <a:t>NumberOfCars </a:t>
            </a:r>
            <a:r>
              <a:rPr lang="en" sz="1500">
                <a:solidFill>
                  <a:schemeClr val="accent3"/>
                </a:solidFill>
              </a:rPr>
              <a:t>DESC</a:t>
            </a:r>
            <a:r>
              <a:rPr lang="en" sz="1500">
                <a:solidFill>
                  <a:schemeClr val="dk2"/>
                </a:solidFill>
              </a:rPr>
              <a:t>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>
                <a:solidFill>
                  <a:schemeClr val="dk2"/>
                </a:solidFill>
              </a:rPr>
              <a:t>Afișarea sumei donațiilor pentru fiecare eveniment</a:t>
            </a:r>
            <a:endParaRPr i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E.EventID, </a:t>
            </a:r>
            <a:r>
              <a:rPr lang="en" sz="1500">
                <a:solidFill>
                  <a:schemeClr val="accent3"/>
                </a:solidFill>
              </a:rPr>
              <a:t>SUM</a:t>
            </a:r>
            <a:r>
              <a:rPr lang="en" sz="1500">
                <a:solidFill>
                  <a:schemeClr val="dk2"/>
                </a:solidFill>
              </a:rPr>
              <a:t>(V.AmountDonated)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TotalDonations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Event 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JOIN </a:t>
            </a:r>
            <a:r>
              <a:rPr lang="en" sz="1500">
                <a:solidFill>
                  <a:schemeClr val="dk2"/>
                </a:solidFill>
              </a:rPr>
              <a:t>Event_Visitor_Relationship EVR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E.EventID = EVR.EventID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JOIN </a:t>
            </a:r>
            <a:r>
              <a:rPr lang="en" sz="1500">
                <a:solidFill>
                  <a:schemeClr val="dk2"/>
                </a:solidFill>
              </a:rPr>
              <a:t>Visitor V ON EVR.VisitorID = V.VisitorID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GROUP BY </a:t>
            </a:r>
            <a:r>
              <a:rPr lang="en" sz="1500">
                <a:solidFill>
                  <a:schemeClr val="dk2"/>
                </a:solidFill>
              </a:rPr>
              <a:t>E.EventID;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149500"/>
            <a:ext cx="8520600" cy="8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interogări cu funcții de agregare și GROUP BY (Partea II)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912825"/>
            <a:ext cx="8520600" cy="3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>
                <a:solidFill>
                  <a:schemeClr val="dk2"/>
                </a:solidFill>
              </a:rPr>
              <a:t>Afișarea numărului de mașini expuse la fiecare expoziție</a:t>
            </a:r>
            <a:endParaRPr i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E.ExhibitionID, </a:t>
            </a:r>
            <a:r>
              <a:rPr lang="en" sz="1500">
                <a:solidFill>
                  <a:schemeClr val="accent3"/>
                </a:solidFill>
              </a:rPr>
              <a:t>COUNT</a:t>
            </a:r>
            <a:r>
              <a:rPr lang="en" sz="1500">
                <a:solidFill>
                  <a:schemeClr val="dk2"/>
                </a:solidFill>
              </a:rPr>
              <a:t>(*)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NumberOfCarsPresented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Exhibition 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JOIN </a:t>
            </a:r>
            <a:r>
              <a:rPr lang="en" sz="1500">
                <a:solidFill>
                  <a:schemeClr val="dk2"/>
                </a:solidFill>
              </a:rPr>
              <a:t>Car_Exhibition_Relationship CER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E.ExhibitionID = CER.ExhibitionID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JOIN </a:t>
            </a:r>
            <a:r>
              <a:rPr lang="en" sz="1500">
                <a:solidFill>
                  <a:schemeClr val="dk2"/>
                </a:solidFill>
              </a:rPr>
              <a:t>Car C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CER.CarID = C.CarID </a:t>
            </a:r>
            <a:r>
              <a:rPr lang="en" sz="1500">
                <a:solidFill>
                  <a:schemeClr val="accent3"/>
                </a:solidFill>
              </a:rPr>
              <a:t>AND </a:t>
            </a:r>
            <a:r>
              <a:rPr lang="en" sz="1500">
                <a:solidFill>
                  <a:schemeClr val="dk2"/>
                </a:solidFill>
              </a:rPr>
              <a:t>CER.VIN = C.VIN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JOIN </a:t>
            </a:r>
            <a:r>
              <a:rPr lang="en" sz="1500">
                <a:solidFill>
                  <a:schemeClr val="dk2"/>
                </a:solidFill>
              </a:rPr>
              <a:t>Owner O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C.OwnerID = O.OwnerID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GROUP BY </a:t>
            </a:r>
            <a:r>
              <a:rPr lang="en" sz="1500">
                <a:solidFill>
                  <a:schemeClr val="dk2"/>
                </a:solidFill>
              </a:rPr>
              <a:t>E.ExhibitionID;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>
                <a:solidFill>
                  <a:schemeClr val="dk2"/>
                </a:solidFill>
              </a:rPr>
              <a:t>Numărul de mașini fabricate de către fiecare producător</a:t>
            </a:r>
            <a:endParaRPr i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C.Make, </a:t>
            </a:r>
            <a:r>
              <a:rPr lang="en" sz="1500">
                <a:solidFill>
                  <a:schemeClr val="accent3"/>
                </a:solidFill>
              </a:rPr>
              <a:t>COUNT</a:t>
            </a:r>
            <a:r>
              <a:rPr lang="en" sz="1500">
                <a:solidFill>
                  <a:schemeClr val="dk2"/>
                </a:solidFill>
              </a:rPr>
              <a:t>(*)</a:t>
            </a:r>
            <a:r>
              <a:rPr lang="en" sz="1500">
                <a:solidFill>
                  <a:schemeClr val="accent3"/>
                </a:solidFill>
              </a:rPr>
              <a:t> AS </a:t>
            </a:r>
            <a:r>
              <a:rPr lang="en" sz="1500">
                <a:solidFill>
                  <a:schemeClr val="dk2"/>
                </a:solidFill>
              </a:rPr>
              <a:t>NumberOfCars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Car C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GROUP BY </a:t>
            </a:r>
            <a:r>
              <a:rPr lang="en" sz="1500">
                <a:solidFill>
                  <a:schemeClr val="dk2"/>
                </a:solidFill>
              </a:rPr>
              <a:t>C.Make;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6095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subinterogări corelate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485500"/>
            <a:ext cx="8520600" cy="44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Afișarea mașinilor expuse în evenimentele gestionate de un anumit manager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</a:t>
            </a:r>
            <a:r>
              <a:rPr lang="en" sz="1200">
                <a:solidFill>
                  <a:schemeClr val="dk2"/>
                </a:solidFill>
              </a:rPr>
              <a:t>Car.CarID, Car.VIN, Car.Make, Car.Model, Car.Color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</a:t>
            </a:r>
            <a:r>
              <a:rPr lang="en" sz="1200">
                <a:solidFill>
                  <a:schemeClr val="dk2"/>
                </a:solidFill>
              </a:rPr>
              <a:t>Car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Car_Exhibition_Relationship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Car.CarID = Car_Exhibition_Relationship.CarID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AND </a:t>
            </a:r>
            <a:r>
              <a:rPr lang="en" sz="1200">
                <a:solidFill>
                  <a:schemeClr val="dk2"/>
                </a:solidFill>
              </a:rPr>
              <a:t>Car.VIN = Car_Exhibition_Relationship.VIN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Exhibition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Car_Exhibition_Relationship.ExhibitionID = Exhibition.ExhibitionID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Event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Exhibition.EventID = Event.EventID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Event_Manager_Relationship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Event.EventID = Event_Manager_Relationship.EventID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Manager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Event_Manager_Relationship.ManagerID = Manager.ManagerID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WHERE </a:t>
            </a:r>
            <a:r>
              <a:rPr lang="en" sz="1200">
                <a:solidFill>
                  <a:schemeClr val="dk2"/>
                </a:solidFill>
              </a:rPr>
              <a:t>Manager.FirstName = </a:t>
            </a:r>
            <a:r>
              <a:rPr lang="en" sz="1200">
                <a:solidFill>
                  <a:schemeClr val="dk2"/>
                </a:solidFill>
              </a:rPr>
              <a:t>'Ionel' </a:t>
            </a:r>
            <a:r>
              <a:rPr lang="en" sz="1200">
                <a:solidFill>
                  <a:schemeClr val="accent3"/>
                </a:solidFill>
              </a:rPr>
              <a:t>AND </a:t>
            </a:r>
            <a:r>
              <a:rPr lang="en" sz="1200">
                <a:solidFill>
                  <a:schemeClr val="dk2"/>
                </a:solidFill>
              </a:rPr>
              <a:t>Manager.LastName = </a:t>
            </a:r>
            <a:r>
              <a:rPr lang="en" sz="1200">
                <a:solidFill>
                  <a:schemeClr val="dk2"/>
                </a:solidFill>
              </a:rPr>
              <a:t>'Ionescu'</a:t>
            </a:r>
            <a:r>
              <a:rPr lang="en" sz="1200">
                <a:solidFill>
                  <a:schemeClr val="dk2"/>
                </a:solidFill>
              </a:rPr>
              <a:t>;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Afișarea vizitatorilor care au donat mai mult decât media donațiilor la evenimentele cu o anumită tematică de expoziție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DISTINCT </a:t>
            </a:r>
            <a:r>
              <a:rPr lang="en" sz="1200">
                <a:solidFill>
                  <a:schemeClr val="dk2"/>
                </a:solidFill>
              </a:rPr>
              <a:t>Visitor.FirstName, Visitor.LastName, Visitor.AmountDonated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</a:t>
            </a:r>
            <a:r>
              <a:rPr lang="en" sz="1200">
                <a:solidFill>
                  <a:schemeClr val="dk2"/>
                </a:solidFill>
              </a:rPr>
              <a:t>Visitor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Event_Visitor_Relationship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Visitor.VisitorID = Event_Visitor_Relationship.VisitorID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Event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Event_Visitor_Relationship.EventID = Event.EventID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Exhibition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Event.EventID = Exhibition.EventID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WHERE </a:t>
            </a:r>
            <a:r>
              <a:rPr lang="en" sz="1200">
                <a:solidFill>
                  <a:schemeClr val="dk2"/>
                </a:solidFill>
              </a:rPr>
              <a:t>Visitor.AmountDonated &gt; (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accent3"/>
                </a:solidFill>
              </a:rPr>
              <a:t>SELECT AVG</a:t>
            </a:r>
            <a:r>
              <a:rPr lang="en" sz="1200">
                <a:solidFill>
                  <a:schemeClr val="dk2"/>
                </a:solidFill>
              </a:rPr>
              <a:t>(Visitor.AmountDonated)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accent3"/>
                </a:solidFill>
              </a:rPr>
              <a:t>FROM </a:t>
            </a:r>
            <a:r>
              <a:rPr lang="en" sz="1200">
                <a:solidFill>
                  <a:schemeClr val="dk2"/>
                </a:solidFill>
              </a:rPr>
              <a:t>Visitor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Event_Visitor_Relationship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Visitor.VisitorID = Event_Visitor_Relationship.VisitorID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Event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Event_Visitor_Relationship.EventID = Event.EventID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accent3"/>
                </a:solidFill>
              </a:rPr>
              <a:t>JOIN </a:t>
            </a:r>
            <a:r>
              <a:rPr lang="en" sz="1200">
                <a:solidFill>
                  <a:schemeClr val="dk2"/>
                </a:solidFill>
              </a:rPr>
              <a:t>Exhibition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Event.EventID = Exhibition.EventID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accent3"/>
                </a:solidFill>
              </a:rPr>
              <a:t>WHERE </a:t>
            </a:r>
            <a:r>
              <a:rPr lang="en" sz="1200">
                <a:solidFill>
                  <a:schemeClr val="dk2"/>
                </a:solidFill>
              </a:rPr>
              <a:t>Exhibition.Theme = 'Porsche'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);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80150" y="1786050"/>
            <a:ext cx="8183700" cy="7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Descriere temă aleasă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5390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subinterogări necorelate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623400"/>
            <a:ext cx="8520600" cy="4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Afișarea mașinilor care nu au fost expuse în expoziții și nu au fost prezentate de niciun ghid asociat unei expoziții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</a:t>
            </a:r>
            <a:r>
              <a:rPr lang="en" sz="1200">
                <a:solidFill>
                  <a:schemeClr val="dk2"/>
                </a:solidFill>
              </a:rPr>
              <a:t>Car.CarID, Car.VIN, Car.Make, Car.Model, Car.Color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</a:t>
            </a:r>
            <a:r>
              <a:rPr lang="en" sz="1200">
                <a:solidFill>
                  <a:schemeClr val="dk2"/>
                </a:solidFill>
              </a:rPr>
              <a:t>Car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LEFT JOIN </a:t>
            </a:r>
            <a:r>
              <a:rPr lang="en" sz="1200">
                <a:solidFill>
                  <a:schemeClr val="dk2"/>
                </a:solidFill>
              </a:rPr>
              <a:t>Car_Exhibition_Relationship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Car.CarID = Car_Exhibition_Relationship.CarID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AND </a:t>
            </a:r>
            <a:r>
              <a:rPr lang="en" sz="1200">
                <a:solidFill>
                  <a:schemeClr val="dk2"/>
                </a:solidFill>
              </a:rPr>
              <a:t>Car.VIN = Car_Exhibition_Relationship.VIN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LEFT JOIN </a:t>
            </a:r>
            <a:r>
              <a:rPr lang="en" sz="1200">
                <a:solidFill>
                  <a:schemeClr val="dk2"/>
                </a:solidFill>
              </a:rPr>
              <a:t>Guide </a:t>
            </a:r>
            <a:r>
              <a:rPr lang="en" sz="1200">
                <a:solidFill>
                  <a:schemeClr val="accent3"/>
                </a:solidFill>
              </a:rPr>
              <a:t>ON </a:t>
            </a:r>
            <a:r>
              <a:rPr lang="en" sz="1200">
                <a:solidFill>
                  <a:schemeClr val="dk2"/>
                </a:solidFill>
              </a:rPr>
              <a:t>Car_Exhibition_Relationship.ExhibitionID = Guide.ExhibitionID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WHERE </a:t>
            </a:r>
            <a:r>
              <a:rPr lang="en" sz="1200">
                <a:solidFill>
                  <a:schemeClr val="dk2"/>
                </a:solidFill>
              </a:rPr>
              <a:t>Car_Exhibition_Relationship.CarID </a:t>
            </a:r>
            <a:r>
              <a:rPr lang="en" sz="1200">
                <a:solidFill>
                  <a:schemeClr val="accent3"/>
                </a:solidFill>
              </a:rPr>
              <a:t>IS NULL</a:t>
            </a:r>
            <a:endParaRPr sz="12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AND </a:t>
            </a:r>
            <a:r>
              <a:rPr lang="en" sz="1200">
                <a:solidFill>
                  <a:schemeClr val="dk2"/>
                </a:solidFill>
              </a:rPr>
              <a:t>Car_Exhibition_Relationship.VIN </a:t>
            </a:r>
            <a:r>
              <a:rPr lang="en" sz="1200">
                <a:solidFill>
                  <a:schemeClr val="accent3"/>
                </a:solidFill>
              </a:rPr>
              <a:t>IS NULL</a:t>
            </a:r>
            <a:endParaRPr sz="12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AND </a:t>
            </a:r>
            <a:r>
              <a:rPr lang="en" sz="1200">
                <a:solidFill>
                  <a:schemeClr val="dk2"/>
                </a:solidFill>
              </a:rPr>
              <a:t>Guide.GuideID </a:t>
            </a:r>
            <a:r>
              <a:rPr lang="en" sz="1200">
                <a:solidFill>
                  <a:schemeClr val="accent3"/>
                </a:solidFill>
              </a:rPr>
              <a:t>IS NULL</a:t>
            </a:r>
            <a:r>
              <a:rPr lang="en" sz="1200">
                <a:solidFill>
                  <a:schemeClr val="dk2"/>
                </a:solidFill>
              </a:rPr>
              <a:t>;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Afișarea titlului unui eveniment și numărul de vizitatori pentru evenimentul la care a participat o persoana cu prenumele 'Marian'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</a:t>
            </a:r>
            <a:r>
              <a:rPr lang="en" sz="1200">
                <a:solidFill>
                  <a:schemeClr val="dk2"/>
                </a:solidFill>
              </a:rPr>
              <a:t>E.Title, COUNT(*) </a:t>
            </a:r>
            <a:r>
              <a:rPr lang="en" sz="1200">
                <a:solidFill>
                  <a:schemeClr val="accent3"/>
                </a:solidFill>
              </a:rPr>
              <a:t>AS </a:t>
            </a:r>
            <a:r>
              <a:rPr lang="en" sz="1200">
                <a:solidFill>
                  <a:schemeClr val="dk2"/>
                </a:solidFill>
              </a:rPr>
              <a:t>NumberOfVisitors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</a:t>
            </a:r>
            <a:r>
              <a:rPr lang="en" sz="1200">
                <a:solidFill>
                  <a:schemeClr val="dk2"/>
                </a:solidFill>
              </a:rPr>
              <a:t>Event E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WHERE </a:t>
            </a:r>
            <a:r>
              <a:rPr lang="en" sz="1200">
                <a:solidFill>
                  <a:schemeClr val="dk2"/>
                </a:solidFill>
              </a:rPr>
              <a:t>E.EventID </a:t>
            </a:r>
            <a:r>
              <a:rPr lang="en" sz="1200">
                <a:solidFill>
                  <a:schemeClr val="accent3"/>
                </a:solidFill>
              </a:rPr>
              <a:t>IN </a:t>
            </a:r>
            <a:r>
              <a:rPr lang="en" sz="1200">
                <a:solidFill>
                  <a:schemeClr val="dk2"/>
                </a:solidFill>
              </a:rPr>
              <a:t>(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accent3"/>
                </a:solidFill>
              </a:rPr>
              <a:t>SELECT </a:t>
            </a:r>
            <a:r>
              <a:rPr lang="en" sz="1200">
                <a:solidFill>
                  <a:schemeClr val="dk2"/>
                </a:solidFill>
              </a:rPr>
              <a:t>EVR.EventID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accent3"/>
                </a:solidFill>
              </a:rPr>
              <a:t>FROM </a:t>
            </a:r>
            <a:r>
              <a:rPr lang="en" sz="1200">
                <a:solidFill>
                  <a:schemeClr val="dk2"/>
                </a:solidFill>
              </a:rPr>
              <a:t>Event_Visitor_Relationship EVR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accent3"/>
                </a:solidFill>
              </a:rPr>
              <a:t>WHERE </a:t>
            </a:r>
            <a:r>
              <a:rPr lang="en" sz="1200">
                <a:solidFill>
                  <a:schemeClr val="dk2"/>
                </a:solidFill>
              </a:rPr>
              <a:t>EVR.VisitorID </a:t>
            </a:r>
            <a:r>
              <a:rPr lang="en" sz="1200">
                <a:solidFill>
                  <a:schemeClr val="accent3"/>
                </a:solidFill>
              </a:rPr>
              <a:t>IN </a:t>
            </a:r>
            <a:r>
              <a:rPr lang="en" sz="1200">
                <a:solidFill>
                  <a:schemeClr val="dk2"/>
                </a:solidFill>
              </a:rPr>
              <a:t>(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    </a:t>
            </a:r>
            <a:r>
              <a:rPr lang="en" sz="1200">
                <a:solidFill>
                  <a:schemeClr val="accent3"/>
                </a:solidFill>
              </a:rPr>
              <a:t>SELECT </a:t>
            </a:r>
            <a:r>
              <a:rPr lang="en" sz="1200">
                <a:solidFill>
                  <a:schemeClr val="dk2"/>
                </a:solidFill>
              </a:rPr>
              <a:t>V.VisitorID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    </a:t>
            </a:r>
            <a:r>
              <a:rPr lang="en" sz="1200">
                <a:solidFill>
                  <a:schemeClr val="accent3"/>
                </a:solidFill>
              </a:rPr>
              <a:t>FROM </a:t>
            </a:r>
            <a:r>
              <a:rPr lang="en" sz="1200">
                <a:solidFill>
                  <a:schemeClr val="dk2"/>
                </a:solidFill>
              </a:rPr>
              <a:t>Visitor V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    </a:t>
            </a:r>
            <a:r>
              <a:rPr lang="en" sz="1200">
                <a:solidFill>
                  <a:schemeClr val="accent3"/>
                </a:solidFill>
              </a:rPr>
              <a:t>WHERE </a:t>
            </a:r>
            <a:r>
              <a:rPr lang="en" sz="1200">
                <a:solidFill>
                  <a:schemeClr val="dk2"/>
                </a:solidFill>
              </a:rPr>
              <a:t>V.FirstName = 'Marian'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)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GROUP BY </a:t>
            </a:r>
            <a:r>
              <a:rPr lang="en" sz="1200">
                <a:solidFill>
                  <a:schemeClr val="dk2"/>
                </a:solidFill>
              </a:rPr>
              <a:t>E.Title;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8617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interogări</a:t>
            </a:r>
            <a:r>
              <a:rPr lang="en"/>
              <a:t> folosind funcții pe șiruri de caractere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LOWER și UPPER</a:t>
            </a:r>
            <a:br>
              <a:rPr lang="en">
                <a:solidFill>
                  <a:schemeClr val="dk2"/>
                </a:solidFill>
              </a:rPr>
            </a:br>
            <a:r>
              <a:rPr lang="en" sz="1500">
                <a:solidFill>
                  <a:schemeClr val="accent3"/>
                </a:solidFill>
              </a:rPr>
              <a:t>SELECT LOWER</a:t>
            </a:r>
            <a:r>
              <a:rPr lang="en" sz="1500">
                <a:solidFill>
                  <a:schemeClr val="dk2"/>
                </a:solidFill>
              </a:rPr>
              <a:t>(FirstName)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LowercaseFirstName, </a:t>
            </a:r>
            <a:r>
              <a:rPr lang="en" sz="1500">
                <a:solidFill>
                  <a:schemeClr val="accent3"/>
                </a:solidFill>
              </a:rPr>
              <a:t>UPPER</a:t>
            </a:r>
            <a:r>
              <a:rPr lang="en" sz="1500">
                <a:solidFill>
                  <a:schemeClr val="dk2"/>
                </a:solidFill>
              </a:rPr>
              <a:t>(LastName)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UppercaseLastName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Owner;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CONCAT echivalent cu operatorul || infixat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CONCAT</a:t>
            </a:r>
            <a:r>
              <a:rPr lang="en" sz="1500">
                <a:solidFill>
                  <a:schemeClr val="dk2"/>
                </a:solidFill>
              </a:rPr>
              <a:t>(FirstName, ' ', LastName)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FullName </a:t>
            </a:r>
            <a:r>
              <a:rPr lang="en" sz="1500">
                <a:solidFill>
                  <a:schemeClr val="dk2"/>
                </a:solidFill>
              </a:rPr>
              <a:t>--echivalent FirstName || ' ' || LastName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Owner;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LENGTH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LENGTH</a:t>
            </a:r>
            <a:r>
              <a:rPr lang="en" sz="1500">
                <a:solidFill>
                  <a:schemeClr val="dk2"/>
                </a:solidFill>
              </a:rPr>
              <a:t>(FirstName)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FirstNameLength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Owner;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86175"/>
            <a:ext cx="8520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interogări folosind funcții pe date calendaristice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EXTRACT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EXTRACT</a:t>
            </a:r>
            <a:r>
              <a:rPr lang="en" sz="1500">
                <a:solidFill>
                  <a:schemeClr val="dk2"/>
                </a:solidFill>
              </a:rPr>
              <a:t>(</a:t>
            </a:r>
            <a:r>
              <a:rPr lang="en" sz="1500">
                <a:solidFill>
                  <a:schemeClr val="accent3"/>
                </a:solidFill>
              </a:rPr>
              <a:t>YEAR</a:t>
            </a:r>
            <a:r>
              <a:rPr lang="en" sz="1500">
                <a:solidFill>
                  <a:schemeClr val="dk2"/>
                </a:solidFill>
              </a:rPr>
              <a:t> </a:t>
            </a: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MembershipStartDate)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Year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Owner;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AGE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AGE</a:t>
            </a:r>
            <a:r>
              <a:rPr lang="en" sz="1500">
                <a:solidFill>
                  <a:schemeClr val="dk2"/>
                </a:solidFill>
              </a:rPr>
              <a:t>(MembershipStartDate)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MembershipDuration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Owner;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DATE_PART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DATE_PART</a:t>
            </a:r>
            <a:r>
              <a:rPr lang="en" sz="1500">
                <a:solidFill>
                  <a:schemeClr val="dk2"/>
                </a:solidFill>
              </a:rPr>
              <a:t>('month', MembershipStartDate)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Month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Owner;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interogări folosind CASE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956925"/>
            <a:ext cx="8520600" cy="3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CarID,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CASE </a:t>
            </a:r>
            <a:endParaRPr sz="15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</a:t>
            </a:r>
            <a:r>
              <a:rPr lang="en" sz="1500">
                <a:solidFill>
                  <a:schemeClr val="accent3"/>
                </a:solidFill>
              </a:rPr>
              <a:t>WHEN Year </a:t>
            </a:r>
            <a:r>
              <a:rPr lang="en" sz="1500">
                <a:solidFill>
                  <a:schemeClr val="dk2"/>
                </a:solidFill>
              </a:rPr>
              <a:t>&lt; 2000 </a:t>
            </a:r>
            <a:r>
              <a:rPr lang="en" sz="1500">
                <a:solidFill>
                  <a:schemeClr val="accent3"/>
                </a:solidFill>
              </a:rPr>
              <a:t>THEN </a:t>
            </a:r>
            <a:r>
              <a:rPr lang="en" sz="1500">
                <a:solidFill>
                  <a:schemeClr val="dk2"/>
                </a:solidFill>
              </a:rPr>
              <a:t>'Masina Clasica'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</a:t>
            </a:r>
            <a:r>
              <a:rPr lang="en" sz="1500">
                <a:solidFill>
                  <a:schemeClr val="accent3"/>
                </a:solidFill>
              </a:rPr>
              <a:t>WHEN Year BETWEEN </a:t>
            </a:r>
            <a:r>
              <a:rPr lang="en" sz="1500">
                <a:solidFill>
                  <a:schemeClr val="dk2"/>
                </a:solidFill>
              </a:rPr>
              <a:t>2000 </a:t>
            </a:r>
            <a:r>
              <a:rPr lang="en" sz="1500">
                <a:solidFill>
                  <a:schemeClr val="accent3"/>
                </a:solidFill>
              </a:rPr>
              <a:t>AND </a:t>
            </a:r>
            <a:r>
              <a:rPr lang="en" sz="1500">
                <a:solidFill>
                  <a:schemeClr val="dk2"/>
                </a:solidFill>
              </a:rPr>
              <a:t>2010 </a:t>
            </a:r>
            <a:r>
              <a:rPr lang="en" sz="1500">
                <a:solidFill>
                  <a:schemeClr val="accent3"/>
                </a:solidFill>
              </a:rPr>
              <a:t>THEN </a:t>
            </a:r>
            <a:r>
              <a:rPr lang="en" sz="1500">
                <a:solidFill>
                  <a:schemeClr val="dk2"/>
                </a:solidFill>
              </a:rPr>
              <a:t>'Masina Relativ Noua'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</a:t>
            </a:r>
            <a:r>
              <a:rPr lang="en" sz="1500">
                <a:solidFill>
                  <a:schemeClr val="accent3"/>
                </a:solidFill>
              </a:rPr>
              <a:t>ELSE </a:t>
            </a:r>
            <a:r>
              <a:rPr lang="en" sz="1500">
                <a:solidFill>
                  <a:schemeClr val="dk2"/>
                </a:solidFill>
              </a:rPr>
              <a:t>'Masina Noua'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END AS </a:t>
            </a:r>
            <a:r>
              <a:rPr lang="en" sz="1500">
                <a:solidFill>
                  <a:schemeClr val="dk2"/>
                </a:solidFill>
              </a:rPr>
              <a:t>Age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Car;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*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Car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ORDER BY CASE </a:t>
            </a:r>
            <a:endParaRPr sz="15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</a:t>
            </a:r>
            <a:r>
              <a:rPr lang="en" sz="1500">
                <a:solidFill>
                  <a:schemeClr val="accent3"/>
                </a:solidFill>
              </a:rPr>
              <a:t>WHEN </a:t>
            </a:r>
            <a:r>
              <a:rPr lang="en" sz="1500">
                <a:solidFill>
                  <a:schemeClr val="dk2"/>
                </a:solidFill>
              </a:rPr>
              <a:t>Make = 'Mercedes-Benz' </a:t>
            </a:r>
            <a:r>
              <a:rPr lang="en" sz="1500">
                <a:solidFill>
                  <a:schemeClr val="accent3"/>
                </a:solidFill>
              </a:rPr>
              <a:t>THEN </a:t>
            </a:r>
            <a:r>
              <a:rPr lang="en" sz="1500">
                <a:solidFill>
                  <a:schemeClr val="dk2"/>
                </a:solidFill>
              </a:rPr>
              <a:t>1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</a:t>
            </a:r>
            <a:r>
              <a:rPr lang="en" sz="1500">
                <a:solidFill>
                  <a:schemeClr val="accent3"/>
                </a:solidFill>
              </a:rPr>
              <a:t>ELSE </a:t>
            </a:r>
            <a:r>
              <a:rPr lang="en" sz="1500">
                <a:solidFill>
                  <a:schemeClr val="dk2"/>
                </a:solidFill>
              </a:rPr>
              <a:t>2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END</a:t>
            </a:r>
            <a:r>
              <a:rPr lang="en" sz="1500">
                <a:solidFill>
                  <a:schemeClr val="dk2"/>
                </a:solidFill>
              </a:rPr>
              <a:t>;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Vederi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0"/>
            <a:ext cx="85206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vederi + Operații permise/nepermise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(Partea I)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020250"/>
            <a:ext cx="85206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>
                <a:solidFill>
                  <a:schemeClr val="dk2"/>
                </a:solidFill>
              </a:rPr>
              <a:t>Vedere asupra evenimentelor, titlu + suma donațiilor la eveniment (</a:t>
            </a:r>
            <a:r>
              <a:rPr lang="en">
                <a:solidFill>
                  <a:schemeClr val="dk2"/>
                </a:solidFill>
              </a:rPr>
              <a:t>Doar interogări SELECT sunt permise, INSERT/UPDATE/DELETE nu se poate face</a:t>
            </a:r>
            <a:r>
              <a:rPr i="1" lang="en">
                <a:solidFill>
                  <a:schemeClr val="dk2"/>
                </a:solidFill>
              </a:rPr>
              <a:t>)</a:t>
            </a:r>
            <a:endParaRPr i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CREATE VIEW </a:t>
            </a:r>
            <a:r>
              <a:rPr lang="en" sz="1500">
                <a:solidFill>
                  <a:schemeClr val="dk2"/>
                </a:solidFill>
              </a:rPr>
              <a:t>EventDonations </a:t>
            </a:r>
            <a:r>
              <a:rPr lang="en" sz="1500">
                <a:solidFill>
                  <a:schemeClr val="accent3"/>
                </a:solidFill>
              </a:rPr>
              <a:t>AS</a:t>
            </a:r>
            <a:endParaRPr sz="15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E.EventID, E.Title, </a:t>
            </a:r>
            <a:r>
              <a:rPr lang="en" sz="1500">
                <a:solidFill>
                  <a:schemeClr val="accent3"/>
                </a:solidFill>
              </a:rPr>
              <a:t>SUM</a:t>
            </a:r>
            <a:r>
              <a:rPr lang="en" sz="1500">
                <a:solidFill>
                  <a:schemeClr val="dk2"/>
                </a:solidFill>
              </a:rPr>
              <a:t>(V.AmountDonated) </a:t>
            </a:r>
            <a:r>
              <a:rPr lang="en" sz="1500">
                <a:solidFill>
                  <a:schemeClr val="accent3"/>
                </a:solidFill>
              </a:rPr>
              <a:t>AS </a:t>
            </a:r>
            <a:r>
              <a:rPr lang="en" sz="1500">
                <a:solidFill>
                  <a:schemeClr val="dk2"/>
                </a:solidFill>
              </a:rPr>
              <a:t>TotalDonations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Event 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JOIN </a:t>
            </a:r>
            <a:r>
              <a:rPr lang="en" sz="1500">
                <a:solidFill>
                  <a:schemeClr val="dk2"/>
                </a:solidFill>
              </a:rPr>
              <a:t>Event_Visitor_Relationship EVR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E.EventID = EVR.EventID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JOIN </a:t>
            </a:r>
            <a:r>
              <a:rPr lang="en" sz="1500">
                <a:solidFill>
                  <a:schemeClr val="dk2"/>
                </a:solidFill>
              </a:rPr>
              <a:t>Visitor V </a:t>
            </a:r>
            <a:r>
              <a:rPr lang="en" sz="1500">
                <a:solidFill>
                  <a:schemeClr val="accent3"/>
                </a:solidFill>
              </a:rPr>
              <a:t>ON </a:t>
            </a:r>
            <a:r>
              <a:rPr lang="en" sz="1500">
                <a:solidFill>
                  <a:schemeClr val="dk2"/>
                </a:solidFill>
              </a:rPr>
              <a:t>EVR.VisitorID = V.VisitorID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GROUP BY </a:t>
            </a:r>
            <a:r>
              <a:rPr lang="en" sz="1500">
                <a:solidFill>
                  <a:schemeClr val="dk2"/>
                </a:solidFill>
              </a:rPr>
              <a:t>E.EventID, E.Title;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>
                <a:solidFill>
                  <a:schemeClr val="dk2"/>
                </a:solidFill>
              </a:rPr>
              <a:t>Vedere asupra membrilor</a:t>
            </a:r>
            <a:r>
              <a:rPr lang="en">
                <a:solidFill>
                  <a:schemeClr val="dk2"/>
                </a:solidFill>
              </a:rPr>
              <a:t> (</a:t>
            </a:r>
            <a:r>
              <a:rPr lang="en" sz="1500">
                <a:solidFill>
                  <a:schemeClr val="dk2"/>
                </a:solidFill>
              </a:rPr>
              <a:t>Permise toate interogările, SELECT/UPDATE/INSERT/DELETE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CREATE VIEW </a:t>
            </a:r>
            <a:r>
              <a:rPr lang="en" sz="1500">
                <a:solidFill>
                  <a:schemeClr val="dk2"/>
                </a:solidFill>
              </a:rPr>
              <a:t>OwnerView </a:t>
            </a:r>
            <a:r>
              <a:rPr lang="en" sz="1500">
                <a:solidFill>
                  <a:schemeClr val="accent3"/>
                </a:solidFill>
              </a:rPr>
              <a:t>AS</a:t>
            </a:r>
            <a:endParaRPr sz="15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OwnerID, FirstName, LastName </a:t>
            </a: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Owner;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0"/>
            <a:ext cx="85206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vederi + Operații permise/nepermise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(Partea II)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Vedere asupra mașinilor (Permise toate operațiile)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CREATE VIEW </a:t>
            </a:r>
            <a:r>
              <a:rPr lang="en" sz="1500">
                <a:solidFill>
                  <a:schemeClr val="dk2"/>
                </a:solidFill>
              </a:rPr>
              <a:t>CarView </a:t>
            </a:r>
            <a:r>
              <a:rPr lang="en" sz="1500">
                <a:solidFill>
                  <a:schemeClr val="accent3"/>
                </a:solidFill>
              </a:rPr>
              <a:t>AS</a:t>
            </a:r>
            <a:endParaRPr sz="15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SELECT </a:t>
            </a:r>
            <a:r>
              <a:rPr lang="en" sz="1500">
                <a:solidFill>
                  <a:schemeClr val="dk2"/>
                </a:solidFill>
              </a:rPr>
              <a:t>CarID, Make, Model, Year </a:t>
            </a:r>
            <a:r>
              <a:rPr lang="en" sz="1500">
                <a:solidFill>
                  <a:schemeClr val="accent3"/>
                </a:solidFill>
              </a:rPr>
              <a:t>FROM </a:t>
            </a:r>
            <a:r>
              <a:rPr lang="en" sz="1500">
                <a:solidFill>
                  <a:schemeClr val="dk2"/>
                </a:solidFill>
              </a:rPr>
              <a:t>Car;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Indecși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754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creare index pentru optimizare interogări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442450"/>
            <a:ext cx="8520600" cy="23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CREATE INDEX </a:t>
            </a:r>
            <a:r>
              <a:rPr lang="en">
                <a:solidFill>
                  <a:schemeClr val="dk2"/>
                </a:solidFill>
              </a:rPr>
              <a:t>idx_car_make_model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ON </a:t>
            </a:r>
            <a:r>
              <a:rPr lang="en">
                <a:solidFill>
                  <a:schemeClr val="dk2"/>
                </a:solidFill>
              </a:rPr>
              <a:t>Car (Make, Model);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-- optimizare pentru căutare cu 2 criterii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-- </a:t>
            </a:r>
            <a:r>
              <a:rPr lang="en">
                <a:solidFill>
                  <a:schemeClr val="accent3"/>
                </a:solidFill>
              </a:rPr>
              <a:t>SELECT </a:t>
            </a:r>
            <a:r>
              <a:rPr lang="en">
                <a:solidFill>
                  <a:schemeClr val="dk2"/>
                </a:solidFill>
              </a:rPr>
              <a:t>* </a:t>
            </a:r>
            <a:r>
              <a:rPr lang="en">
                <a:solidFill>
                  <a:schemeClr val="accent3"/>
                </a:solidFill>
              </a:rPr>
              <a:t>FROM </a:t>
            </a:r>
            <a:r>
              <a:rPr lang="en">
                <a:solidFill>
                  <a:schemeClr val="dk2"/>
                </a:solidFill>
              </a:rPr>
              <a:t>Car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-- </a:t>
            </a:r>
            <a:r>
              <a:rPr lang="en">
                <a:solidFill>
                  <a:schemeClr val="accent3"/>
                </a:solidFill>
              </a:rPr>
              <a:t>WHERE </a:t>
            </a:r>
            <a:r>
              <a:rPr lang="en">
                <a:solidFill>
                  <a:schemeClr val="dk2"/>
                </a:solidFill>
              </a:rPr>
              <a:t>Make = 'Mercedes-Benz'</a:t>
            </a:r>
            <a:r>
              <a:rPr lang="en">
                <a:solidFill>
                  <a:schemeClr val="accent3"/>
                </a:solidFill>
              </a:rPr>
              <a:t> AND </a:t>
            </a:r>
            <a:r>
              <a:rPr lang="en">
                <a:solidFill>
                  <a:schemeClr val="dk2"/>
                </a:solidFill>
              </a:rPr>
              <a:t>Model = '300SL';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Aplicație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98500" y="91475"/>
            <a:ext cx="8950200" cy="1061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646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Descriere bază de date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6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Am proiectat și implementat o bază de date care descrie un muzeu la care se prezintă expoziții de mașini unor vizitatori care pot dona unei organizații caritabile.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Fiecare mașină este donată pentru eveniment de către fiecare membru al muzeului (proprietar), iar mașinile vor fi expuse la o expoziție prezentată de către un ghid la un anume eveniment.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Fiecare expoziție va avea o anumită temă, ca exemplu putem numi „Mașini sport istorice” o expoziție la care se vor afișa mașini cu renume în lumea </a:t>
            </a:r>
            <a:r>
              <a:rPr lang="en" sz="2000">
                <a:solidFill>
                  <a:schemeClr val="accent1"/>
                </a:solidFill>
              </a:rPr>
              <a:t>motorsportului</a:t>
            </a:r>
            <a:r>
              <a:rPr lang="en" sz="2000">
                <a:solidFill>
                  <a:schemeClr val="accent1"/>
                </a:solidFill>
              </a:rPr>
              <a:t>.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 aplicație client de tip CRUD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 stack folosit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Cerinte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Optiuni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6000" y="526350"/>
            <a:ext cx="3119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ER</a:t>
            </a:r>
            <a:endParaRPr sz="2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723" y="446850"/>
            <a:ext cx="5422800" cy="4249800"/>
          </a:xfrm>
          <a:prstGeom prst="roundRect">
            <a:avLst>
              <a:gd fmla="val 453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</p:pic>
      <p:sp>
        <p:nvSpPr>
          <p:cNvPr id="78" name="Google Shape;78;p16"/>
          <p:cNvSpPr txBox="1"/>
          <p:nvPr/>
        </p:nvSpPr>
        <p:spPr>
          <a:xfrm>
            <a:off x="4735100" y="4696650"/>
            <a:ext cx="29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 folosit notația </a:t>
            </a:r>
            <a:r>
              <a:rPr lang="en" sz="1200" u="sng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Chen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300" y="429025"/>
            <a:ext cx="354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Relațională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600" y="160975"/>
            <a:ext cx="5223900" cy="4626900"/>
          </a:xfrm>
          <a:prstGeom prst="roundRect">
            <a:avLst>
              <a:gd fmla="val 4055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627900"/>
            <a:ext cx="85206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Crearea tabelelor</a:t>
            </a:r>
            <a:endParaRPr sz="3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 creat tabelele descrise în schema relațională și am pus de asemenea constrângerile și relațiile dintre tabele prin foreign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Query-urile pentru crearea tabelelor este </a:t>
            </a: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aici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627900"/>
            <a:ext cx="85206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Inserarea datelor în </a:t>
            </a:r>
            <a:r>
              <a:rPr lang="en" sz="3200"/>
              <a:t>tabele</a:t>
            </a:r>
            <a:endParaRPr sz="32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 continuat prin a insera în tabelele descrise.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Query-urile pentru inserarea datelor în tabele este </a:t>
            </a: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aici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627900"/>
            <a:ext cx="85206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Inserarea datelor în tabele</a:t>
            </a:r>
            <a:endParaRPr sz="32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 continuat prin a insera în tabelele descrise.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Query-urile pentru inserarea datelor în tabele este </a:t>
            </a: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aici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84425" y="77400"/>
            <a:ext cx="8971200" cy="119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817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Exemple operații modificare date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540925"/>
            <a:ext cx="8520600" cy="2802600"/>
          </a:xfrm>
          <a:prstGeom prst="rect">
            <a:avLst/>
          </a:prstGeom>
        </p:spPr>
        <p:txBody>
          <a:bodyPr anchorCtr="0" anchor="ctr" bIns="91425" lIns="91425" spcFirstLastPara="1" rIns="71597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UPDATE </a:t>
            </a:r>
            <a:r>
              <a:rPr lang="en" sz="1500">
                <a:solidFill>
                  <a:srgbClr val="111111"/>
                </a:solidFill>
              </a:rPr>
              <a:t>Owner </a:t>
            </a:r>
            <a:r>
              <a:rPr lang="en" sz="1500">
                <a:solidFill>
                  <a:schemeClr val="accent3"/>
                </a:solidFill>
              </a:rPr>
              <a:t>SET </a:t>
            </a:r>
            <a:r>
              <a:rPr lang="en" sz="1500">
                <a:solidFill>
                  <a:srgbClr val="111111"/>
                </a:solidFill>
              </a:rPr>
              <a:t>PhoneNumber = '0722000123' </a:t>
            </a:r>
            <a:r>
              <a:rPr lang="en" sz="1500">
                <a:solidFill>
                  <a:schemeClr val="accent3"/>
                </a:solidFill>
              </a:rPr>
              <a:t>WHERE </a:t>
            </a:r>
            <a:r>
              <a:rPr lang="en" sz="1500">
                <a:solidFill>
                  <a:srgbClr val="111111"/>
                </a:solidFill>
              </a:rPr>
              <a:t>OwnerID = 1;</a:t>
            </a:r>
            <a:endParaRPr sz="1500">
              <a:solidFill>
                <a:srgbClr val="11111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UPDATE </a:t>
            </a:r>
            <a:r>
              <a:rPr lang="en" sz="1500">
                <a:solidFill>
                  <a:srgbClr val="111111"/>
                </a:solidFill>
              </a:rPr>
              <a:t>Car </a:t>
            </a:r>
            <a:r>
              <a:rPr lang="en" sz="1500">
                <a:solidFill>
                  <a:schemeClr val="accent3"/>
                </a:solidFill>
              </a:rPr>
              <a:t>SET </a:t>
            </a:r>
            <a:r>
              <a:rPr lang="en" sz="1500">
                <a:solidFill>
                  <a:srgbClr val="111111"/>
                </a:solidFill>
              </a:rPr>
              <a:t>Color = 'Navajo Green' </a:t>
            </a:r>
            <a:r>
              <a:rPr lang="en" sz="1500">
                <a:solidFill>
                  <a:schemeClr val="accent3"/>
                </a:solidFill>
              </a:rPr>
              <a:t>WHERE </a:t>
            </a:r>
            <a:r>
              <a:rPr lang="en" sz="1500">
                <a:solidFill>
                  <a:srgbClr val="111111"/>
                </a:solidFill>
              </a:rPr>
              <a:t>CarID = 2;</a:t>
            </a:r>
            <a:endParaRPr sz="1500">
              <a:solidFill>
                <a:srgbClr val="11111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UPDATE </a:t>
            </a:r>
            <a:r>
              <a:rPr lang="en" sz="1500">
                <a:solidFill>
                  <a:srgbClr val="111111"/>
                </a:solidFill>
              </a:rPr>
              <a:t>Event </a:t>
            </a:r>
            <a:r>
              <a:rPr lang="en" sz="1500">
                <a:solidFill>
                  <a:schemeClr val="accent3"/>
                </a:solidFill>
              </a:rPr>
              <a:t>SET </a:t>
            </a:r>
            <a:r>
              <a:rPr lang="en" sz="1500">
                <a:solidFill>
                  <a:srgbClr val="111111"/>
                </a:solidFill>
              </a:rPr>
              <a:t>Title = 'Expozitie de masini de lux' </a:t>
            </a:r>
            <a:r>
              <a:rPr lang="en" sz="1500">
                <a:solidFill>
                  <a:schemeClr val="accent3"/>
                </a:solidFill>
              </a:rPr>
              <a:t>WHERE </a:t>
            </a:r>
            <a:r>
              <a:rPr lang="en" sz="1500">
                <a:solidFill>
                  <a:srgbClr val="111111"/>
                </a:solidFill>
              </a:rPr>
              <a:t>EventID = 1;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