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59" r:id="rId5"/>
    <p:sldId id="260" r:id="rId6"/>
    <p:sldId id="268" r:id="rId7"/>
    <p:sldId id="261" r:id="rId8"/>
    <p:sldId id="264" r:id="rId9"/>
    <p:sldId id="267" r:id="rId10"/>
    <p:sldId id="266" r:id="rId11"/>
    <p:sldId id="265" r:id="rId12"/>
    <p:sldId id="262" r:id="rId13"/>
    <p:sldId id="270" r:id="rId14"/>
    <p:sldId id="269"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8" autoAdjust="0"/>
    <p:restoredTop sz="96484" autoAdjust="0"/>
  </p:normalViewPr>
  <p:slideViewPr>
    <p:cSldViewPr snapToGrid="0">
      <p:cViewPr varScale="1">
        <p:scale>
          <a:sx n="112" d="100"/>
          <a:sy n="112" d="100"/>
        </p:scale>
        <p:origin x="8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Ai Tran" userId="664682ca460312f8" providerId="LiveId" clId="{13CCF450-B0CA-4F9E-ABBC-F76F9C87585F}"/>
    <pc:docChg chg="undo custSel addSld modSld sldOrd">
      <pc:chgData name="Kha-Ai Tran" userId="664682ca460312f8" providerId="LiveId" clId="{13CCF450-B0CA-4F9E-ABBC-F76F9C87585F}" dt="2021-11-17T17:16:45.466" v="1939" actId="20577"/>
      <pc:docMkLst>
        <pc:docMk/>
      </pc:docMkLst>
      <pc:sldChg chg="addSp delSp modSp mod">
        <pc:chgData name="Kha-Ai Tran" userId="664682ca460312f8" providerId="LiveId" clId="{13CCF450-B0CA-4F9E-ABBC-F76F9C87585F}" dt="2021-11-17T17:08:43.920" v="777" actId="1076"/>
        <pc:sldMkLst>
          <pc:docMk/>
          <pc:sldMk cId="2204965224" sldId="260"/>
        </pc:sldMkLst>
        <pc:spChg chg="add mod">
          <ac:chgData name="Kha-Ai Tran" userId="664682ca460312f8" providerId="LiveId" clId="{13CCF450-B0CA-4F9E-ABBC-F76F9C87585F}" dt="2021-11-17T17:06:38.225" v="700" actId="1036"/>
          <ac:spMkLst>
            <pc:docMk/>
            <pc:sldMk cId="2204965224" sldId="260"/>
            <ac:spMk id="3" creationId="{D625F4EB-E089-4C1E-B639-16A0CFB966A1}"/>
          </ac:spMkLst>
        </pc:spChg>
        <pc:spChg chg="add del mod">
          <ac:chgData name="Kha-Ai Tran" userId="664682ca460312f8" providerId="LiveId" clId="{13CCF450-B0CA-4F9E-ABBC-F76F9C87585F}" dt="2021-11-17T17:07:47.620" v="736" actId="478"/>
          <ac:spMkLst>
            <pc:docMk/>
            <pc:sldMk cId="2204965224" sldId="260"/>
            <ac:spMk id="4" creationId="{09EA3A76-2383-4AD5-8A60-C6D1E5F34D9D}"/>
          </ac:spMkLst>
        </pc:spChg>
        <pc:spChg chg="add mod">
          <ac:chgData name="Kha-Ai Tran" userId="664682ca460312f8" providerId="LiveId" clId="{13CCF450-B0CA-4F9E-ABBC-F76F9C87585F}" dt="2021-11-17T17:07:09.120" v="730" actId="1076"/>
          <ac:spMkLst>
            <pc:docMk/>
            <pc:sldMk cId="2204965224" sldId="260"/>
            <ac:spMk id="6" creationId="{2A6CD971-DFB9-4F59-8B8D-8061ED0F595B}"/>
          </ac:spMkLst>
        </pc:spChg>
        <pc:spChg chg="add del mod">
          <ac:chgData name="Kha-Ai Tran" userId="664682ca460312f8" providerId="LiveId" clId="{13CCF450-B0CA-4F9E-ABBC-F76F9C87585F}" dt="2021-11-17T17:07:47.620" v="736" actId="478"/>
          <ac:spMkLst>
            <pc:docMk/>
            <pc:sldMk cId="2204965224" sldId="260"/>
            <ac:spMk id="8" creationId="{B31EFAF4-DF6C-4B3A-B01F-816B79FD5E08}"/>
          </ac:spMkLst>
        </pc:spChg>
        <pc:spChg chg="add mod">
          <ac:chgData name="Kha-Ai Tran" userId="664682ca460312f8" providerId="LiveId" clId="{13CCF450-B0CA-4F9E-ABBC-F76F9C87585F}" dt="2021-11-17T17:08:03.394" v="741" actId="14100"/>
          <ac:spMkLst>
            <pc:docMk/>
            <pc:sldMk cId="2204965224" sldId="260"/>
            <ac:spMk id="9" creationId="{3BA17814-86AB-4CC8-AC59-C6FAFEE5B882}"/>
          </ac:spMkLst>
        </pc:spChg>
        <pc:spChg chg="add mod">
          <ac:chgData name="Kha-Ai Tran" userId="664682ca460312f8" providerId="LiveId" clId="{13CCF450-B0CA-4F9E-ABBC-F76F9C87585F}" dt="2021-11-17T17:07:45.600" v="735" actId="1076"/>
          <ac:spMkLst>
            <pc:docMk/>
            <pc:sldMk cId="2204965224" sldId="260"/>
            <ac:spMk id="10" creationId="{2EC612EE-9323-4807-BB6F-7CB6B8BA1C0C}"/>
          </ac:spMkLst>
        </pc:spChg>
        <pc:spChg chg="add mod">
          <ac:chgData name="Kha-Ai Tran" userId="664682ca460312f8" providerId="LiveId" clId="{13CCF450-B0CA-4F9E-ABBC-F76F9C87585F}" dt="2021-11-17T17:07:52.987" v="738" actId="1076"/>
          <ac:spMkLst>
            <pc:docMk/>
            <pc:sldMk cId="2204965224" sldId="260"/>
            <ac:spMk id="11" creationId="{C311C9FF-031A-4EC3-A42F-6A0844E09948}"/>
          </ac:spMkLst>
        </pc:spChg>
        <pc:spChg chg="add mod">
          <ac:chgData name="Kha-Ai Tran" userId="664682ca460312f8" providerId="LiveId" clId="{13CCF450-B0CA-4F9E-ABBC-F76F9C87585F}" dt="2021-11-17T17:07:58.771" v="740" actId="1076"/>
          <ac:spMkLst>
            <pc:docMk/>
            <pc:sldMk cId="2204965224" sldId="260"/>
            <ac:spMk id="12" creationId="{0A596559-1E0C-429A-804A-416212FAFAAD}"/>
          </ac:spMkLst>
        </pc:spChg>
        <pc:spChg chg="add del mod">
          <ac:chgData name="Kha-Ai Tran" userId="664682ca460312f8" providerId="LiveId" clId="{13CCF450-B0CA-4F9E-ABBC-F76F9C87585F}" dt="2021-11-17T17:08:11.225" v="743"/>
          <ac:spMkLst>
            <pc:docMk/>
            <pc:sldMk cId="2204965224" sldId="260"/>
            <ac:spMk id="13" creationId="{C7E02EA1-3BFA-4335-8EA3-D9DDC2B77BF9}"/>
          </ac:spMkLst>
        </pc:spChg>
        <pc:spChg chg="add mod">
          <ac:chgData name="Kha-Ai Tran" userId="664682ca460312f8" providerId="LiveId" clId="{13CCF450-B0CA-4F9E-ABBC-F76F9C87585F}" dt="2021-11-17T17:08:15.243" v="745" actId="1076"/>
          <ac:spMkLst>
            <pc:docMk/>
            <pc:sldMk cId="2204965224" sldId="260"/>
            <ac:spMk id="14" creationId="{018BA789-33BB-4004-8874-275DF8ADCC01}"/>
          </ac:spMkLst>
        </pc:spChg>
        <pc:spChg chg="add mod">
          <ac:chgData name="Kha-Ai Tran" userId="664682ca460312f8" providerId="LiveId" clId="{13CCF450-B0CA-4F9E-ABBC-F76F9C87585F}" dt="2021-11-17T17:08:31.292" v="759" actId="14100"/>
          <ac:spMkLst>
            <pc:docMk/>
            <pc:sldMk cId="2204965224" sldId="260"/>
            <ac:spMk id="15" creationId="{7F30089C-AF51-4051-BCFA-8D1EDCB4E8F4}"/>
          </ac:spMkLst>
        </pc:spChg>
        <pc:spChg chg="add mod">
          <ac:chgData name="Kha-Ai Tran" userId="664682ca460312f8" providerId="LiveId" clId="{13CCF450-B0CA-4F9E-ABBC-F76F9C87585F}" dt="2021-11-17T17:08:25.047" v="757" actId="1076"/>
          <ac:spMkLst>
            <pc:docMk/>
            <pc:sldMk cId="2204965224" sldId="260"/>
            <ac:spMk id="16" creationId="{747B3D76-8F54-438B-8903-6962B042F982}"/>
          </ac:spMkLst>
        </pc:spChg>
        <pc:spChg chg="add mod">
          <ac:chgData name="Kha-Ai Tran" userId="664682ca460312f8" providerId="LiveId" clId="{13CCF450-B0CA-4F9E-ABBC-F76F9C87585F}" dt="2021-11-17T17:08:43.920" v="777" actId="1076"/>
          <ac:spMkLst>
            <pc:docMk/>
            <pc:sldMk cId="2204965224" sldId="260"/>
            <ac:spMk id="17" creationId="{B950944C-235A-4B58-AA65-AF30E262B728}"/>
          </ac:spMkLst>
        </pc:spChg>
      </pc:sldChg>
      <pc:sldChg chg="modSp mod">
        <pc:chgData name="Kha-Ai Tran" userId="664682ca460312f8" providerId="LiveId" clId="{13CCF450-B0CA-4F9E-ABBC-F76F9C87585F}" dt="2021-11-15T06:36:46.187" v="531" actId="2711"/>
        <pc:sldMkLst>
          <pc:docMk/>
          <pc:sldMk cId="111491170" sldId="261"/>
        </pc:sldMkLst>
        <pc:spChg chg="mod">
          <ac:chgData name="Kha-Ai Tran" userId="664682ca460312f8" providerId="LiveId" clId="{13CCF450-B0CA-4F9E-ABBC-F76F9C87585F}" dt="2021-11-15T06:36:46.187" v="531" actId="2711"/>
          <ac:spMkLst>
            <pc:docMk/>
            <pc:sldMk cId="111491170" sldId="261"/>
            <ac:spMk id="3" creationId="{C2AC3CA1-2E89-48A3-8125-5BB9EAA3DFD9}"/>
          </ac:spMkLst>
        </pc:spChg>
      </pc:sldChg>
      <pc:sldChg chg="modSp mod">
        <pc:chgData name="Kha-Ai Tran" userId="664682ca460312f8" providerId="LiveId" clId="{13CCF450-B0CA-4F9E-ABBC-F76F9C87585F}" dt="2021-11-15T06:51:26.357" v="695" actId="20577"/>
        <pc:sldMkLst>
          <pc:docMk/>
          <pc:sldMk cId="3440266997" sldId="262"/>
        </pc:sldMkLst>
        <pc:spChg chg="mod">
          <ac:chgData name="Kha-Ai Tran" userId="664682ca460312f8" providerId="LiveId" clId="{13CCF450-B0CA-4F9E-ABBC-F76F9C87585F}" dt="2021-11-15T06:51:26.357" v="695" actId="20577"/>
          <ac:spMkLst>
            <pc:docMk/>
            <pc:sldMk cId="3440266997" sldId="262"/>
            <ac:spMk id="3" creationId="{67E492CE-659D-4B5F-B933-AEA0E0575405}"/>
          </ac:spMkLst>
        </pc:spChg>
      </pc:sldChg>
      <pc:sldChg chg="addSp delSp modSp mod">
        <pc:chgData name="Kha-Ai Tran" userId="664682ca460312f8" providerId="LiveId" clId="{13CCF450-B0CA-4F9E-ABBC-F76F9C87585F}" dt="2021-11-15T06:48:25.342" v="562" actId="1076"/>
        <pc:sldMkLst>
          <pc:docMk/>
          <pc:sldMk cId="493422714" sldId="264"/>
        </pc:sldMkLst>
        <pc:spChg chg="add del mod">
          <ac:chgData name="Kha-Ai Tran" userId="664682ca460312f8" providerId="LiveId" clId="{13CCF450-B0CA-4F9E-ABBC-F76F9C87585F}" dt="2021-11-15T06:37:23.564" v="537" actId="478"/>
          <ac:spMkLst>
            <pc:docMk/>
            <pc:sldMk cId="493422714" sldId="264"/>
            <ac:spMk id="4" creationId="{0A16560C-297A-4EB8-860E-0A5CA812BC81}"/>
          </ac:spMkLst>
        </pc:spChg>
        <pc:spChg chg="add del mod">
          <ac:chgData name="Kha-Ai Tran" userId="664682ca460312f8" providerId="LiveId" clId="{13CCF450-B0CA-4F9E-ABBC-F76F9C87585F}" dt="2021-11-15T06:39:50.169" v="543" actId="478"/>
          <ac:spMkLst>
            <pc:docMk/>
            <pc:sldMk cId="493422714" sldId="264"/>
            <ac:spMk id="10" creationId="{4B6EE0A7-9C59-4F79-B9D3-DAC4F65EFE51}"/>
          </ac:spMkLst>
        </pc:spChg>
        <pc:picChg chg="add del">
          <ac:chgData name="Kha-Ai Tran" userId="664682ca460312f8" providerId="LiveId" clId="{13CCF450-B0CA-4F9E-ABBC-F76F9C87585F}" dt="2021-11-15T06:37:33.231" v="542" actId="478"/>
          <ac:picMkLst>
            <pc:docMk/>
            <pc:sldMk cId="493422714" sldId="264"/>
            <ac:picMk id="6" creationId="{3F0CBAC1-AD73-4FB8-9B4C-89414AC7F21D}"/>
          </ac:picMkLst>
        </pc:picChg>
        <pc:picChg chg="add del">
          <ac:chgData name="Kha-Ai Tran" userId="664682ca460312f8" providerId="LiveId" clId="{13CCF450-B0CA-4F9E-ABBC-F76F9C87585F}" dt="2021-11-15T06:37:25.006" v="538" actId="478"/>
          <ac:picMkLst>
            <pc:docMk/>
            <pc:sldMk cId="493422714" sldId="264"/>
            <ac:picMk id="7" creationId="{DAED6865-FE84-4F4A-B005-44D8C6709CC7}"/>
          </ac:picMkLst>
        </pc:picChg>
        <pc:picChg chg="add del mod ord">
          <ac:chgData name="Kha-Ai Tran" userId="664682ca460312f8" providerId="LiveId" clId="{13CCF450-B0CA-4F9E-ABBC-F76F9C87585F}" dt="2021-11-15T06:48:06.518" v="553" actId="478"/>
          <ac:picMkLst>
            <pc:docMk/>
            <pc:sldMk cId="493422714" sldId="264"/>
            <ac:picMk id="8" creationId="{35225536-7B6E-4C90-A2FB-9A5F334F3183}"/>
          </ac:picMkLst>
        </pc:picChg>
        <pc:picChg chg="add mod">
          <ac:chgData name="Kha-Ai Tran" userId="664682ca460312f8" providerId="LiveId" clId="{13CCF450-B0CA-4F9E-ABBC-F76F9C87585F}" dt="2021-11-15T06:48:21.332" v="561" actId="1076"/>
          <ac:picMkLst>
            <pc:docMk/>
            <pc:sldMk cId="493422714" sldId="264"/>
            <ac:picMk id="12" creationId="{AD22BA36-68C3-4E5B-94BD-87A500339F6C}"/>
          </ac:picMkLst>
        </pc:picChg>
        <pc:picChg chg="add mod">
          <ac:chgData name="Kha-Ai Tran" userId="664682ca460312f8" providerId="LiveId" clId="{13CCF450-B0CA-4F9E-ABBC-F76F9C87585F}" dt="2021-11-15T06:48:25.342" v="562" actId="1076"/>
          <ac:picMkLst>
            <pc:docMk/>
            <pc:sldMk cId="493422714" sldId="264"/>
            <ac:picMk id="14" creationId="{3728AB21-3744-466B-84FC-B75B9EE5F3E6}"/>
          </ac:picMkLst>
        </pc:picChg>
      </pc:sldChg>
      <pc:sldChg chg="addSp delSp modSp mod ord">
        <pc:chgData name="Kha-Ai Tran" userId="664682ca460312f8" providerId="LiveId" clId="{13CCF450-B0CA-4F9E-ABBC-F76F9C87585F}" dt="2021-11-17T17:11:49.242" v="1194"/>
        <pc:sldMkLst>
          <pc:docMk/>
          <pc:sldMk cId="2029122807" sldId="266"/>
        </pc:sldMkLst>
        <pc:spChg chg="add mod">
          <ac:chgData name="Kha-Ai Tran" userId="664682ca460312f8" providerId="LiveId" clId="{13CCF450-B0CA-4F9E-ABBC-F76F9C87585F}" dt="2021-11-15T06:50:20.266" v="620" actId="1076"/>
          <ac:spMkLst>
            <pc:docMk/>
            <pc:sldMk cId="2029122807" sldId="266"/>
            <ac:spMk id="5" creationId="{21FD2510-6505-459D-92C7-A44B97A516BC}"/>
          </ac:spMkLst>
        </pc:spChg>
        <pc:spChg chg="del">
          <ac:chgData name="Kha-Ai Tran" userId="664682ca460312f8" providerId="LiveId" clId="{13CCF450-B0CA-4F9E-ABBC-F76F9C87585F}" dt="2021-11-15T06:49:22.267" v="574" actId="478"/>
          <ac:spMkLst>
            <pc:docMk/>
            <pc:sldMk cId="2029122807" sldId="266"/>
            <ac:spMk id="15" creationId="{77D91F68-BC03-48F4-9EAA-FC9383F38606}"/>
          </ac:spMkLst>
        </pc:spChg>
        <pc:picChg chg="add mod">
          <ac:chgData name="Kha-Ai Tran" userId="664682ca460312f8" providerId="LiveId" clId="{13CCF450-B0CA-4F9E-ABBC-F76F9C87585F}" dt="2021-11-15T06:50:04.707" v="576" actId="1076"/>
          <ac:picMkLst>
            <pc:docMk/>
            <pc:sldMk cId="2029122807" sldId="266"/>
            <ac:picMk id="4" creationId="{A7A1311F-869D-4D14-9AA5-E02D8419A76C}"/>
          </ac:picMkLst>
        </pc:picChg>
        <pc:picChg chg="del">
          <ac:chgData name="Kha-Ai Tran" userId="664682ca460312f8" providerId="LiveId" clId="{13CCF450-B0CA-4F9E-ABBC-F76F9C87585F}" dt="2021-11-15T06:48:40.253" v="567" actId="478"/>
          <ac:picMkLst>
            <pc:docMk/>
            <pc:sldMk cId="2029122807" sldId="266"/>
            <ac:picMk id="14" creationId="{13D2B79D-575D-4D33-A38C-65F1306B21F7}"/>
          </ac:picMkLst>
        </pc:picChg>
        <pc:picChg chg="del">
          <ac:chgData name="Kha-Ai Tran" userId="664682ca460312f8" providerId="LiveId" clId="{13CCF450-B0CA-4F9E-ABBC-F76F9C87585F}" dt="2021-11-15T06:48:39.826" v="566" actId="478"/>
          <ac:picMkLst>
            <pc:docMk/>
            <pc:sldMk cId="2029122807" sldId="266"/>
            <ac:picMk id="17" creationId="{7051EC90-5CD9-4A2B-B92A-D374B982C540}"/>
          </ac:picMkLst>
        </pc:picChg>
      </pc:sldChg>
      <pc:sldChg chg="addSp delSp modSp mod">
        <pc:chgData name="Kha-Ai Tran" userId="664682ca460312f8" providerId="LiveId" clId="{13CCF450-B0CA-4F9E-ABBC-F76F9C87585F}" dt="2021-11-15T06:49:18.414" v="573" actId="1076"/>
        <pc:sldMkLst>
          <pc:docMk/>
          <pc:sldMk cId="3773401606" sldId="267"/>
        </pc:sldMkLst>
        <pc:spChg chg="del">
          <ac:chgData name="Kha-Ai Tran" userId="664682ca460312f8" providerId="LiveId" clId="{13CCF450-B0CA-4F9E-ABBC-F76F9C87585F}" dt="2021-11-15T06:48:33.650" v="565" actId="478"/>
          <ac:spMkLst>
            <pc:docMk/>
            <pc:sldMk cId="3773401606" sldId="267"/>
            <ac:spMk id="15" creationId="{77D91F68-BC03-48F4-9EAA-FC9383F38606}"/>
          </ac:spMkLst>
        </pc:spChg>
        <pc:grpChg chg="del">
          <ac:chgData name="Kha-Ai Tran" userId="664682ca460312f8" providerId="LiveId" clId="{13CCF450-B0CA-4F9E-ABBC-F76F9C87585F}" dt="2021-11-15T06:48:29.657" v="563" actId="478"/>
          <ac:grpSpMkLst>
            <pc:docMk/>
            <pc:sldMk cId="3773401606" sldId="267"/>
            <ac:grpSpMk id="7" creationId="{CD5526F1-5E49-4617-9BD3-C6050B223015}"/>
          </ac:grpSpMkLst>
        </pc:grpChg>
        <pc:picChg chg="add mod">
          <ac:chgData name="Kha-Ai Tran" userId="664682ca460312f8" providerId="LiveId" clId="{13CCF450-B0CA-4F9E-ABBC-F76F9C87585F}" dt="2021-11-15T06:49:18.414" v="573" actId="1076"/>
          <ac:picMkLst>
            <pc:docMk/>
            <pc:sldMk cId="3773401606" sldId="267"/>
            <ac:picMk id="5" creationId="{3D360581-41D5-47F1-9B15-49C1E93DD862}"/>
          </ac:picMkLst>
        </pc:picChg>
        <pc:picChg chg="del">
          <ac:chgData name="Kha-Ai Tran" userId="664682ca460312f8" providerId="LiveId" clId="{13CCF450-B0CA-4F9E-ABBC-F76F9C87585F}" dt="2021-11-15T06:48:32.919" v="564" actId="478"/>
          <ac:picMkLst>
            <pc:docMk/>
            <pc:sldMk cId="3773401606" sldId="267"/>
            <ac:picMk id="9" creationId="{7494E1FB-8C77-4032-BA47-7FD8EB202C9A}"/>
          </ac:picMkLst>
        </pc:picChg>
      </pc:sldChg>
      <pc:sldChg chg="modSp add mod">
        <pc:chgData name="Kha-Ai Tran" userId="664682ca460312f8" providerId="LiveId" clId="{13CCF450-B0CA-4F9E-ABBC-F76F9C87585F}" dt="2021-11-17T17:16:45.466" v="1939" actId="20577"/>
        <pc:sldMkLst>
          <pc:docMk/>
          <pc:sldMk cId="4156050584" sldId="269"/>
        </pc:sldMkLst>
        <pc:spChg chg="mod">
          <ac:chgData name="Kha-Ai Tran" userId="664682ca460312f8" providerId="LiveId" clId="{13CCF450-B0CA-4F9E-ABBC-F76F9C87585F}" dt="2021-11-17T17:08:54.241" v="788" actId="20577"/>
          <ac:spMkLst>
            <pc:docMk/>
            <pc:sldMk cId="4156050584" sldId="269"/>
            <ac:spMk id="2" creationId="{504C5EAA-B26C-4637-BB89-9DEA72E19C72}"/>
          </ac:spMkLst>
        </pc:spChg>
        <pc:spChg chg="mod">
          <ac:chgData name="Kha-Ai Tran" userId="664682ca460312f8" providerId="LiveId" clId="{13CCF450-B0CA-4F9E-ABBC-F76F9C87585F}" dt="2021-11-17T17:16:45.466" v="1939" actId="20577"/>
          <ac:spMkLst>
            <pc:docMk/>
            <pc:sldMk cId="4156050584" sldId="269"/>
            <ac:spMk id="3" creationId="{67E492CE-659D-4B5F-B933-AEA0E0575405}"/>
          </ac:spMkLst>
        </pc:spChg>
      </pc:sldChg>
      <pc:sldChg chg="modSp add mod">
        <pc:chgData name="Kha-Ai Tran" userId="664682ca460312f8" providerId="LiveId" clId="{13CCF450-B0CA-4F9E-ABBC-F76F9C87585F}" dt="2021-11-17T17:15:44.822" v="1704" actId="2711"/>
        <pc:sldMkLst>
          <pc:docMk/>
          <pc:sldMk cId="3379790275" sldId="270"/>
        </pc:sldMkLst>
        <pc:spChg chg="mod">
          <ac:chgData name="Kha-Ai Tran" userId="664682ca460312f8" providerId="LiveId" clId="{13CCF450-B0CA-4F9E-ABBC-F76F9C87585F}" dt="2021-11-17T17:12:29.387" v="1221" actId="20577"/>
          <ac:spMkLst>
            <pc:docMk/>
            <pc:sldMk cId="3379790275" sldId="270"/>
            <ac:spMk id="2" creationId="{504C5EAA-B26C-4637-BB89-9DEA72E19C72}"/>
          </ac:spMkLst>
        </pc:spChg>
        <pc:spChg chg="mod">
          <ac:chgData name="Kha-Ai Tran" userId="664682ca460312f8" providerId="LiveId" clId="{13CCF450-B0CA-4F9E-ABBC-F76F9C87585F}" dt="2021-11-17T17:15:44.822" v="1704" actId="2711"/>
          <ac:spMkLst>
            <pc:docMk/>
            <pc:sldMk cId="3379790275" sldId="270"/>
            <ac:spMk id="3" creationId="{67E492CE-659D-4B5F-B933-AEA0E057540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E2DE0-A711-4F63-BBB6-940293470227}"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B97DD-7637-4F9E-A4D2-51ABC854D2BF}" type="slidenum">
              <a:rPr lang="en-US" smtClean="0"/>
              <a:t>‹#›</a:t>
            </a:fld>
            <a:endParaRPr lang="en-US"/>
          </a:p>
        </p:txBody>
      </p:sp>
    </p:spTree>
    <p:extLst>
      <p:ext uri="{BB962C8B-B14F-4D97-AF65-F5344CB8AC3E}">
        <p14:creationId xmlns:p14="http://schemas.microsoft.com/office/powerpoint/2010/main" val="329442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cholarworks.umass.edu/eco_ed_materials/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Bivariate clustering</a:t>
            </a:r>
          </a:p>
        </p:txBody>
      </p:sp>
      <p:sp>
        <p:nvSpPr>
          <p:cNvPr id="4" name="Slide Number Placeholder 3"/>
          <p:cNvSpPr>
            <a:spLocks noGrp="1"/>
          </p:cNvSpPr>
          <p:nvPr>
            <p:ph type="sldNum" sz="quarter" idx="5"/>
          </p:nvPr>
        </p:nvSpPr>
        <p:spPr/>
        <p:txBody>
          <a:bodyPr/>
          <a:lstStyle/>
          <a:p>
            <a:fld id="{ABBB97DD-7637-4F9E-A4D2-51ABC854D2BF}" type="slidenum">
              <a:rPr lang="en-US" smtClean="0"/>
              <a:t>1</a:t>
            </a:fld>
            <a:endParaRPr lang="en-US"/>
          </a:p>
        </p:txBody>
      </p:sp>
    </p:spTree>
    <p:extLst>
      <p:ext uri="{BB962C8B-B14F-4D97-AF65-F5344CB8AC3E}">
        <p14:creationId xmlns:p14="http://schemas.microsoft.com/office/powerpoint/2010/main" val="320172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Yu Mincho" panose="02020400000000000000" pitchFamily="18" charset="-128"/>
                <a:cs typeface="Times New Roman" panose="02020603050405020304" pitchFamily="18" charset="0"/>
              </a:rPr>
              <a:t>Spatial analysis of agricultural productivity and vegetation/land cover across the United States with relation to changes in air or surface temperature over time. </a:t>
            </a:r>
            <a:endParaRPr lang="en-US" dirty="0"/>
          </a:p>
        </p:txBody>
      </p:sp>
      <p:sp>
        <p:nvSpPr>
          <p:cNvPr id="4" name="Slide Number Placeholder 3"/>
          <p:cNvSpPr>
            <a:spLocks noGrp="1"/>
          </p:cNvSpPr>
          <p:nvPr>
            <p:ph type="sldNum" sz="quarter" idx="5"/>
          </p:nvPr>
        </p:nvSpPr>
        <p:spPr/>
        <p:txBody>
          <a:bodyPr/>
          <a:lstStyle/>
          <a:p>
            <a:fld id="{ABBB97DD-7637-4F9E-A4D2-51ABC854D2BF}" type="slidenum">
              <a:rPr lang="en-US" smtClean="0"/>
              <a:t>2</a:t>
            </a:fld>
            <a:endParaRPr lang="en-US"/>
          </a:p>
        </p:txBody>
      </p:sp>
    </p:spTree>
    <p:extLst>
      <p:ext uri="{BB962C8B-B14F-4D97-AF65-F5344CB8AC3E}">
        <p14:creationId xmlns:p14="http://schemas.microsoft.com/office/powerpoint/2010/main" val="283125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Yu Mincho" panose="02020400000000000000" pitchFamily="18" charset="-128"/>
                <a:cs typeface="Times New Roman" panose="02020603050405020304" pitchFamily="18" charset="0"/>
              </a:rPr>
              <a:t>https://www.nass.usda.gov/Publications/Highlights/2019/2017Census_Farms_Farmland.pdf</a:t>
            </a:r>
          </a:p>
          <a:p>
            <a:pPr marL="0" marR="0">
              <a:spcBef>
                <a:spcPts val="0"/>
              </a:spcBef>
              <a:spcAft>
                <a:spcPts val="0"/>
              </a:spcAft>
            </a:pPr>
            <a:r>
              <a:rPr lang="en-US" sz="1200" dirty="0">
                <a:effectLst/>
                <a:latin typeface="Calibri" panose="020F0502020204030204" pitchFamily="34" charset="0"/>
                <a:ea typeface="Yu Mincho" panose="02020400000000000000" pitchFamily="18" charset="-128"/>
                <a:cs typeface="Times New Roman" panose="02020603050405020304" pitchFamily="18" charset="0"/>
              </a:rPr>
              <a:t>https://nifa.usda.gov/topic/invasive-pests-and-diseases</a:t>
            </a:r>
          </a:p>
        </p:txBody>
      </p:sp>
      <p:sp>
        <p:nvSpPr>
          <p:cNvPr id="4" name="Slide Number Placeholder 3"/>
          <p:cNvSpPr>
            <a:spLocks noGrp="1"/>
          </p:cNvSpPr>
          <p:nvPr>
            <p:ph type="sldNum" sz="quarter" idx="5"/>
          </p:nvPr>
        </p:nvSpPr>
        <p:spPr/>
        <p:txBody>
          <a:bodyPr/>
          <a:lstStyle/>
          <a:p>
            <a:fld id="{ABBB97DD-7637-4F9E-A4D2-51ABC854D2BF}" type="slidenum">
              <a:rPr lang="en-US" smtClean="0"/>
              <a:t>3</a:t>
            </a:fld>
            <a:endParaRPr lang="en-US"/>
          </a:p>
        </p:txBody>
      </p:sp>
    </p:spTree>
    <p:extLst>
      <p:ext uri="{BB962C8B-B14F-4D97-AF65-F5344CB8AC3E}">
        <p14:creationId xmlns:p14="http://schemas.microsoft.com/office/powerpoint/2010/main" val="1745394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"Regional Invasive Species &amp; Climate Change Management Challenge: </a:t>
            </a:r>
            <a:r>
              <a:rPr lang="en-US" dirty="0" err="1">
                <a:hlinkClick r:id="rId3"/>
              </a:rPr>
              <a:t>Doubl</a:t>
            </a:r>
            <a:r>
              <a:rPr lang="en-US" dirty="0">
                <a:hlinkClick r:id="rId3"/>
              </a:rPr>
              <a:t>" by Bethany A. Bradley, Evelyn M. </a:t>
            </a:r>
            <a:r>
              <a:rPr lang="en-US" dirty="0" err="1">
                <a:hlinkClick r:id="rId3"/>
              </a:rPr>
              <a:t>Beaury</a:t>
            </a:r>
            <a:r>
              <a:rPr lang="en-US" dirty="0">
                <a:hlinkClick r:id="rId3"/>
              </a:rPr>
              <a:t> et al. (umass.edu)</a:t>
            </a:r>
            <a:endParaRPr lang="en-US" dirty="0"/>
          </a:p>
        </p:txBody>
      </p:sp>
      <p:sp>
        <p:nvSpPr>
          <p:cNvPr id="4" name="Slide Number Placeholder 3"/>
          <p:cNvSpPr>
            <a:spLocks noGrp="1"/>
          </p:cNvSpPr>
          <p:nvPr>
            <p:ph type="sldNum" sz="quarter" idx="5"/>
          </p:nvPr>
        </p:nvSpPr>
        <p:spPr/>
        <p:txBody>
          <a:bodyPr/>
          <a:lstStyle/>
          <a:p>
            <a:fld id="{ABBB97DD-7637-4F9E-A4D2-51ABC854D2BF}" type="slidenum">
              <a:rPr lang="en-US" smtClean="0"/>
              <a:t>15</a:t>
            </a:fld>
            <a:endParaRPr lang="en-US"/>
          </a:p>
        </p:txBody>
      </p:sp>
    </p:spTree>
    <p:extLst>
      <p:ext uri="{BB962C8B-B14F-4D97-AF65-F5344CB8AC3E}">
        <p14:creationId xmlns:p14="http://schemas.microsoft.com/office/powerpoint/2010/main" val="350817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5B07953-E0B6-4FAE-8868-F38BDD2F79A8}" type="datetimeFigureOut">
              <a:rPr lang="en-US" smtClean="0"/>
              <a:t>11/14/2021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9EB89E3-F12D-4A37-B2F8-B07D3C02A0A7}" type="slidenum">
              <a:rPr lang="en-US" smtClean="0"/>
              <a:t>‹#›</a:t>
            </a:fld>
            <a:endParaRPr lang="en-US"/>
          </a:p>
        </p:txBody>
      </p:sp>
    </p:spTree>
    <p:extLst>
      <p:ext uri="{BB962C8B-B14F-4D97-AF65-F5344CB8AC3E}">
        <p14:creationId xmlns:p14="http://schemas.microsoft.com/office/powerpoint/2010/main" val="35728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07953-E0B6-4FAE-8868-F38BDD2F79A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21623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07953-E0B6-4FAE-8868-F38BDD2F79A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3255580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07953-E0B6-4FAE-8868-F38BDD2F79A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114493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07953-E0B6-4FAE-8868-F38BDD2F79A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298312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B07953-E0B6-4FAE-8868-F38BDD2F79A8}"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110471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B07953-E0B6-4FAE-8868-F38BDD2F79A8}" type="datetimeFigureOut">
              <a:rPr lang="en-US"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105782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B07953-E0B6-4FAE-8868-F38BDD2F79A8}" type="datetimeFigureOut">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6050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07953-E0B6-4FAE-8868-F38BDD2F79A8}" type="datetimeFigureOut">
              <a:rPr lang="en-US" smtClean="0"/>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333476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5B07953-E0B6-4FAE-8868-F38BDD2F79A8}"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9EB89E3-F12D-4A37-B2F8-B07D3C02A0A7}" type="slidenum">
              <a:rPr lang="en-US" smtClean="0"/>
              <a:t>‹#›</a:t>
            </a:fld>
            <a:endParaRPr lang="en-US"/>
          </a:p>
        </p:txBody>
      </p:sp>
    </p:spTree>
    <p:extLst>
      <p:ext uri="{BB962C8B-B14F-4D97-AF65-F5344CB8AC3E}">
        <p14:creationId xmlns:p14="http://schemas.microsoft.com/office/powerpoint/2010/main" val="158121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5B07953-E0B6-4FAE-8868-F38BDD2F79A8}" type="datetimeFigureOut">
              <a:rPr lang="en-US" smtClean="0"/>
              <a:t>11/14/2021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9EB89E3-F12D-4A37-B2F8-B07D3C02A0A7}" type="slidenum">
              <a:rPr lang="en-US" smtClean="0"/>
              <a:t>‹#›</a:t>
            </a:fld>
            <a:endParaRPr lang="en-US"/>
          </a:p>
        </p:txBody>
      </p:sp>
    </p:spTree>
    <p:extLst>
      <p:ext uri="{BB962C8B-B14F-4D97-AF65-F5344CB8AC3E}">
        <p14:creationId xmlns:p14="http://schemas.microsoft.com/office/powerpoint/2010/main" val="5642960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5B07953-E0B6-4FAE-8868-F38BDD2F79A8}" type="datetimeFigureOut">
              <a:rPr lang="en-US" smtClean="0"/>
              <a:t>11/14/2021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9EB89E3-F12D-4A37-B2F8-B07D3C02A0A7}" type="slidenum">
              <a:rPr lang="en-US" smtClean="0"/>
              <a:t>‹#›</a:t>
            </a:fld>
            <a:endParaRPr lang="en-US"/>
          </a:p>
        </p:txBody>
      </p:sp>
    </p:spTree>
    <p:extLst>
      <p:ext uri="{BB962C8B-B14F-4D97-AF65-F5344CB8AC3E}">
        <p14:creationId xmlns:p14="http://schemas.microsoft.com/office/powerpoint/2010/main" val="7169551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1B86-290B-4550-A90E-CBB0F5A21147}"/>
              </a:ext>
            </a:extLst>
          </p:cNvPr>
          <p:cNvSpPr>
            <a:spLocks noGrp="1"/>
          </p:cNvSpPr>
          <p:nvPr>
            <p:ph type="ctrTitle"/>
          </p:nvPr>
        </p:nvSpPr>
        <p:spPr/>
        <p:txBody>
          <a:bodyPr/>
          <a:lstStyle/>
          <a:p>
            <a:r>
              <a:rPr lang="en-US" dirty="0"/>
              <a:t>Project Update #1</a:t>
            </a:r>
          </a:p>
        </p:txBody>
      </p:sp>
      <p:sp>
        <p:nvSpPr>
          <p:cNvPr id="3" name="Subtitle 2">
            <a:extLst>
              <a:ext uri="{FF2B5EF4-FFF2-40B4-BE49-F238E27FC236}">
                <a16:creationId xmlns:a16="http://schemas.microsoft.com/office/drawing/2014/main" id="{7D29A56E-9DCA-4263-9976-424ED1966494}"/>
              </a:ext>
            </a:extLst>
          </p:cNvPr>
          <p:cNvSpPr>
            <a:spLocks noGrp="1"/>
          </p:cNvSpPr>
          <p:nvPr>
            <p:ph type="subTitle" idx="1"/>
          </p:nvPr>
        </p:nvSpPr>
        <p:spPr/>
        <p:txBody>
          <a:bodyPr>
            <a:normAutofit fontScale="92500"/>
          </a:bodyPr>
          <a:lstStyle/>
          <a:p>
            <a:r>
              <a:rPr lang="en-US" dirty="0"/>
              <a:t>GEOG 788P – Methods and Models in Spatial Data Analysis</a:t>
            </a:r>
          </a:p>
          <a:p>
            <a:r>
              <a:rPr lang="en-US" dirty="0"/>
              <a:t>Fall 2021</a:t>
            </a:r>
          </a:p>
          <a:p>
            <a:r>
              <a:rPr lang="en-US" dirty="0"/>
              <a:t>Kha-Ai Tran</a:t>
            </a:r>
          </a:p>
        </p:txBody>
      </p:sp>
    </p:spTree>
    <p:extLst>
      <p:ext uri="{BB962C8B-B14F-4D97-AF65-F5344CB8AC3E}">
        <p14:creationId xmlns:p14="http://schemas.microsoft.com/office/powerpoint/2010/main" val="131412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a:xfrm>
            <a:off x="657224" y="499533"/>
            <a:ext cx="10772775" cy="1012911"/>
          </a:xfrm>
        </p:spPr>
        <p:txBody>
          <a:bodyPr/>
          <a:lstStyle/>
          <a:p>
            <a:r>
              <a:rPr lang="en-US" dirty="0"/>
              <a:t>Data Exploration</a:t>
            </a:r>
          </a:p>
        </p:txBody>
      </p:sp>
      <p:pic>
        <p:nvPicPr>
          <p:cNvPr id="4" name="Picture 3">
            <a:extLst>
              <a:ext uri="{FF2B5EF4-FFF2-40B4-BE49-F238E27FC236}">
                <a16:creationId xmlns:a16="http://schemas.microsoft.com/office/drawing/2014/main" id="{A7A1311F-869D-4D14-9AA5-E02D8419A76C}"/>
              </a:ext>
            </a:extLst>
          </p:cNvPr>
          <p:cNvPicPr>
            <a:picLocks noChangeAspect="1"/>
          </p:cNvPicPr>
          <p:nvPr/>
        </p:nvPicPr>
        <p:blipFill>
          <a:blip r:embed="rId2"/>
          <a:stretch>
            <a:fillRect/>
          </a:stretch>
        </p:blipFill>
        <p:spPr>
          <a:xfrm>
            <a:off x="1809748" y="1934376"/>
            <a:ext cx="8467725" cy="4305300"/>
          </a:xfrm>
          <a:prstGeom prst="rect">
            <a:avLst/>
          </a:prstGeom>
        </p:spPr>
      </p:pic>
      <p:sp>
        <p:nvSpPr>
          <p:cNvPr id="5" name="TextBox 4">
            <a:extLst>
              <a:ext uri="{FF2B5EF4-FFF2-40B4-BE49-F238E27FC236}">
                <a16:creationId xmlns:a16="http://schemas.microsoft.com/office/drawing/2014/main" id="{21FD2510-6505-459D-92C7-A44B97A516BC}"/>
              </a:ext>
            </a:extLst>
          </p:cNvPr>
          <p:cNvSpPr txBox="1"/>
          <p:nvPr/>
        </p:nvSpPr>
        <p:spPr>
          <a:xfrm>
            <a:off x="4198833" y="1565044"/>
            <a:ext cx="3794333" cy="369332"/>
          </a:xfrm>
          <a:prstGeom prst="rect">
            <a:avLst/>
          </a:prstGeom>
          <a:noFill/>
        </p:spPr>
        <p:txBody>
          <a:bodyPr wrap="square" rtlCol="0">
            <a:spAutoFit/>
          </a:bodyPr>
          <a:lstStyle/>
          <a:p>
            <a:r>
              <a:rPr lang="en-US" dirty="0"/>
              <a:t>Cropland Pastures (5m resolution, tiff)</a:t>
            </a:r>
          </a:p>
        </p:txBody>
      </p:sp>
    </p:spTree>
    <p:extLst>
      <p:ext uri="{BB962C8B-B14F-4D97-AF65-F5344CB8AC3E}">
        <p14:creationId xmlns:p14="http://schemas.microsoft.com/office/powerpoint/2010/main" val="202912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a:xfrm>
            <a:off x="657224" y="499533"/>
            <a:ext cx="10772775" cy="1012911"/>
          </a:xfrm>
        </p:spPr>
        <p:txBody>
          <a:bodyPr/>
          <a:lstStyle/>
          <a:p>
            <a:r>
              <a:rPr lang="en-US" dirty="0"/>
              <a:t>Data Exploration</a:t>
            </a:r>
          </a:p>
        </p:txBody>
      </p:sp>
      <p:pic>
        <p:nvPicPr>
          <p:cNvPr id="8" name="Content Placeholder 7">
            <a:extLst>
              <a:ext uri="{FF2B5EF4-FFF2-40B4-BE49-F238E27FC236}">
                <a16:creationId xmlns:a16="http://schemas.microsoft.com/office/drawing/2014/main" id="{562780FD-45B6-4476-977E-EDBCD9231930}"/>
              </a:ext>
            </a:extLst>
          </p:cNvPr>
          <p:cNvPicPr>
            <a:picLocks noGrp="1" noChangeAspect="1"/>
          </p:cNvPicPr>
          <p:nvPr>
            <p:ph idx="1"/>
          </p:nvPr>
        </p:nvPicPr>
        <p:blipFill>
          <a:blip r:embed="rId2"/>
          <a:stretch>
            <a:fillRect/>
          </a:stretch>
        </p:blipFill>
        <p:spPr>
          <a:xfrm>
            <a:off x="1545669" y="1627584"/>
            <a:ext cx="8907094" cy="4928727"/>
          </a:xfrm>
          <a:prstGeom prst="rect">
            <a:avLst/>
          </a:prstGeom>
        </p:spPr>
      </p:pic>
    </p:spTree>
    <p:extLst>
      <p:ext uri="{BB962C8B-B14F-4D97-AF65-F5344CB8AC3E}">
        <p14:creationId xmlns:p14="http://schemas.microsoft.com/office/powerpoint/2010/main" val="142634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5EAA-B26C-4637-BB89-9DEA72E19C72}"/>
              </a:ext>
            </a:extLst>
          </p:cNvPr>
          <p:cNvSpPr>
            <a:spLocks noGrp="1"/>
          </p:cNvSpPr>
          <p:nvPr>
            <p:ph type="title"/>
          </p:nvPr>
        </p:nvSpPr>
        <p:spPr>
          <a:xfrm>
            <a:off x="657224" y="499533"/>
            <a:ext cx="10772775" cy="887235"/>
          </a:xfrm>
        </p:spPr>
        <p:txBody>
          <a:bodyPr/>
          <a:lstStyle/>
          <a:p>
            <a:r>
              <a:rPr lang="en-US" dirty="0"/>
              <a:t>Data Analysis</a:t>
            </a:r>
          </a:p>
        </p:txBody>
      </p:sp>
      <p:sp>
        <p:nvSpPr>
          <p:cNvPr id="3" name="Content Placeholder 2">
            <a:extLst>
              <a:ext uri="{FF2B5EF4-FFF2-40B4-BE49-F238E27FC236}">
                <a16:creationId xmlns:a16="http://schemas.microsoft.com/office/drawing/2014/main" id="{67E492CE-659D-4B5F-B933-AEA0E0575405}"/>
              </a:ext>
            </a:extLst>
          </p:cNvPr>
          <p:cNvSpPr>
            <a:spLocks noGrp="1"/>
          </p:cNvSpPr>
          <p:nvPr>
            <p:ph idx="1"/>
          </p:nvPr>
        </p:nvSpPr>
        <p:spPr>
          <a:xfrm>
            <a:off x="676656" y="1811465"/>
            <a:ext cx="10753725" cy="4775681"/>
          </a:xfrm>
        </p:spPr>
        <p:txBody>
          <a:bodyPr>
            <a:normAutofit lnSpcReduction="10000"/>
          </a:bodyPr>
          <a:lstStyle/>
          <a:p>
            <a:pPr marL="457200" indent="-457200">
              <a:buFont typeface="+mj-lt"/>
              <a:buAutoNum type="arabicPeriod"/>
            </a:pPr>
            <a:r>
              <a:rPr lang="en-US" i="1" dirty="0">
                <a:latin typeface="Calibri" panose="020F0502020204030204" pitchFamily="34" charset="0"/>
                <a:cs typeface="Calibri" panose="020F0502020204030204" pitchFamily="34" charset="0"/>
              </a:rPr>
              <a:t>Data cleaning and processing</a:t>
            </a:r>
          </a:p>
          <a:p>
            <a:pPr marL="457200" indent="-457200">
              <a:buFont typeface="+mj-lt"/>
              <a:buAutoNum type="arabicPeriod"/>
            </a:pPr>
            <a:r>
              <a:rPr lang="en-US" i="1" dirty="0">
                <a:latin typeface="Calibri" panose="020F0502020204030204" pitchFamily="34" charset="0"/>
                <a:cs typeface="Calibri" panose="020F0502020204030204" pitchFamily="34" charset="0"/>
              </a:rPr>
              <a:t>Exploratory regression analysis on relationship of vegetation, agricultural productivity, and land use against climate change data (temperature as the beginning metric)</a:t>
            </a:r>
          </a:p>
          <a:p>
            <a:pPr marL="457200" indent="-457200">
              <a:buFont typeface="+mj-lt"/>
              <a:buAutoNum type="arabicPeriod"/>
            </a:pPr>
            <a:r>
              <a:rPr lang="en-US" dirty="0"/>
              <a:t>Exploratory regression analysis on relationship of agriculture attributes and invasive species territory (focus on amount of area covered by all relevant invasive species); potentially incorporating bivariate analysis</a:t>
            </a:r>
          </a:p>
          <a:p>
            <a:pPr marL="457200" indent="-457200">
              <a:buFont typeface="+mj-lt"/>
              <a:buAutoNum type="arabicPeriod"/>
            </a:pPr>
            <a:r>
              <a:rPr lang="en-US" dirty="0"/>
              <a:t>Cluster or optimized hot spot analysis on specific attributes of interest depending on results of exploratory regression analysis (digging deeper into statistically significant variables)</a:t>
            </a:r>
          </a:p>
          <a:p>
            <a:pPr marL="457200" indent="-457200">
              <a:buFont typeface="+mj-lt"/>
              <a:buAutoNum type="arabicPeriod"/>
            </a:pPr>
            <a:r>
              <a:rPr lang="en-US" dirty="0">
                <a:solidFill>
                  <a:schemeClr val="accent2">
                    <a:lumMod val="60000"/>
                    <a:lumOff val="40000"/>
                  </a:schemeClr>
                </a:solidFill>
              </a:rPr>
              <a:t>[Bonus] Potentially incorporate GWR to analyze the extent to which invasive species territories impacts agriculture (e.g. how much territory or how far from farms do invasive species need to be to begin impacting agriculture?)</a:t>
            </a:r>
          </a:p>
        </p:txBody>
      </p:sp>
    </p:spTree>
    <p:extLst>
      <p:ext uri="{BB962C8B-B14F-4D97-AF65-F5344CB8AC3E}">
        <p14:creationId xmlns:p14="http://schemas.microsoft.com/office/powerpoint/2010/main" val="344026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5EAA-B26C-4637-BB89-9DEA72E19C72}"/>
              </a:ext>
            </a:extLst>
          </p:cNvPr>
          <p:cNvSpPr>
            <a:spLocks noGrp="1"/>
          </p:cNvSpPr>
          <p:nvPr>
            <p:ph type="title"/>
          </p:nvPr>
        </p:nvSpPr>
        <p:spPr>
          <a:xfrm>
            <a:off x="657224" y="499533"/>
            <a:ext cx="10772775" cy="887235"/>
          </a:xfrm>
        </p:spPr>
        <p:txBody>
          <a:bodyPr/>
          <a:lstStyle/>
          <a:p>
            <a:r>
              <a:rPr lang="en-US" dirty="0"/>
              <a:t>Data Analysis: Brainstorm on Approach</a:t>
            </a:r>
          </a:p>
        </p:txBody>
      </p:sp>
      <p:sp>
        <p:nvSpPr>
          <p:cNvPr id="3" name="Content Placeholder 2">
            <a:extLst>
              <a:ext uri="{FF2B5EF4-FFF2-40B4-BE49-F238E27FC236}">
                <a16:creationId xmlns:a16="http://schemas.microsoft.com/office/drawing/2014/main" id="{67E492CE-659D-4B5F-B933-AEA0E0575405}"/>
              </a:ext>
            </a:extLst>
          </p:cNvPr>
          <p:cNvSpPr>
            <a:spLocks noGrp="1"/>
          </p:cNvSpPr>
          <p:nvPr>
            <p:ph idx="1"/>
          </p:nvPr>
        </p:nvSpPr>
        <p:spPr>
          <a:xfrm>
            <a:off x="676656" y="1811465"/>
            <a:ext cx="10753725" cy="4775681"/>
          </a:xfrm>
        </p:spPr>
        <p:txBody>
          <a:bodyPr>
            <a:normAutofit/>
          </a:bodyPr>
          <a:lstStyle/>
          <a:p>
            <a:pPr marL="45720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Response variable: changes in vegetation/agricultural land use </a:t>
            </a:r>
            <a:r>
              <a:rPr lang="en-US" dirty="0">
                <a:solidFill>
                  <a:schemeClr val="tx1"/>
                </a:solidFill>
                <a:latin typeface="Calibri" panose="020F0502020204030204" pitchFamily="34" charset="0"/>
                <a:cs typeface="Calibri" panose="020F0502020204030204" pitchFamily="34" charset="0"/>
                <a:sym typeface="Wingdings" panose="05000000000000000000" pitchFamily="2" charset="2"/>
              </a:rPr>
              <a:t> look at greater or less use (expansion of agriculture vs. reduction in physical area)</a:t>
            </a:r>
          </a:p>
          <a:p>
            <a:pPr marL="457200" indent="-457200">
              <a:buFont typeface="+mj-lt"/>
              <a:buAutoNum type="arabicPeriod"/>
            </a:pPr>
            <a:r>
              <a:rPr lang="en-US" dirty="0">
                <a:solidFill>
                  <a:schemeClr val="tx1"/>
                </a:solidFill>
                <a:latin typeface="Calibri" panose="020F0502020204030204" pitchFamily="34" charset="0"/>
                <a:cs typeface="Calibri" panose="020F0502020204030204" pitchFamily="34" charset="0"/>
                <a:sym typeface="Wingdings" panose="05000000000000000000" pitchFamily="2" charset="2"/>
              </a:rPr>
              <a:t>Invasive species presence: either binary (present/absent) or bivariate using mean or median as threshold map would show how areas change over time with regards to concentration/volume of invasive species</a:t>
            </a:r>
          </a:p>
        </p:txBody>
      </p:sp>
    </p:spTree>
    <p:extLst>
      <p:ext uri="{BB962C8B-B14F-4D97-AF65-F5344CB8AC3E}">
        <p14:creationId xmlns:p14="http://schemas.microsoft.com/office/powerpoint/2010/main" val="3379790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5EAA-B26C-4637-BB89-9DEA72E19C72}"/>
              </a:ext>
            </a:extLst>
          </p:cNvPr>
          <p:cNvSpPr>
            <a:spLocks noGrp="1"/>
          </p:cNvSpPr>
          <p:nvPr>
            <p:ph type="title"/>
          </p:nvPr>
        </p:nvSpPr>
        <p:spPr>
          <a:xfrm>
            <a:off x="657224" y="499533"/>
            <a:ext cx="10772775" cy="887235"/>
          </a:xfrm>
        </p:spPr>
        <p:txBody>
          <a:bodyPr/>
          <a:lstStyle/>
          <a:p>
            <a:r>
              <a:rPr lang="en-US" dirty="0"/>
              <a:t>Challenges</a:t>
            </a:r>
          </a:p>
        </p:txBody>
      </p:sp>
      <p:sp>
        <p:nvSpPr>
          <p:cNvPr id="3" name="Content Placeholder 2">
            <a:extLst>
              <a:ext uri="{FF2B5EF4-FFF2-40B4-BE49-F238E27FC236}">
                <a16:creationId xmlns:a16="http://schemas.microsoft.com/office/drawing/2014/main" id="{67E492CE-659D-4B5F-B933-AEA0E0575405}"/>
              </a:ext>
            </a:extLst>
          </p:cNvPr>
          <p:cNvSpPr>
            <a:spLocks noGrp="1"/>
          </p:cNvSpPr>
          <p:nvPr>
            <p:ph idx="1"/>
          </p:nvPr>
        </p:nvSpPr>
        <p:spPr>
          <a:xfrm>
            <a:off x="676656" y="1811465"/>
            <a:ext cx="10753725" cy="4775681"/>
          </a:xfrm>
        </p:spPr>
        <p:txBody>
          <a:bodyPr>
            <a:normAutofit/>
          </a:bodyPr>
          <a:lstStyle/>
          <a:p>
            <a:pPr marL="457200" indent="-457200">
              <a:buFont typeface="+mj-lt"/>
              <a:buAutoNum type="arabicPeriod"/>
            </a:pPr>
            <a:r>
              <a:rPr lang="en-US" dirty="0">
                <a:latin typeface="Calibri" panose="020F0502020204030204" pitchFamily="34" charset="0"/>
                <a:cs typeface="Calibri" panose="020F0502020204030204" pitchFamily="34" charset="0"/>
              </a:rPr>
              <a:t>Raster data – inexperience with raster analysis, especially when analyzed alongside vector data</a:t>
            </a:r>
          </a:p>
          <a:p>
            <a:pPr marL="45720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Inconsistent spatial/areal units – just need to reconcile in the best way possible: considering data availability, data usability and quality, and consistency (might have to select a regional focus area that meets all of this criteria)</a:t>
            </a:r>
          </a:p>
          <a:p>
            <a:pPr marL="45720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Need more agriculture and climate data – currently using temperature, but rainfall would be helpful to add. Most agriculture data I currently have is raster, with some yield data.</a:t>
            </a:r>
          </a:p>
        </p:txBody>
      </p:sp>
    </p:spTree>
    <p:extLst>
      <p:ext uri="{BB962C8B-B14F-4D97-AF65-F5344CB8AC3E}">
        <p14:creationId xmlns:p14="http://schemas.microsoft.com/office/powerpoint/2010/main" val="4156050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6893-C3F7-4E6E-8233-9C43D5318DCF}"/>
              </a:ext>
            </a:extLst>
          </p:cNvPr>
          <p:cNvSpPr>
            <a:spLocks noGrp="1"/>
          </p:cNvSpPr>
          <p:nvPr>
            <p:ph type="title"/>
          </p:nvPr>
        </p:nvSpPr>
        <p:spPr>
          <a:xfrm>
            <a:off x="631889" y="5659746"/>
            <a:ext cx="10780776" cy="749231"/>
          </a:xfrm>
        </p:spPr>
        <p:txBody>
          <a:bodyPr>
            <a:noAutofit/>
          </a:bodyPr>
          <a:lstStyle/>
          <a:p>
            <a:pPr algn="ctr"/>
            <a:r>
              <a:rPr lang="en-US" sz="4800" dirty="0">
                <a:latin typeface="Calibri" panose="020F0502020204030204" pitchFamily="34" charset="0"/>
                <a:cs typeface="Calibri" panose="020F0502020204030204" pitchFamily="34" charset="0"/>
              </a:rPr>
              <a:t>Questions?</a:t>
            </a:r>
          </a:p>
        </p:txBody>
      </p:sp>
      <p:pic>
        <p:nvPicPr>
          <p:cNvPr id="7" name="Picture Placeholder 6">
            <a:extLst>
              <a:ext uri="{FF2B5EF4-FFF2-40B4-BE49-F238E27FC236}">
                <a16:creationId xmlns:a16="http://schemas.microsoft.com/office/drawing/2014/main" id="{2B22B3E9-9608-4A3A-B5FB-83F328E6C1A1}"/>
              </a:ext>
            </a:extLst>
          </p:cNvPr>
          <p:cNvPicPr>
            <a:picLocks noGrp="1" noChangeAspect="1"/>
          </p:cNvPicPr>
          <p:nvPr>
            <p:ph type="pic" idx="1"/>
          </p:nvPr>
        </p:nvPicPr>
        <p:blipFill rotWithShape="1">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l="2109" t="3682" r="2109" b="4979"/>
          <a:stretch/>
        </p:blipFill>
        <p:spPr>
          <a:xfrm>
            <a:off x="2799537" y="849570"/>
            <a:ext cx="6296793" cy="4242466"/>
          </a:xfrm>
          <a:prstGeom prst="rect">
            <a:avLst/>
          </a:prstGeom>
        </p:spPr>
      </p:pic>
    </p:spTree>
    <p:extLst>
      <p:ext uri="{BB962C8B-B14F-4D97-AF65-F5344CB8AC3E}">
        <p14:creationId xmlns:p14="http://schemas.microsoft.com/office/powerpoint/2010/main" val="229138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33A9-D956-4F09-8E67-BABC188B9109}"/>
              </a:ext>
            </a:extLst>
          </p:cNvPr>
          <p:cNvSpPr>
            <a:spLocks noGrp="1"/>
          </p:cNvSpPr>
          <p:nvPr>
            <p:ph type="title"/>
          </p:nvPr>
        </p:nvSpPr>
        <p:spPr>
          <a:xfrm>
            <a:off x="657224" y="499533"/>
            <a:ext cx="10772775" cy="882901"/>
          </a:xfrm>
        </p:spPr>
        <p:txBody>
          <a:bodyPr/>
          <a:lstStyle/>
          <a:p>
            <a:r>
              <a:rPr lang="en-US" dirty="0"/>
              <a:t>Topic</a:t>
            </a:r>
          </a:p>
        </p:txBody>
      </p:sp>
      <p:sp>
        <p:nvSpPr>
          <p:cNvPr id="3" name="Content Placeholder 2">
            <a:extLst>
              <a:ext uri="{FF2B5EF4-FFF2-40B4-BE49-F238E27FC236}">
                <a16:creationId xmlns:a16="http://schemas.microsoft.com/office/drawing/2014/main" id="{76C1A82B-362C-4F95-9F08-A03A9BE3BC89}"/>
              </a:ext>
            </a:extLst>
          </p:cNvPr>
          <p:cNvSpPr>
            <a:spLocks noGrp="1"/>
          </p:cNvSpPr>
          <p:nvPr>
            <p:ph idx="1"/>
          </p:nvPr>
        </p:nvSpPr>
        <p:spPr>
          <a:xfrm>
            <a:off x="676656" y="1820132"/>
            <a:ext cx="10753725" cy="4389987"/>
          </a:xfrm>
        </p:spPr>
        <p:txBody>
          <a:bodyPr>
            <a:normAutofit/>
          </a:bodyPr>
          <a:lstStyle/>
          <a:p>
            <a:pPr marL="0" marR="0" indent="0" algn="ctr">
              <a:lnSpc>
                <a:spcPct val="115000"/>
              </a:lnSpc>
              <a:spcBef>
                <a:spcPts val="0"/>
              </a:spcBef>
              <a:spcAft>
                <a:spcPts val="800"/>
              </a:spcAft>
              <a:buNone/>
            </a:pPr>
            <a:r>
              <a:rPr lang="en-US" b="1" dirty="0">
                <a:effectLst/>
                <a:latin typeface="Calibri" panose="020F0502020204030204" pitchFamily="34" charset="0"/>
                <a:ea typeface="Yu Mincho" panose="02020400000000000000" pitchFamily="18" charset="-128"/>
                <a:cs typeface="Times New Roman" panose="02020603050405020304" pitchFamily="18" charset="0"/>
              </a:rPr>
              <a:t>How does the relationship between agricultural health/productivity and temperature change over time?</a:t>
            </a:r>
          </a:p>
          <a:p>
            <a:pPr marL="0" marR="0" indent="0" algn="ctr">
              <a:lnSpc>
                <a:spcPct val="115000"/>
              </a:lnSpc>
              <a:spcBef>
                <a:spcPts val="0"/>
              </a:spcBef>
              <a:spcAft>
                <a:spcPts val="800"/>
              </a:spcAft>
              <a:buNone/>
            </a:pP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indent="0">
              <a:lnSpc>
                <a:spcPct val="115000"/>
              </a:lnSpc>
              <a:spcBef>
                <a:spcPts val="0"/>
              </a:spcBef>
              <a:spcAft>
                <a:spcPts val="800"/>
              </a:spcAft>
              <a:buNone/>
            </a:pPr>
            <a:r>
              <a:rPr lang="en-US" sz="2000" b="1" dirty="0">
                <a:effectLst/>
                <a:latin typeface="Calibri" panose="020F0502020204030204" pitchFamily="34" charset="0"/>
                <a:ea typeface="Yu Mincho" panose="02020400000000000000" pitchFamily="18" charset="-128"/>
                <a:cs typeface="Times New Roman" panose="02020603050405020304" pitchFamily="18" charset="0"/>
              </a:rPr>
              <a:t>Primary Outcome:</a:t>
            </a:r>
            <a:r>
              <a:rPr lang="en-US" sz="2000" dirty="0">
                <a:effectLst/>
                <a:latin typeface="Calibri" panose="020F0502020204030204" pitchFamily="34" charset="0"/>
                <a:ea typeface="Yu Mincho" panose="02020400000000000000" pitchFamily="18" charset="-128"/>
                <a:cs typeface="Times New Roman" panose="02020603050405020304" pitchFamily="18" charset="0"/>
              </a:rPr>
              <a:t> One or more maps illustrating changes over time and potentially predictive model of how agriculture may change in the future if an existing trend in temperature continues over the next several years. Analysis and interpretation will accompany any produced maps. This could be in the form of a poster or white paper.</a:t>
            </a:r>
          </a:p>
          <a:p>
            <a:pPr marL="0" marR="0" indent="0">
              <a:lnSpc>
                <a:spcPct val="115000"/>
              </a:lnSpc>
              <a:spcBef>
                <a:spcPts val="0"/>
              </a:spcBef>
              <a:spcAft>
                <a:spcPts val="800"/>
              </a:spcAft>
              <a:buNone/>
            </a:pP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indent="0">
              <a:lnSpc>
                <a:spcPct val="115000"/>
              </a:lnSpc>
              <a:spcBef>
                <a:spcPts val="0"/>
              </a:spcBef>
              <a:spcAft>
                <a:spcPts val="800"/>
              </a:spcAft>
              <a:buNone/>
            </a:pPr>
            <a:r>
              <a:rPr lang="en-US" sz="2000" i="1"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Potential Alternative (or bonus):</a:t>
            </a:r>
            <a:r>
              <a:rPr lang="en-US" sz="20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 How does the relationship between agricultural health (or productivity) and invasive species change over time? In relation to temperature or another climate change metric?</a:t>
            </a:r>
          </a:p>
        </p:txBody>
      </p:sp>
    </p:spTree>
    <p:extLst>
      <p:ext uri="{BB962C8B-B14F-4D97-AF65-F5344CB8AC3E}">
        <p14:creationId xmlns:p14="http://schemas.microsoft.com/office/powerpoint/2010/main" val="172016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A3A7-FB74-44D2-8551-9DADB528A7BD}"/>
              </a:ext>
            </a:extLst>
          </p:cNvPr>
          <p:cNvSpPr>
            <a:spLocks noGrp="1"/>
          </p:cNvSpPr>
          <p:nvPr>
            <p:ph type="title"/>
          </p:nvPr>
        </p:nvSpPr>
        <p:spPr>
          <a:xfrm>
            <a:off x="657224" y="499533"/>
            <a:ext cx="10772775" cy="947906"/>
          </a:xfrm>
        </p:spPr>
        <p:txBody>
          <a:bodyPr/>
          <a:lstStyle/>
          <a:p>
            <a:r>
              <a:rPr lang="en-US" dirty="0"/>
              <a:t>Background</a:t>
            </a:r>
          </a:p>
        </p:txBody>
      </p:sp>
      <p:sp>
        <p:nvSpPr>
          <p:cNvPr id="3" name="Content Placeholder 2">
            <a:extLst>
              <a:ext uri="{FF2B5EF4-FFF2-40B4-BE49-F238E27FC236}">
                <a16:creationId xmlns:a16="http://schemas.microsoft.com/office/drawing/2014/main" id="{099D43E6-7A47-4E37-B128-2188ED667D60}"/>
              </a:ext>
            </a:extLst>
          </p:cNvPr>
          <p:cNvSpPr>
            <a:spLocks noGrp="1"/>
          </p:cNvSpPr>
          <p:nvPr>
            <p:ph idx="1"/>
          </p:nvPr>
        </p:nvSpPr>
        <p:spPr>
          <a:xfrm>
            <a:off x="676656" y="2011680"/>
            <a:ext cx="10753725" cy="4346787"/>
          </a:xfrm>
        </p:spPr>
        <p:txBody>
          <a:bodyPr>
            <a:normAutofit/>
          </a:bodyPr>
          <a:lstStyle/>
          <a:p>
            <a:pPr marL="458788" indent="-458788">
              <a:lnSpc>
                <a:spcPct val="115000"/>
              </a:lnSpc>
              <a:spcBef>
                <a:spcPts val="0"/>
              </a:spcBef>
              <a:spcAft>
                <a:spcPts val="800"/>
              </a:spcAft>
              <a:buClr>
                <a:schemeClr val="tx1"/>
              </a:buClr>
              <a:buFont typeface="Arial" panose="020B0604020202020204" pitchFamily="34" charset="0"/>
              <a:buChar char="•"/>
            </a:pPr>
            <a:r>
              <a:rPr lang="en-US" sz="1800" b="1" dirty="0">
                <a:effectLst/>
                <a:latin typeface="Calibri" panose="020F0502020204030204" pitchFamily="34" charset="0"/>
                <a:ea typeface="Yu Mincho" panose="02020400000000000000" pitchFamily="18" charset="-128"/>
                <a:cs typeface="Times New Roman" panose="02020603050405020304" pitchFamily="18" charset="0"/>
              </a:rPr>
              <a:t>Climate change has and will have significant impact on agriculture. </a:t>
            </a:r>
          </a:p>
          <a:p>
            <a:pPr marL="458788" indent="-458788">
              <a:lnSpc>
                <a:spcPct val="115000"/>
              </a:lnSpc>
              <a:spcBef>
                <a:spcPts val="0"/>
              </a:spcBef>
              <a:spcAft>
                <a:spcPts val="800"/>
              </a:spcAft>
              <a:buClr>
                <a:schemeClr val="tx1"/>
              </a:buClr>
              <a:buFont typeface="Arial" panose="020B0604020202020204" pitchFamily="34" charset="0"/>
              <a:buChar char="•"/>
            </a:pP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Temperature</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and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precipitation</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especially can have significant impact on annual crop yield. </a:t>
            </a:r>
          </a:p>
          <a:p>
            <a:pPr marL="458788" indent="-458788">
              <a:lnSpc>
                <a:spcPct val="115000"/>
              </a:lnSpc>
              <a:spcBef>
                <a:spcPts val="0"/>
              </a:spcBef>
              <a:spcAft>
                <a:spcPts val="800"/>
              </a:spcAft>
              <a:buClr>
                <a:schemeClr val="tx1"/>
              </a:buClr>
              <a:buFont typeface="Arial" panose="020B0604020202020204" pitchFamily="34" charset="0"/>
              <a:buChar cha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In 2017,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40% of land in the U.S. were farms</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This is a significant proportion and understanding climate change impacts on agriculture is critical to a major sector of the U.S.</a:t>
            </a:r>
          </a:p>
          <a:p>
            <a:pPr marL="458788" indent="-458788">
              <a:lnSpc>
                <a:spcPct val="115000"/>
              </a:lnSpc>
              <a:spcBef>
                <a:spcPts val="0"/>
              </a:spcBef>
              <a:spcAft>
                <a:spcPts val="800"/>
              </a:spcAft>
              <a:buClr>
                <a:schemeClr val="tx1"/>
              </a:buClr>
              <a:buFont typeface="Arial" panose="020B0604020202020204" pitchFamily="34" charset="0"/>
              <a:buChar cha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Additionally, many invasive species have also been known to expand their territory and footprint, as well as grow in volume with the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increase in globalization</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as well as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changing climate</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a:t>
            </a:r>
          </a:p>
          <a:p>
            <a:pPr marL="458788" indent="-458788">
              <a:lnSpc>
                <a:spcPct val="115000"/>
              </a:lnSpc>
              <a:spcBef>
                <a:spcPts val="0"/>
              </a:spcBef>
              <a:spcAft>
                <a:spcPts val="800"/>
              </a:spcAft>
              <a:buClr>
                <a:schemeClr val="tx1"/>
              </a:buClr>
              <a:buFont typeface="Arial" panose="020B0604020202020204" pitchFamily="34" charset="0"/>
              <a:buChar cha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Changing climates change the ecosystem, sometimes detrimental to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native species by pushing them out of their natural habitats</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(whether through migration or disease and death) and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creating habitats supportive of growing invasive species</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a:t>
            </a:r>
          </a:p>
          <a:p>
            <a:pPr marL="458788" indent="-458788">
              <a:lnSpc>
                <a:spcPct val="115000"/>
              </a:lnSpc>
              <a:spcBef>
                <a:spcPts val="0"/>
              </a:spcBef>
              <a:spcAft>
                <a:spcPts val="800"/>
              </a:spcAft>
              <a:buClr>
                <a:schemeClr val="tx1"/>
              </a:buClr>
              <a:buFont typeface="Arial" panose="020B0604020202020204" pitchFamily="34" charset="0"/>
              <a:buChar char="•"/>
            </a:pPr>
            <a:r>
              <a:rPr lang="en-US" sz="1800" b="1" dirty="0">
                <a:effectLst/>
                <a:latin typeface="Calibri" panose="020F0502020204030204" pitchFamily="34" charset="0"/>
                <a:ea typeface="Yu Mincho" panose="02020400000000000000" pitchFamily="18" charset="-128"/>
                <a:cs typeface="Times New Roman" panose="02020603050405020304" pitchFamily="18" charset="0"/>
              </a:rPr>
              <a:t>Invasive species can destroy forests, damage crops, spread diseases (some of which can devastate croplands), and more. </a:t>
            </a:r>
          </a:p>
        </p:txBody>
      </p:sp>
    </p:spTree>
    <p:extLst>
      <p:ext uri="{BB962C8B-B14F-4D97-AF65-F5344CB8AC3E}">
        <p14:creationId xmlns:p14="http://schemas.microsoft.com/office/powerpoint/2010/main" val="163458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484F-6CF4-467E-9EE8-D1ADB407C0F0}"/>
              </a:ext>
            </a:extLst>
          </p:cNvPr>
          <p:cNvSpPr>
            <a:spLocks noGrp="1"/>
          </p:cNvSpPr>
          <p:nvPr>
            <p:ph type="title"/>
          </p:nvPr>
        </p:nvSpPr>
        <p:spPr>
          <a:xfrm>
            <a:off x="657224" y="499533"/>
            <a:ext cx="10772775" cy="930571"/>
          </a:xfrm>
        </p:spPr>
        <p:txBody>
          <a:bodyPr/>
          <a:lstStyle/>
          <a:p>
            <a:r>
              <a:rPr lang="en-US" dirty="0"/>
              <a:t>Data</a:t>
            </a:r>
          </a:p>
        </p:txBody>
      </p:sp>
      <p:sp>
        <p:nvSpPr>
          <p:cNvPr id="3" name="Content Placeholder 2">
            <a:extLst>
              <a:ext uri="{FF2B5EF4-FFF2-40B4-BE49-F238E27FC236}">
                <a16:creationId xmlns:a16="http://schemas.microsoft.com/office/drawing/2014/main" id="{69462095-97AC-431B-9D0D-7C1CEE61EE4E}"/>
              </a:ext>
            </a:extLst>
          </p:cNvPr>
          <p:cNvSpPr>
            <a:spLocks noGrp="1"/>
          </p:cNvSpPr>
          <p:nvPr>
            <p:ph idx="1"/>
          </p:nvPr>
        </p:nvSpPr>
        <p:spPr/>
        <p:txBody>
          <a:bodyPr/>
          <a:lstStyle/>
          <a:p>
            <a:pPr marL="458788" indent="-458788">
              <a:buFont typeface="Courier New" panose="02070309020205020404" pitchFamily="49" charset="0"/>
              <a:buChar char="o"/>
            </a:pPr>
            <a:r>
              <a:rPr lang="en-US" dirty="0">
                <a:solidFill>
                  <a:schemeClr val="tx1"/>
                </a:solidFill>
                <a:latin typeface="Calibri" panose="020F0502020204030204" pitchFamily="34" charset="0"/>
                <a:cs typeface="Calibri" panose="020F0502020204030204" pitchFamily="34" charset="0"/>
              </a:rPr>
              <a:t>Raster</a:t>
            </a:r>
          </a:p>
          <a:p>
            <a:pPr marL="801687" lvl="1">
              <a:buFont typeface="Arial" panose="020B0604020202020204" pitchFamily="34" charset="0"/>
              <a:buChar char="•"/>
            </a:pPr>
            <a:r>
              <a:rPr lang="en-US" dirty="0">
                <a:solidFill>
                  <a:schemeClr val="tx1"/>
                </a:solidFill>
              </a:rPr>
              <a:t>TIFF</a:t>
            </a:r>
          </a:p>
          <a:p>
            <a:pPr marL="801687" lvl="1">
              <a:buFont typeface="Arial" panose="020B0604020202020204" pitchFamily="34" charset="0"/>
              <a:buChar char="•"/>
            </a:pPr>
            <a:r>
              <a:rPr lang="en-US" dirty="0">
                <a:solidFill>
                  <a:schemeClr val="tx1"/>
                </a:solidFill>
              </a:rPr>
              <a:t>GEOTIFF</a:t>
            </a:r>
          </a:p>
          <a:p>
            <a:pPr marL="458788" indent="-458788">
              <a:buFont typeface="Courier New" panose="02070309020205020404" pitchFamily="49" charset="0"/>
              <a:buChar char="o"/>
            </a:pPr>
            <a:r>
              <a:rPr lang="en-US" dirty="0">
                <a:solidFill>
                  <a:schemeClr val="tx1"/>
                </a:solidFill>
                <a:latin typeface="Calibri" panose="020F0502020204030204" pitchFamily="34" charset="0"/>
                <a:cs typeface="Calibri" panose="020F0502020204030204" pitchFamily="34" charset="0"/>
              </a:rPr>
              <a:t>Vector</a:t>
            </a:r>
          </a:p>
          <a:p>
            <a:pPr marL="801687" lvl="1">
              <a:buFont typeface="Arial" panose="020B0604020202020204" pitchFamily="34" charset="0"/>
              <a:buChar char="•"/>
            </a:pPr>
            <a:r>
              <a:rPr lang="en-US" dirty="0">
                <a:solidFill>
                  <a:schemeClr val="tx1"/>
                </a:solidFill>
              </a:rPr>
              <a:t>Points</a:t>
            </a:r>
          </a:p>
          <a:p>
            <a:pPr marL="801687" lvl="1">
              <a:buFont typeface="Arial" panose="020B0604020202020204" pitchFamily="34" charset="0"/>
              <a:buChar char="•"/>
            </a:pPr>
            <a:r>
              <a:rPr lang="en-US" dirty="0">
                <a:solidFill>
                  <a:schemeClr val="tx1"/>
                </a:solidFill>
              </a:rPr>
              <a:t>Polygons</a:t>
            </a:r>
          </a:p>
          <a:p>
            <a:pPr marL="458788" indent="-458788">
              <a:buFont typeface="Courier New" panose="02070309020205020404" pitchFamily="49" charset="0"/>
              <a:buChar char="o"/>
            </a:pPr>
            <a:r>
              <a:rPr lang="en-US" dirty="0">
                <a:solidFill>
                  <a:schemeClr val="tx1"/>
                </a:solidFill>
                <a:latin typeface="Calibri" panose="020F0502020204030204" pitchFamily="34" charset="0"/>
                <a:cs typeface="Calibri" panose="020F0502020204030204" pitchFamily="34" charset="0"/>
              </a:rPr>
              <a:t>Table</a:t>
            </a:r>
          </a:p>
          <a:p>
            <a:pPr marL="801687" lvl="1">
              <a:buFont typeface="Arial" panose="020B0604020202020204" pitchFamily="34" charset="0"/>
              <a:buChar char="•"/>
            </a:pPr>
            <a:r>
              <a:rPr lang="en-US" dirty="0">
                <a:solidFill>
                  <a:schemeClr val="tx1"/>
                </a:solidFill>
              </a:rPr>
              <a:t>CSV</a:t>
            </a:r>
          </a:p>
          <a:p>
            <a:pPr marL="801687" lvl="1">
              <a:buFont typeface="Arial" panose="020B0604020202020204" pitchFamily="34" charset="0"/>
              <a:buChar char="•"/>
            </a:pPr>
            <a:r>
              <a:rPr lang="en-US" dirty="0">
                <a:solidFill>
                  <a:schemeClr val="tx1"/>
                </a:solidFill>
              </a:rPr>
              <a:t>TXT</a:t>
            </a:r>
          </a:p>
        </p:txBody>
      </p:sp>
    </p:spTree>
    <p:extLst>
      <p:ext uri="{BB962C8B-B14F-4D97-AF65-F5344CB8AC3E}">
        <p14:creationId xmlns:p14="http://schemas.microsoft.com/office/powerpoint/2010/main" val="4931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7212-BDA7-450B-A91C-40A69DA73E4D}"/>
              </a:ext>
            </a:extLst>
          </p:cNvPr>
          <p:cNvSpPr>
            <a:spLocks noGrp="1"/>
          </p:cNvSpPr>
          <p:nvPr>
            <p:ph type="title"/>
          </p:nvPr>
        </p:nvSpPr>
        <p:spPr>
          <a:xfrm>
            <a:off x="657224" y="499533"/>
            <a:ext cx="10772775" cy="991242"/>
          </a:xfrm>
        </p:spPr>
        <p:txBody>
          <a:bodyPr/>
          <a:lstStyle/>
          <a:p>
            <a:r>
              <a:rPr lang="en-US" dirty="0"/>
              <a:t>Data</a:t>
            </a:r>
          </a:p>
        </p:txBody>
      </p:sp>
      <p:graphicFrame>
        <p:nvGraphicFramePr>
          <p:cNvPr id="7" name="Table 7">
            <a:extLst>
              <a:ext uri="{FF2B5EF4-FFF2-40B4-BE49-F238E27FC236}">
                <a16:creationId xmlns:a16="http://schemas.microsoft.com/office/drawing/2014/main" id="{DBD9B282-4866-477F-9496-F37EDF3F6FA3}"/>
              </a:ext>
            </a:extLst>
          </p:cNvPr>
          <p:cNvGraphicFramePr>
            <a:graphicFrameLocks noGrp="1"/>
          </p:cNvGraphicFramePr>
          <p:nvPr>
            <p:ph idx="1"/>
            <p:extLst>
              <p:ext uri="{D42A27DB-BD31-4B8C-83A1-F6EECF244321}">
                <p14:modId xmlns:p14="http://schemas.microsoft.com/office/powerpoint/2010/main" val="1899363219"/>
              </p:ext>
            </p:extLst>
          </p:nvPr>
        </p:nvGraphicFramePr>
        <p:xfrm>
          <a:off x="2311460" y="2157731"/>
          <a:ext cx="7569079" cy="3708400"/>
        </p:xfrm>
        <a:graphic>
          <a:graphicData uri="http://schemas.openxmlformats.org/drawingml/2006/table">
            <a:tbl>
              <a:tblPr firstRow="1">
                <a:tableStyleId>{8A107856-5554-42FB-B03E-39F5DBC370BA}</a:tableStyleId>
              </a:tblPr>
              <a:tblGrid>
                <a:gridCol w="4994892">
                  <a:extLst>
                    <a:ext uri="{9D8B030D-6E8A-4147-A177-3AD203B41FA5}">
                      <a16:colId xmlns:a16="http://schemas.microsoft.com/office/drawing/2014/main" val="2500636071"/>
                    </a:ext>
                  </a:extLst>
                </a:gridCol>
                <a:gridCol w="858063">
                  <a:extLst>
                    <a:ext uri="{9D8B030D-6E8A-4147-A177-3AD203B41FA5}">
                      <a16:colId xmlns:a16="http://schemas.microsoft.com/office/drawing/2014/main" val="87516751"/>
                    </a:ext>
                  </a:extLst>
                </a:gridCol>
                <a:gridCol w="901399">
                  <a:extLst>
                    <a:ext uri="{9D8B030D-6E8A-4147-A177-3AD203B41FA5}">
                      <a16:colId xmlns:a16="http://schemas.microsoft.com/office/drawing/2014/main" val="1500466795"/>
                    </a:ext>
                  </a:extLst>
                </a:gridCol>
                <a:gridCol w="814725">
                  <a:extLst>
                    <a:ext uri="{9D8B030D-6E8A-4147-A177-3AD203B41FA5}">
                      <a16:colId xmlns:a16="http://schemas.microsoft.com/office/drawing/2014/main" val="410349206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r>
                        <a:rPr lang="en-US" dirty="0">
                          <a:solidFill>
                            <a:schemeClr val="bg1"/>
                          </a:solidFill>
                        </a:rPr>
                        <a:t>Data Type</a:t>
                      </a:r>
                    </a:p>
                  </a:txBody>
                  <a:tcPr anchor="ctr">
                    <a:lnL w="12700" cmpd="sng">
                      <a:noFill/>
                    </a:lnL>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61120343"/>
                  </a:ext>
                </a:extLst>
              </a:tr>
              <a:tr h="370840">
                <a:tc>
                  <a:txBody>
                    <a:bodyPr/>
                    <a:lstStyle/>
                    <a:p>
                      <a:r>
                        <a:rPr lang="en-US" b="1" dirty="0">
                          <a:solidFill>
                            <a:schemeClr val="bg1"/>
                          </a:solidFill>
                        </a:rPr>
                        <a:t>Source</a:t>
                      </a:r>
                    </a:p>
                  </a:txBody>
                  <a:tcPr>
                    <a:lnT w="12700" cmpd="sng">
                      <a:noFill/>
                    </a:lnT>
                    <a:solidFill>
                      <a:schemeClr val="accent1"/>
                    </a:solidFill>
                  </a:tcPr>
                </a:tc>
                <a:tc>
                  <a:txBody>
                    <a:bodyPr/>
                    <a:lstStyle/>
                    <a:p>
                      <a:pPr algn="ctr"/>
                      <a:r>
                        <a:rPr lang="en-US" dirty="0"/>
                        <a:t>Raster</a:t>
                      </a:r>
                    </a:p>
                  </a:txBody>
                  <a:tcPr/>
                </a:tc>
                <a:tc>
                  <a:txBody>
                    <a:bodyPr/>
                    <a:lstStyle/>
                    <a:p>
                      <a:pPr algn="ctr"/>
                      <a:r>
                        <a:rPr lang="en-US" dirty="0"/>
                        <a:t>Vector</a:t>
                      </a:r>
                    </a:p>
                  </a:txBody>
                  <a:tcPr/>
                </a:tc>
                <a:tc>
                  <a:txBody>
                    <a:bodyPr/>
                    <a:lstStyle/>
                    <a:p>
                      <a:pPr algn="ctr"/>
                      <a:r>
                        <a:rPr lang="en-US" dirty="0"/>
                        <a:t>Table</a:t>
                      </a:r>
                    </a:p>
                  </a:txBody>
                  <a:tcPr/>
                </a:tc>
                <a:extLst>
                  <a:ext uri="{0D108BD9-81ED-4DB2-BD59-A6C34878D82A}">
                    <a16:rowId xmlns:a16="http://schemas.microsoft.com/office/drawing/2014/main" val="3274326524"/>
                  </a:ext>
                </a:extLst>
              </a:tr>
              <a:tr h="370840">
                <a:tc>
                  <a:txBody>
                    <a:bodyPr/>
                    <a:lstStyle/>
                    <a:p>
                      <a:r>
                        <a:rPr lang="en-US" dirty="0"/>
                        <a:t>NOAA Climate data</a:t>
                      </a:r>
                    </a:p>
                  </a:txBody>
                  <a:tcPr/>
                </a:tc>
                <a:tc>
                  <a:txBody>
                    <a:bodyPr/>
                    <a:lstStyle/>
                    <a:p>
                      <a:endParaRPr lang="en-US" dirty="0"/>
                    </a:p>
                  </a:txBody>
                  <a:tcPr>
                    <a:solidFill>
                      <a:schemeClr val="accent6"/>
                    </a:solidFill>
                  </a:tcPr>
                </a:tc>
                <a:tc>
                  <a:txBody>
                    <a:bodyPr/>
                    <a:lstStyle/>
                    <a:p>
                      <a:endParaRPr lang="en-US" dirty="0"/>
                    </a:p>
                  </a:txBody>
                  <a:tcPr/>
                </a:tc>
                <a:tc>
                  <a:txBody>
                    <a:bodyPr/>
                    <a:lstStyle/>
                    <a:p>
                      <a:endParaRPr lang="en-US" dirty="0"/>
                    </a:p>
                  </a:txBody>
                  <a:tcPr>
                    <a:solidFill>
                      <a:schemeClr val="accent6"/>
                    </a:solidFill>
                  </a:tcPr>
                </a:tc>
                <a:extLst>
                  <a:ext uri="{0D108BD9-81ED-4DB2-BD59-A6C34878D82A}">
                    <a16:rowId xmlns:a16="http://schemas.microsoft.com/office/drawing/2014/main" val="1553866953"/>
                  </a:ext>
                </a:extLst>
              </a:tr>
              <a:tr h="370840">
                <a:tc>
                  <a:txBody>
                    <a:bodyPr/>
                    <a:lstStyle/>
                    <a:p>
                      <a:r>
                        <a:rPr lang="en-US" dirty="0"/>
                        <a:t>USDA Agriculture data</a:t>
                      </a:r>
                    </a:p>
                  </a:txBody>
                  <a:tcPr/>
                </a:tc>
                <a:tc>
                  <a:txBody>
                    <a:bodyPr/>
                    <a:lstStyle/>
                    <a:p>
                      <a:endParaRPr lang="en-US"/>
                    </a:p>
                  </a:txBody>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3724091624"/>
                  </a:ext>
                </a:extLst>
              </a:tr>
              <a:tr h="370840">
                <a:tc>
                  <a:txBody>
                    <a:bodyPr/>
                    <a:lstStyle/>
                    <a:p>
                      <a:r>
                        <a:rPr lang="en-US" dirty="0" err="1"/>
                        <a:t>Cropscape</a:t>
                      </a:r>
                      <a:r>
                        <a:rPr lang="en-US" dirty="0"/>
                        <a:t> Agriculture data</a:t>
                      </a:r>
                    </a:p>
                  </a:txBody>
                  <a:tcPr/>
                </a:tc>
                <a:tc>
                  <a:txBody>
                    <a:bodyPr/>
                    <a:lstStyle/>
                    <a:p>
                      <a:endParaRPr lang="en-US" dirty="0"/>
                    </a:p>
                  </a:txBody>
                  <a:tcPr>
                    <a:solidFill>
                      <a:schemeClr val="accent6"/>
                    </a:solidFill>
                  </a:tcPr>
                </a:tc>
                <a:tc>
                  <a:txBody>
                    <a:bodyPr/>
                    <a:lstStyle/>
                    <a:p>
                      <a:endParaRPr lang="en-US"/>
                    </a:p>
                  </a:txBody>
                  <a:tcPr/>
                </a:tc>
                <a:tc>
                  <a:txBody>
                    <a:bodyPr/>
                    <a:lstStyle/>
                    <a:p>
                      <a:endParaRPr lang="en-US"/>
                    </a:p>
                  </a:txBody>
                  <a:tcPr/>
                </a:tc>
                <a:extLst>
                  <a:ext uri="{0D108BD9-81ED-4DB2-BD59-A6C34878D82A}">
                    <a16:rowId xmlns:a16="http://schemas.microsoft.com/office/drawing/2014/main" val="61872134"/>
                  </a:ext>
                </a:extLst>
              </a:tr>
              <a:tr h="370840">
                <a:tc>
                  <a:txBody>
                    <a:bodyPr/>
                    <a:lstStyle/>
                    <a:p>
                      <a:r>
                        <a:rPr lang="en-US" dirty="0" err="1"/>
                        <a:t>Earthstat</a:t>
                      </a:r>
                      <a:r>
                        <a:rPr lang="en-US" dirty="0"/>
                        <a:t> Agriculture and Vegetation data</a:t>
                      </a:r>
                    </a:p>
                  </a:txBody>
                  <a:tcPr/>
                </a:tc>
                <a:tc>
                  <a:txBody>
                    <a:bodyPr/>
                    <a:lstStyle/>
                    <a:p>
                      <a:endParaRPr lang="en-US" dirty="0"/>
                    </a:p>
                  </a:txBody>
                  <a:tcPr>
                    <a:solidFill>
                      <a:schemeClr val="accent6"/>
                    </a:solidFill>
                  </a:tcPr>
                </a:tc>
                <a:tc>
                  <a:txBody>
                    <a:bodyPr/>
                    <a:lstStyle/>
                    <a:p>
                      <a:endParaRPr lang="en-US"/>
                    </a:p>
                  </a:txBody>
                  <a:tcPr/>
                </a:tc>
                <a:tc>
                  <a:txBody>
                    <a:bodyPr/>
                    <a:lstStyle/>
                    <a:p>
                      <a:endParaRPr lang="en-US"/>
                    </a:p>
                  </a:txBody>
                  <a:tcPr/>
                </a:tc>
                <a:extLst>
                  <a:ext uri="{0D108BD9-81ED-4DB2-BD59-A6C34878D82A}">
                    <a16:rowId xmlns:a16="http://schemas.microsoft.com/office/drawing/2014/main" val="3100256402"/>
                  </a:ext>
                </a:extLst>
              </a:tr>
              <a:tr h="370840">
                <a:tc>
                  <a:txBody>
                    <a:bodyPr/>
                    <a:lstStyle/>
                    <a:p>
                      <a:r>
                        <a:rPr lang="en-US" dirty="0"/>
                        <a:t>U.S. Forest Service Invasive Species data</a:t>
                      </a:r>
                    </a:p>
                  </a:txBody>
                  <a:tcPr/>
                </a:tc>
                <a:tc>
                  <a:txBody>
                    <a:bodyPr/>
                    <a:lstStyle/>
                    <a:p>
                      <a:endParaRPr lang="en-US" dirty="0"/>
                    </a:p>
                  </a:txBody>
                  <a:tcPr/>
                </a:tc>
                <a:tc>
                  <a:txBody>
                    <a:bodyPr/>
                    <a:lstStyle/>
                    <a:p>
                      <a:endParaRPr lang="en-US" dirty="0"/>
                    </a:p>
                  </a:txBody>
                  <a:tcPr>
                    <a:solidFill>
                      <a:schemeClr val="accent6"/>
                    </a:solidFill>
                  </a:tcPr>
                </a:tc>
                <a:tc>
                  <a:txBody>
                    <a:bodyPr/>
                    <a:lstStyle/>
                    <a:p>
                      <a:endParaRPr lang="en-US"/>
                    </a:p>
                  </a:txBody>
                  <a:tcPr/>
                </a:tc>
                <a:extLst>
                  <a:ext uri="{0D108BD9-81ED-4DB2-BD59-A6C34878D82A}">
                    <a16:rowId xmlns:a16="http://schemas.microsoft.com/office/drawing/2014/main" val="2904977229"/>
                  </a:ext>
                </a:extLst>
              </a:tr>
              <a:tr h="370840">
                <a:tc>
                  <a:txBody>
                    <a:bodyPr/>
                    <a:lstStyle/>
                    <a:p>
                      <a:r>
                        <a:rPr lang="en-US" dirty="0"/>
                        <a:t>U.S. Fish and Wildlife Service Boundaries data</a:t>
                      </a:r>
                    </a:p>
                  </a:txBody>
                  <a:tcPr/>
                </a:tc>
                <a:tc>
                  <a:txBody>
                    <a:bodyPr/>
                    <a:lstStyle/>
                    <a:p>
                      <a:endParaRPr lang="en-US"/>
                    </a:p>
                  </a:txBody>
                  <a:tcPr/>
                </a:tc>
                <a:tc>
                  <a:txBody>
                    <a:bodyPr/>
                    <a:lstStyle/>
                    <a:p>
                      <a:endParaRPr lang="en-US" dirty="0"/>
                    </a:p>
                  </a:txBody>
                  <a:tcPr>
                    <a:solidFill>
                      <a:schemeClr val="accent6"/>
                    </a:solidFill>
                  </a:tcPr>
                </a:tc>
                <a:tc>
                  <a:txBody>
                    <a:bodyPr/>
                    <a:lstStyle/>
                    <a:p>
                      <a:endParaRPr lang="en-US"/>
                    </a:p>
                  </a:txBody>
                  <a:tcPr/>
                </a:tc>
                <a:extLst>
                  <a:ext uri="{0D108BD9-81ED-4DB2-BD59-A6C34878D82A}">
                    <a16:rowId xmlns:a16="http://schemas.microsoft.com/office/drawing/2014/main" val="2000930540"/>
                  </a:ext>
                </a:extLst>
              </a:tr>
              <a:tr h="370840">
                <a:tc>
                  <a:txBody>
                    <a:bodyPr/>
                    <a:lstStyle/>
                    <a:p>
                      <a:r>
                        <a:rPr lang="en-US" dirty="0"/>
                        <a:t>USGS Land Cover data</a:t>
                      </a:r>
                    </a:p>
                  </a:txBody>
                  <a:tcPr/>
                </a:tc>
                <a:tc>
                  <a:txBody>
                    <a:bodyPr/>
                    <a:lstStyle/>
                    <a:p>
                      <a:endParaRPr lang="en-US" dirty="0"/>
                    </a:p>
                  </a:txBody>
                  <a:tcPr>
                    <a:solidFill>
                      <a:schemeClr val="accent6"/>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764261474"/>
                  </a:ext>
                </a:extLst>
              </a:tr>
              <a:tr h="370840">
                <a:tc>
                  <a:txBody>
                    <a:bodyPr/>
                    <a:lstStyle/>
                    <a:p>
                      <a:r>
                        <a:rPr lang="en-US" dirty="0"/>
                        <a:t>U.S. Bureau of Land Management Land Use data</a:t>
                      </a:r>
                    </a:p>
                  </a:txBody>
                  <a:tcPr/>
                </a:tc>
                <a:tc>
                  <a:txBody>
                    <a:bodyPr/>
                    <a:lstStyle/>
                    <a:p>
                      <a:endParaRPr lang="en-US" dirty="0"/>
                    </a:p>
                  </a:txBody>
                  <a:tcPr/>
                </a:tc>
                <a:tc>
                  <a:txBody>
                    <a:bodyPr/>
                    <a:lstStyle/>
                    <a:p>
                      <a:endParaRPr lang="en-US" dirty="0"/>
                    </a:p>
                  </a:txBody>
                  <a:tcPr>
                    <a:solidFill>
                      <a:schemeClr val="accent6"/>
                    </a:solidFill>
                  </a:tcPr>
                </a:tc>
                <a:tc>
                  <a:txBody>
                    <a:bodyPr/>
                    <a:lstStyle/>
                    <a:p>
                      <a:endParaRPr lang="en-US" dirty="0"/>
                    </a:p>
                  </a:txBody>
                  <a:tcPr/>
                </a:tc>
                <a:extLst>
                  <a:ext uri="{0D108BD9-81ED-4DB2-BD59-A6C34878D82A}">
                    <a16:rowId xmlns:a16="http://schemas.microsoft.com/office/drawing/2014/main" val="3264029111"/>
                  </a:ext>
                </a:extLst>
              </a:tr>
            </a:tbl>
          </a:graphicData>
        </a:graphic>
      </p:graphicFrame>
      <p:sp>
        <p:nvSpPr>
          <p:cNvPr id="3" name="Arrow: Right 2">
            <a:extLst>
              <a:ext uri="{FF2B5EF4-FFF2-40B4-BE49-F238E27FC236}">
                <a16:creationId xmlns:a16="http://schemas.microsoft.com/office/drawing/2014/main" id="{D625F4EB-E089-4C1E-B639-16A0CFB966A1}"/>
              </a:ext>
            </a:extLst>
          </p:cNvPr>
          <p:cNvSpPr/>
          <p:nvPr/>
        </p:nvSpPr>
        <p:spPr>
          <a:xfrm>
            <a:off x="1589518" y="5204390"/>
            <a:ext cx="555476" cy="213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A6CD971-DFB9-4F59-8B8D-8061ED0F595B}"/>
              </a:ext>
            </a:extLst>
          </p:cNvPr>
          <p:cNvSpPr/>
          <p:nvPr/>
        </p:nvSpPr>
        <p:spPr>
          <a:xfrm>
            <a:off x="1589518" y="4092013"/>
            <a:ext cx="555476" cy="213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BA17814-86AB-4CC8-AC59-C6FAFEE5B882}"/>
              </a:ext>
            </a:extLst>
          </p:cNvPr>
          <p:cNvSpPr/>
          <p:nvPr/>
        </p:nvSpPr>
        <p:spPr>
          <a:xfrm>
            <a:off x="1583914" y="3723581"/>
            <a:ext cx="561079" cy="213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C612EE-9323-4807-BB6F-7CB6B8BA1C0C}"/>
              </a:ext>
            </a:extLst>
          </p:cNvPr>
          <p:cNvSpPr txBox="1"/>
          <p:nvPr/>
        </p:nvSpPr>
        <p:spPr>
          <a:xfrm>
            <a:off x="188903" y="3691903"/>
            <a:ext cx="1395012" cy="276999"/>
          </a:xfrm>
          <a:prstGeom prst="rect">
            <a:avLst/>
          </a:prstGeom>
          <a:noFill/>
        </p:spPr>
        <p:txBody>
          <a:bodyPr wrap="square" rtlCol="0">
            <a:spAutoFit/>
          </a:bodyPr>
          <a:lstStyle/>
          <a:p>
            <a:pPr algn="r"/>
            <a:r>
              <a:rPr lang="en-US" sz="1200" dirty="0"/>
              <a:t>Response variable</a:t>
            </a:r>
          </a:p>
        </p:txBody>
      </p:sp>
      <p:sp>
        <p:nvSpPr>
          <p:cNvPr id="11" name="TextBox 10">
            <a:extLst>
              <a:ext uri="{FF2B5EF4-FFF2-40B4-BE49-F238E27FC236}">
                <a16:creationId xmlns:a16="http://schemas.microsoft.com/office/drawing/2014/main" id="{C311C9FF-031A-4EC3-A42F-6A0844E09948}"/>
              </a:ext>
            </a:extLst>
          </p:cNvPr>
          <p:cNvSpPr txBox="1"/>
          <p:nvPr/>
        </p:nvSpPr>
        <p:spPr>
          <a:xfrm>
            <a:off x="188903" y="4048964"/>
            <a:ext cx="1395012" cy="276999"/>
          </a:xfrm>
          <a:prstGeom prst="rect">
            <a:avLst/>
          </a:prstGeom>
          <a:noFill/>
        </p:spPr>
        <p:txBody>
          <a:bodyPr wrap="square" rtlCol="0">
            <a:spAutoFit/>
          </a:bodyPr>
          <a:lstStyle/>
          <a:p>
            <a:pPr algn="r"/>
            <a:r>
              <a:rPr lang="en-US" sz="1200" dirty="0"/>
              <a:t>Response variable</a:t>
            </a:r>
          </a:p>
        </p:txBody>
      </p:sp>
      <p:sp>
        <p:nvSpPr>
          <p:cNvPr id="12" name="TextBox 11">
            <a:extLst>
              <a:ext uri="{FF2B5EF4-FFF2-40B4-BE49-F238E27FC236}">
                <a16:creationId xmlns:a16="http://schemas.microsoft.com/office/drawing/2014/main" id="{0A596559-1E0C-429A-804A-416212FAFAAD}"/>
              </a:ext>
            </a:extLst>
          </p:cNvPr>
          <p:cNvSpPr txBox="1"/>
          <p:nvPr/>
        </p:nvSpPr>
        <p:spPr>
          <a:xfrm>
            <a:off x="188903" y="5172712"/>
            <a:ext cx="1395012" cy="276999"/>
          </a:xfrm>
          <a:prstGeom prst="rect">
            <a:avLst/>
          </a:prstGeom>
          <a:noFill/>
        </p:spPr>
        <p:txBody>
          <a:bodyPr wrap="square" rtlCol="0">
            <a:spAutoFit/>
          </a:bodyPr>
          <a:lstStyle/>
          <a:p>
            <a:pPr algn="r"/>
            <a:r>
              <a:rPr lang="en-US" sz="1200" dirty="0"/>
              <a:t>Response variable</a:t>
            </a:r>
          </a:p>
        </p:txBody>
      </p:sp>
      <p:sp>
        <p:nvSpPr>
          <p:cNvPr id="14" name="Arrow: Right 13">
            <a:extLst>
              <a:ext uri="{FF2B5EF4-FFF2-40B4-BE49-F238E27FC236}">
                <a16:creationId xmlns:a16="http://schemas.microsoft.com/office/drawing/2014/main" id="{018BA789-33BB-4004-8874-275DF8ADCC01}"/>
              </a:ext>
            </a:extLst>
          </p:cNvPr>
          <p:cNvSpPr/>
          <p:nvPr/>
        </p:nvSpPr>
        <p:spPr>
          <a:xfrm>
            <a:off x="1583914" y="3023207"/>
            <a:ext cx="561079" cy="213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F30089C-AF51-4051-BCFA-8D1EDCB4E8F4}"/>
              </a:ext>
            </a:extLst>
          </p:cNvPr>
          <p:cNvSpPr txBox="1"/>
          <p:nvPr/>
        </p:nvSpPr>
        <p:spPr>
          <a:xfrm>
            <a:off x="102550" y="2991529"/>
            <a:ext cx="1481365" cy="276999"/>
          </a:xfrm>
          <a:prstGeom prst="rect">
            <a:avLst/>
          </a:prstGeom>
          <a:noFill/>
        </p:spPr>
        <p:txBody>
          <a:bodyPr wrap="square" rtlCol="0">
            <a:spAutoFit/>
          </a:bodyPr>
          <a:lstStyle/>
          <a:p>
            <a:pPr algn="r"/>
            <a:r>
              <a:rPr lang="en-US" sz="1200" dirty="0"/>
              <a:t>Explanatory variable</a:t>
            </a:r>
          </a:p>
        </p:txBody>
      </p:sp>
      <p:sp>
        <p:nvSpPr>
          <p:cNvPr id="16" name="Arrow: Right 15">
            <a:extLst>
              <a:ext uri="{FF2B5EF4-FFF2-40B4-BE49-F238E27FC236}">
                <a16:creationId xmlns:a16="http://schemas.microsoft.com/office/drawing/2014/main" id="{747B3D76-8F54-438B-8903-6962B042F982}"/>
              </a:ext>
            </a:extLst>
          </p:cNvPr>
          <p:cNvSpPr/>
          <p:nvPr/>
        </p:nvSpPr>
        <p:spPr>
          <a:xfrm>
            <a:off x="1583914" y="4448146"/>
            <a:ext cx="561079" cy="213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950944C-235A-4B58-AA65-AF30E262B728}"/>
              </a:ext>
            </a:extLst>
          </p:cNvPr>
          <p:cNvSpPr txBox="1"/>
          <p:nvPr/>
        </p:nvSpPr>
        <p:spPr>
          <a:xfrm>
            <a:off x="102550" y="4370301"/>
            <a:ext cx="1481365" cy="461665"/>
          </a:xfrm>
          <a:prstGeom prst="rect">
            <a:avLst/>
          </a:prstGeom>
          <a:noFill/>
        </p:spPr>
        <p:txBody>
          <a:bodyPr wrap="square" rtlCol="0">
            <a:spAutoFit/>
          </a:bodyPr>
          <a:lstStyle/>
          <a:p>
            <a:pPr algn="r"/>
            <a:r>
              <a:rPr lang="en-US" sz="1200" dirty="0"/>
              <a:t>Explanatory and response variable</a:t>
            </a:r>
          </a:p>
        </p:txBody>
      </p:sp>
    </p:spTree>
    <p:extLst>
      <p:ext uri="{BB962C8B-B14F-4D97-AF65-F5344CB8AC3E}">
        <p14:creationId xmlns:p14="http://schemas.microsoft.com/office/powerpoint/2010/main" val="220496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484F-6CF4-467E-9EE8-D1ADB407C0F0}"/>
              </a:ext>
            </a:extLst>
          </p:cNvPr>
          <p:cNvSpPr>
            <a:spLocks noGrp="1"/>
          </p:cNvSpPr>
          <p:nvPr>
            <p:ph type="title"/>
          </p:nvPr>
        </p:nvSpPr>
        <p:spPr>
          <a:xfrm>
            <a:off x="657224" y="499533"/>
            <a:ext cx="10772775" cy="930571"/>
          </a:xfrm>
        </p:spPr>
        <p:txBody>
          <a:bodyPr/>
          <a:lstStyle/>
          <a:p>
            <a:r>
              <a:rPr lang="en-US" dirty="0"/>
              <a:t>Tools</a:t>
            </a:r>
          </a:p>
        </p:txBody>
      </p:sp>
      <p:sp>
        <p:nvSpPr>
          <p:cNvPr id="3" name="Content Placeholder 2">
            <a:extLst>
              <a:ext uri="{FF2B5EF4-FFF2-40B4-BE49-F238E27FC236}">
                <a16:creationId xmlns:a16="http://schemas.microsoft.com/office/drawing/2014/main" id="{69462095-97AC-431B-9D0D-7C1CEE61EE4E}"/>
              </a:ext>
            </a:extLst>
          </p:cNvPr>
          <p:cNvSpPr>
            <a:spLocks noGrp="1"/>
          </p:cNvSpPr>
          <p:nvPr>
            <p:ph idx="1"/>
          </p:nvPr>
        </p:nvSpPr>
        <p:spPr/>
        <p:txBody>
          <a:bodyPr>
            <a:normAutofit/>
          </a:bodyPr>
          <a:lstStyle/>
          <a:p>
            <a:pPr marL="458788" marR="0" lvl="0" indent="-458788">
              <a:lnSpc>
                <a:spcPct val="115000"/>
              </a:lnSpc>
              <a:spcBef>
                <a:spcPts val="0"/>
              </a:spcBef>
              <a:spcAft>
                <a:spcPts val="0"/>
              </a:spcAft>
              <a:buFont typeface="Calibri Light" panose="020F0302020204030204" pitchFamily="34" charset="0"/>
              <a:buChar char="›"/>
            </a:pPr>
            <a:r>
              <a:rPr lang="en-US" sz="3200" dirty="0" err="1">
                <a:effectLst/>
                <a:ea typeface="Yu Mincho" panose="02020400000000000000" pitchFamily="18" charset="-128"/>
                <a:cs typeface="Times New Roman" panose="02020603050405020304" pitchFamily="18" charset="0"/>
              </a:rPr>
              <a:t>Geopandas</a:t>
            </a:r>
            <a:r>
              <a:rPr lang="en-US" sz="3200" dirty="0">
                <a:effectLst/>
                <a:ea typeface="Yu Mincho" panose="02020400000000000000" pitchFamily="18" charset="-128"/>
                <a:cs typeface="Times New Roman" panose="02020603050405020304" pitchFamily="18" charset="0"/>
              </a:rPr>
              <a:t>, Folium, </a:t>
            </a:r>
            <a:r>
              <a:rPr lang="en-US" sz="3200" dirty="0" err="1">
                <a:effectLst/>
                <a:ea typeface="Yu Mincho" panose="02020400000000000000" pitchFamily="18" charset="-128"/>
                <a:cs typeface="Times New Roman" panose="02020603050405020304" pitchFamily="18" charset="0"/>
              </a:rPr>
              <a:t>PyProj</a:t>
            </a:r>
            <a:r>
              <a:rPr lang="en-US" sz="3200" dirty="0">
                <a:effectLst/>
                <a:ea typeface="Yu Mincho" panose="02020400000000000000" pitchFamily="18" charset="-128"/>
                <a:cs typeface="Times New Roman" panose="02020603050405020304" pitchFamily="18" charset="0"/>
              </a:rPr>
              <a:t>, NumPy, Pandas, Matplotlib</a:t>
            </a:r>
          </a:p>
          <a:p>
            <a:pPr marL="458788" marR="0" lvl="0" indent="-458788">
              <a:lnSpc>
                <a:spcPct val="115000"/>
              </a:lnSpc>
              <a:spcBef>
                <a:spcPts val="0"/>
              </a:spcBef>
              <a:spcAft>
                <a:spcPts val="0"/>
              </a:spcAft>
              <a:buFont typeface="Calibri Light" panose="020F0302020204030204" pitchFamily="34" charset="0"/>
              <a:buChar char="›"/>
            </a:pPr>
            <a:endParaRPr lang="en-US" sz="3200" dirty="0">
              <a:effectLst/>
              <a:ea typeface="Yu Mincho" panose="02020400000000000000" pitchFamily="18" charset="-128"/>
              <a:cs typeface="Times New Roman" panose="02020603050405020304" pitchFamily="18" charset="0"/>
            </a:endParaRPr>
          </a:p>
          <a:p>
            <a:pPr marL="458788" marR="0" lvl="0" indent="-458788">
              <a:lnSpc>
                <a:spcPct val="115000"/>
              </a:lnSpc>
              <a:spcBef>
                <a:spcPts val="0"/>
              </a:spcBef>
              <a:spcAft>
                <a:spcPts val="0"/>
              </a:spcAft>
              <a:buFont typeface="Calibri Light" panose="020F0302020204030204" pitchFamily="34" charset="0"/>
              <a:buChar char="›"/>
            </a:pPr>
            <a:r>
              <a:rPr lang="en-US" sz="3200" dirty="0" err="1">
                <a:effectLst/>
                <a:ea typeface="Yu Mincho" panose="02020400000000000000" pitchFamily="18" charset="-128"/>
                <a:cs typeface="Times New Roman" panose="02020603050405020304" pitchFamily="18" charset="0"/>
              </a:rPr>
              <a:t>GeoRasters</a:t>
            </a:r>
            <a:r>
              <a:rPr lang="en-US" sz="3200" dirty="0">
                <a:effectLst/>
                <a:ea typeface="Yu Mincho" panose="02020400000000000000" pitchFamily="18" charset="-128"/>
                <a:cs typeface="Times New Roman" panose="02020603050405020304" pitchFamily="18" charset="0"/>
              </a:rPr>
              <a:t> (for raster datasets)</a:t>
            </a:r>
          </a:p>
          <a:p>
            <a:pPr marL="458788" marR="0" lvl="0" indent="-458788">
              <a:lnSpc>
                <a:spcPct val="115000"/>
              </a:lnSpc>
              <a:spcBef>
                <a:spcPts val="0"/>
              </a:spcBef>
              <a:spcAft>
                <a:spcPts val="0"/>
              </a:spcAft>
              <a:buFont typeface="Calibri Light" panose="020F0302020204030204" pitchFamily="34" charset="0"/>
              <a:buChar char="›"/>
            </a:pPr>
            <a:endParaRPr lang="en-US" sz="3200" dirty="0">
              <a:effectLst/>
              <a:ea typeface="Yu Mincho" panose="02020400000000000000" pitchFamily="18" charset="-128"/>
              <a:cs typeface="Times New Roman" panose="02020603050405020304" pitchFamily="18" charset="0"/>
            </a:endParaRPr>
          </a:p>
          <a:p>
            <a:pPr marL="458788" marR="0" lvl="0" indent="-458788">
              <a:lnSpc>
                <a:spcPct val="115000"/>
              </a:lnSpc>
              <a:spcBef>
                <a:spcPts val="0"/>
              </a:spcBef>
              <a:spcAft>
                <a:spcPts val="800"/>
              </a:spcAft>
              <a:buFont typeface="Calibri Light" panose="020F0302020204030204" pitchFamily="34" charset="0"/>
              <a:buChar char="›"/>
            </a:pPr>
            <a:r>
              <a:rPr lang="en-US" sz="3200" dirty="0">
                <a:effectLst/>
                <a:ea typeface="Yu Mincho" panose="02020400000000000000" pitchFamily="18" charset="-128"/>
                <a:cs typeface="Times New Roman" panose="02020603050405020304" pitchFamily="18" charset="0"/>
              </a:rPr>
              <a:t>Potentially </a:t>
            </a:r>
            <a:r>
              <a:rPr lang="en-US" sz="3200" dirty="0" err="1">
                <a:effectLst/>
                <a:ea typeface="Yu Mincho" panose="02020400000000000000" pitchFamily="18" charset="-128"/>
                <a:cs typeface="Times New Roman" panose="02020603050405020304" pitchFamily="18" charset="0"/>
              </a:rPr>
              <a:t>SciKit</a:t>
            </a:r>
            <a:r>
              <a:rPr lang="en-US" sz="3200" dirty="0">
                <a:effectLst/>
                <a:ea typeface="Yu Mincho" panose="02020400000000000000" pitchFamily="18" charset="-128"/>
                <a:cs typeface="Times New Roman" panose="02020603050405020304" pitchFamily="18" charset="0"/>
              </a:rPr>
              <a:t> for classification and prediction models</a:t>
            </a:r>
          </a:p>
        </p:txBody>
      </p:sp>
    </p:spTree>
    <p:extLst>
      <p:ext uri="{BB962C8B-B14F-4D97-AF65-F5344CB8AC3E}">
        <p14:creationId xmlns:p14="http://schemas.microsoft.com/office/powerpoint/2010/main" val="182252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a:xfrm>
            <a:off x="657224" y="499533"/>
            <a:ext cx="10772775" cy="982575"/>
          </a:xfrm>
        </p:spPr>
        <p:txBody>
          <a:bodyPr/>
          <a:lstStyle/>
          <a:p>
            <a:r>
              <a:rPr lang="en-US" dirty="0"/>
              <a:t>Data Exploration</a:t>
            </a:r>
          </a:p>
        </p:txBody>
      </p:sp>
      <p:sp>
        <p:nvSpPr>
          <p:cNvPr id="3" name="Content Placeholder 2">
            <a:extLst>
              <a:ext uri="{FF2B5EF4-FFF2-40B4-BE49-F238E27FC236}">
                <a16:creationId xmlns:a16="http://schemas.microsoft.com/office/drawing/2014/main" id="{C2AC3CA1-2E89-48A3-8125-5BB9EAA3DFD9}"/>
              </a:ext>
            </a:extLst>
          </p:cNvPr>
          <p:cNvSpPr>
            <a:spLocks noGrp="1"/>
          </p:cNvSpPr>
          <p:nvPr>
            <p:ph idx="1"/>
          </p:nvPr>
        </p:nvSpPr>
        <p:spPr>
          <a:xfrm>
            <a:off x="676656" y="2011680"/>
            <a:ext cx="10753725" cy="4346787"/>
          </a:xfrm>
        </p:spPr>
        <p:txBody>
          <a:bodyPr>
            <a:normAutofit fontScale="92500"/>
          </a:bodyPr>
          <a:lstStyle/>
          <a:p>
            <a:pPr marL="458788" indent="-458788">
              <a:buFont typeface="Arial" panose="020B0604020202020204" pitchFamily="34" charset="0"/>
              <a:buChar char="•"/>
            </a:pPr>
            <a:r>
              <a:rPr lang="en-US" dirty="0">
                <a:solidFill>
                  <a:schemeClr val="bg1">
                    <a:lumMod val="75000"/>
                  </a:schemeClr>
                </a:solidFill>
              </a:rPr>
              <a:t>Datasets have different spatial units </a:t>
            </a:r>
            <a:r>
              <a:rPr lang="en-US" dirty="0">
                <a:solidFill>
                  <a:schemeClr val="bg1">
                    <a:lumMod val="75000"/>
                  </a:schemeClr>
                </a:solidFill>
                <a:sym typeface="Wingdings" panose="05000000000000000000" pitchFamily="2" charset="2"/>
              </a:rPr>
              <a:t> data processing needs to be done before analysis:</a:t>
            </a:r>
          </a:p>
          <a:p>
            <a:pPr marL="714820" lvl="1" indent="-458788">
              <a:buFont typeface="Arial" panose="020B0604020202020204" pitchFamily="34" charset="0"/>
              <a:buChar char="•"/>
            </a:pPr>
            <a:r>
              <a:rPr lang="en-US" dirty="0">
                <a:solidFill>
                  <a:schemeClr val="bg1">
                    <a:lumMod val="75000"/>
                  </a:schemeClr>
                </a:solidFill>
                <a:sym typeface="Wingdings" panose="05000000000000000000" pitchFamily="2" charset="2"/>
              </a:rPr>
              <a:t>Determine optimal spatial scale for analysis</a:t>
            </a:r>
          </a:p>
          <a:p>
            <a:pPr marL="714820" lvl="1" indent="-458788">
              <a:buFont typeface="Arial" panose="020B0604020202020204" pitchFamily="34" charset="0"/>
              <a:buChar char="•"/>
            </a:pPr>
            <a:r>
              <a:rPr lang="en-US" dirty="0">
                <a:solidFill>
                  <a:schemeClr val="bg1">
                    <a:lumMod val="75000"/>
                  </a:schemeClr>
                </a:solidFill>
                <a:sym typeface="Wingdings" panose="05000000000000000000" pitchFamily="2" charset="2"/>
              </a:rPr>
              <a:t>Table and spatial joins</a:t>
            </a:r>
          </a:p>
          <a:p>
            <a:pPr marL="714820" lvl="1" indent="-458788">
              <a:buFont typeface="Arial" panose="020B0604020202020204" pitchFamily="34" charset="0"/>
              <a:buChar char="•"/>
            </a:pPr>
            <a:r>
              <a:rPr lang="en-US" dirty="0">
                <a:solidFill>
                  <a:schemeClr val="bg1">
                    <a:lumMod val="75000"/>
                  </a:schemeClr>
                </a:solidFill>
                <a:sym typeface="Wingdings" panose="05000000000000000000" pitchFamily="2" charset="2"/>
              </a:rPr>
              <a:t>Focus on a specific region if necessary depending on data availability</a:t>
            </a:r>
          </a:p>
          <a:p>
            <a:pPr marL="256032" lvl="1" indent="0">
              <a:buNone/>
            </a:pPr>
            <a:endParaRPr lang="en-US" dirty="0">
              <a:sym typeface="Wingdings" panose="05000000000000000000" pitchFamily="2" charset="2"/>
            </a:endParaRPr>
          </a:p>
          <a:p>
            <a:pPr marL="0" indent="0">
              <a:buNone/>
            </a:pPr>
            <a:r>
              <a:rPr lang="en-US" b="1" dirty="0">
                <a:latin typeface="Calibri" panose="020F0502020204030204" pitchFamily="34" charset="0"/>
                <a:cs typeface="Calibri" panose="020F0502020204030204" pitchFamily="34" charset="0"/>
                <a:sym typeface="Wingdings" panose="05000000000000000000" pitchFamily="2" charset="2"/>
              </a:rPr>
              <a:t>UPDATE:</a:t>
            </a:r>
          </a:p>
          <a:p>
            <a:pPr marL="598932" lvl="1">
              <a:buFont typeface="Courier New" panose="02070309020205020404" pitchFamily="49" charset="0"/>
              <a:buChar char="o"/>
            </a:pPr>
            <a:r>
              <a:rPr lang="en-US" dirty="0">
                <a:sym typeface="Wingdings" panose="05000000000000000000" pitchFamily="2" charset="2"/>
              </a:rPr>
              <a:t>Cleaned up data</a:t>
            </a:r>
          </a:p>
          <a:p>
            <a:pPr marL="598932" lvl="1">
              <a:buFont typeface="Courier New" panose="02070309020205020404" pitchFamily="49" charset="0"/>
              <a:buChar char="o"/>
            </a:pPr>
            <a:r>
              <a:rPr lang="en-US" dirty="0">
                <a:sym typeface="Wingdings" panose="05000000000000000000" pitchFamily="2" charset="2"/>
              </a:rPr>
              <a:t>Using data for years since 1960 (climate change data needs longer timescale, and 1960 is the earliest data collection for most of the datasets collected)</a:t>
            </a:r>
          </a:p>
          <a:p>
            <a:pPr marL="598932" lvl="1">
              <a:buFont typeface="Courier New" panose="02070309020205020404" pitchFamily="49" charset="0"/>
              <a:buChar char="o"/>
            </a:pPr>
            <a:r>
              <a:rPr lang="en-US" dirty="0">
                <a:sym typeface="Wingdings" panose="05000000000000000000" pitchFamily="2" charset="2"/>
              </a:rPr>
              <a:t>Exploring data; descriptive statistics</a:t>
            </a:r>
          </a:p>
          <a:p>
            <a:pPr marL="598932" lvl="1">
              <a:buFont typeface="Courier New" panose="02070309020205020404" pitchFamily="49" charset="0"/>
              <a:buChar char="o"/>
            </a:pPr>
            <a:r>
              <a:rPr lang="en-US" dirty="0">
                <a:sym typeface="Wingdings" panose="05000000000000000000" pitchFamily="2" charset="2"/>
              </a:rPr>
              <a:t>Exploring raster datasets  challenge: clipping </a:t>
            </a:r>
            <a:r>
              <a:rPr lang="en-US" dirty="0" err="1">
                <a:sym typeface="Wingdings" panose="05000000000000000000" pitchFamily="2" charset="2"/>
              </a:rPr>
              <a:t>rasters</a:t>
            </a:r>
            <a:r>
              <a:rPr lang="en-US" dirty="0">
                <a:sym typeface="Wingdings" panose="05000000000000000000" pitchFamily="2" charset="2"/>
              </a:rPr>
              <a:t> to AOI and performing quantitative statistical analysis with vector data using Python</a:t>
            </a:r>
          </a:p>
        </p:txBody>
      </p:sp>
    </p:spTree>
    <p:extLst>
      <p:ext uri="{BB962C8B-B14F-4D97-AF65-F5344CB8AC3E}">
        <p14:creationId xmlns:p14="http://schemas.microsoft.com/office/powerpoint/2010/main" val="11149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a:xfrm>
            <a:off x="657224" y="499534"/>
            <a:ext cx="10772775" cy="999910"/>
          </a:xfrm>
        </p:spPr>
        <p:txBody>
          <a:bodyPr/>
          <a:lstStyle/>
          <a:p>
            <a:r>
              <a:rPr lang="en-US" dirty="0"/>
              <a:t>Data Exploration</a:t>
            </a:r>
          </a:p>
        </p:txBody>
      </p:sp>
      <p:pic>
        <p:nvPicPr>
          <p:cNvPr id="12" name="Picture 11">
            <a:extLst>
              <a:ext uri="{FF2B5EF4-FFF2-40B4-BE49-F238E27FC236}">
                <a16:creationId xmlns:a16="http://schemas.microsoft.com/office/drawing/2014/main" id="{AD22BA36-68C3-4E5B-94BD-87A500339F6C}"/>
              </a:ext>
            </a:extLst>
          </p:cNvPr>
          <p:cNvPicPr>
            <a:picLocks noChangeAspect="1"/>
          </p:cNvPicPr>
          <p:nvPr/>
        </p:nvPicPr>
        <p:blipFill>
          <a:blip r:embed="rId2"/>
          <a:stretch>
            <a:fillRect/>
          </a:stretch>
        </p:blipFill>
        <p:spPr>
          <a:xfrm>
            <a:off x="339651" y="1678308"/>
            <a:ext cx="5371835" cy="4218290"/>
          </a:xfrm>
          <a:prstGeom prst="rect">
            <a:avLst/>
          </a:prstGeom>
        </p:spPr>
      </p:pic>
      <p:pic>
        <p:nvPicPr>
          <p:cNvPr id="14" name="Picture 13">
            <a:extLst>
              <a:ext uri="{FF2B5EF4-FFF2-40B4-BE49-F238E27FC236}">
                <a16:creationId xmlns:a16="http://schemas.microsoft.com/office/drawing/2014/main" id="{3728AB21-3744-466B-84FC-B75B9EE5F3E6}"/>
              </a:ext>
            </a:extLst>
          </p:cNvPr>
          <p:cNvPicPr>
            <a:picLocks noChangeAspect="1"/>
          </p:cNvPicPr>
          <p:nvPr/>
        </p:nvPicPr>
        <p:blipFill>
          <a:blip r:embed="rId3"/>
          <a:stretch>
            <a:fillRect/>
          </a:stretch>
        </p:blipFill>
        <p:spPr>
          <a:xfrm>
            <a:off x="5971564" y="499534"/>
            <a:ext cx="5880785" cy="6076059"/>
          </a:xfrm>
          <a:prstGeom prst="rect">
            <a:avLst/>
          </a:prstGeom>
        </p:spPr>
      </p:pic>
    </p:spTree>
    <p:extLst>
      <p:ext uri="{BB962C8B-B14F-4D97-AF65-F5344CB8AC3E}">
        <p14:creationId xmlns:p14="http://schemas.microsoft.com/office/powerpoint/2010/main" val="49342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a:xfrm>
            <a:off x="657224" y="499533"/>
            <a:ext cx="10772775" cy="1012911"/>
          </a:xfrm>
        </p:spPr>
        <p:txBody>
          <a:bodyPr/>
          <a:lstStyle/>
          <a:p>
            <a:r>
              <a:rPr lang="en-US" dirty="0"/>
              <a:t>Data Exploration</a:t>
            </a:r>
          </a:p>
        </p:txBody>
      </p:sp>
      <p:pic>
        <p:nvPicPr>
          <p:cNvPr id="5" name="Picture 4">
            <a:extLst>
              <a:ext uri="{FF2B5EF4-FFF2-40B4-BE49-F238E27FC236}">
                <a16:creationId xmlns:a16="http://schemas.microsoft.com/office/drawing/2014/main" id="{3D360581-41D5-47F1-9B15-49C1E93DD862}"/>
              </a:ext>
            </a:extLst>
          </p:cNvPr>
          <p:cNvPicPr>
            <a:picLocks noChangeAspect="1"/>
          </p:cNvPicPr>
          <p:nvPr/>
        </p:nvPicPr>
        <p:blipFill>
          <a:blip r:embed="rId2"/>
          <a:stretch>
            <a:fillRect/>
          </a:stretch>
        </p:blipFill>
        <p:spPr>
          <a:xfrm>
            <a:off x="1061570" y="1404203"/>
            <a:ext cx="10068859" cy="5265847"/>
          </a:xfrm>
          <a:prstGeom prst="rect">
            <a:avLst/>
          </a:prstGeom>
        </p:spPr>
      </p:pic>
    </p:spTree>
    <p:extLst>
      <p:ext uri="{BB962C8B-B14F-4D97-AF65-F5344CB8AC3E}">
        <p14:creationId xmlns:p14="http://schemas.microsoft.com/office/powerpoint/2010/main" val="3773401606"/>
      </p:ext>
    </p:extLst>
  </p:cSld>
  <p:clrMapOvr>
    <a:masterClrMapping/>
  </p:clrMapOvr>
</p:sld>
</file>

<file path=ppt/theme/theme1.xml><?xml version="1.0" encoding="utf-8"?>
<a:theme xmlns:a="http://schemas.openxmlformats.org/drawingml/2006/main" name="Metropolita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4498</TotalTime>
  <Words>882</Words>
  <Application>Microsoft Office PowerPoint</Application>
  <PresentationFormat>Widescreen</PresentationFormat>
  <Paragraphs>91</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Metropolitan</vt:lpstr>
      <vt:lpstr>Project Update #1</vt:lpstr>
      <vt:lpstr>Topic</vt:lpstr>
      <vt:lpstr>Background</vt:lpstr>
      <vt:lpstr>Data</vt:lpstr>
      <vt:lpstr>Data</vt:lpstr>
      <vt:lpstr>Tools</vt:lpstr>
      <vt:lpstr>Data Exploration</vt:lpstr>
      <vt:lpstr>Data Exploration</vt:lpstr>
      <vt:lpstr>Data Exploration</vt:lpstr>
      <vt:lpstr>Data Exploration</vt:lpstr>
      <vt:lpstr>Data Exploration</vt:lpstr>
      <vt:lpstr>Data Analysis</vt:lpstr>
      <vt:lpstr>Data Analysis: Brainstorm on Approach</vt:lpstr>
      <vt:lpstr>Challenges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 #1</dc:title>
  <dc:creator>Kha-Ai Tran</dc:creator>
  <cp:lastModifiedBy>Kha-Ai Tran</cp:lastModifiedBy>
  <cp:revision>6</cp:revision>
  <dcterms:created xsi:type="dcterms:W3CDTF">2021-10-25T03:52:32Z</dcterms:created>
  <dcterms:modified xsi:type="dcterms:W3CDTF">2021-11-17T17:16:48Z</dcterms:modified>
</cp:coreProperties>
</file>