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4" r:id="rId8"/>
    <p:sldId id="265" r:id="rId9"/>
    <p:sldId id="266" r:id="rId10"/>
    <p:sldId id="267"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68" autoAdjust="0"/>
    <p:restoredTop sz="96484" autoAdjust="0"/>
  </p:normalViewPr>
  <p:slideViewPr>
    <p:cSldViewPr snapToGrid="0">
      <p:cViewPr>
        <p:scale>
          <a:sx n="110" d="100"/>
          <a:sy n="110" d="100"/>
        </p:scale>
        <p:origin x="78" y="1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0E2DE0-A711-4F63-BBB6-940293470227}" type="datetimeFigureOut">
              <a:rPr lang="en-US" smtClean="0"/>
              <a:t>10/24/2021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BB97DD-7637-4F9E-A4D2-51ABC854D2BF}" type="slidenum">
              <a:rPr lang="en-US" smtClean="0"/>
              <a:t>‹#›</a:t>
            </a:fld>
            <a:endParaRPr lang="en-US"/>
          </a:p>
        </p:txBody>
      </p:sp>
    </p:spTree>
    <p:extLst>
      <p:ext uri="{BB962C8B-B14F-4D97-AF65-F5344CB8AC3E}">
        <p14:creationId xmlns:p14="http://schemas.microsoft.com/office/powerpoint/2010/main" val="3294426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cholarworks.umass.edu/eco_ed_materials/5/"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Yu Mincho" panose="02020400000000000000" pitchFamily="18" charset="-128"/>
                <a:cs typeface="Times New Roman" panose="02020603050405020304" pitchFamily="18" charset="0"/>
              </a:rPr>
              <a:t>Spatial analysis of agricultural productivity and vegetation/land cover across the United States with relation to changes in air or surface temperature over time. </a:t>
            </a:r>
            <a:endParaRPr lang="en-US" dirty="0"/>
          </a:p>
        </p:txBody>
      </p:sp>
      <p:sp>
        <p:nvSpPr>
          <p:cNvPr id="4" name="Slide Number Placeholder 3"/>
          <p:cNvSpPr>
            <a:spLocks noGrp="1"/>
          </p:cNvSpPr>
          <p:nvPr>
            <p:ph type="sldNum" sz="quarter" idx="5"/>
          </p:nvPr>
        </p:nvSpPr>
        <p:spPr/>
        <p:txBody>
          <a:bodyPr/>
          <a:lstStyle/>
          <a:p>
            <a:fld id="{ABBB97DD-7637-4F9E-A4D2-51ABC854D2BF}" type="slidenum">
              <a:rPr lang="en-US" smtClean="0"/>
              <a:t>2</a:t>
            </a:fld>
            <a:endParaRPr lang="en-US"/>
          </a:p>
        </p:txBody>
      </p:sp>
    </p:spTree>
    <p:extLst>
      <p:ext uri="{BB962C8B-B14F-4D97-AF65-F5344CB8AC3E}">
        <p14:creationId xmlns:p14="http://schemas.microsoft.com/office/powerpoint/2010/main" val="2831253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dirty="0">
                <a:effectLst/>
                <a:latin typeface="Calibri" panose="020F0502020204030204" pitchFamily="34" charset="0"/>
                <a:ea typeface="Yu Mincho" panose="02020400000000000000" pitchFamily="18" charset="-128"/>
                <a:cs typeface="Times New Roman" panose="02020603050405020304" pitchFamily="18" charset="0"/>
              </a:rPr>
              <a:t>https://www.nass.usda.gov/Publications/Highlights/2019/2017Census_Farms_Farmland.pdf</a:t>
            </a:r>
          </a:p>
          <a:p>
            <a:pPr marL="0" marR="0">
              <a:spcBef>
                <a:spcPts val="0"/>
              </a:spcBef>
              <a:spcAft>
                <a:spcPts val="0"/>
              </a:spcAft>
            </a:pPr>
            <a:r>
              <a:rPr lang="en-US" sz="1200" dirty="0">
                <a:effectLst/>
                <a:latin typeface="Calibri" panose="020F0502020204030204" pitchFamily="34" charset="0"/>
                <a:ea typeface="Yu Mincho" panose="02020400000000000000" pitchFamily="18" charset="-128"/>
                <a:cs typeface="Times New Roman" panose="02020603050405020304" pitchFamily="18" charset="0"/>
              </a:rPr>
              <a:t>https://nifa.usda.gov/topic/invasive-pests-and-diseases</a:t>
            </a:r>
          </a:p>
        </p:txBody>
      </p:sp>
      <p:sp>
        <p:nvSpPr>
          <p:cNvPr id="4" name="Slide Number Placeholder 3"/>
          <p:cNvSpPr>
            <a:spLocks noGrp="1"/>
          </p:cNvSpPr>
          <p:nvPr>
            <p:ph type="sldNum" sz="quarter" idx="5"/>
          </p:nvPr>
        </p:nvSpPr>
        <p:spPr/>
        <p:txBody>
          <a:bodyPr/>
          <a:lstStyle/>
          <a:p>
            <a:fld id="{ABBB97DD-7637-4F9E-A4D2-51ABC854D2BF}" type="slidenum">
              <a:rPr lang="en-US" smtClean="0"/>
              <a:t>3</a:t>
            </a:fld>
            <a:endParaRPr lang="en-US"/>
          </a:p>
        </p:txBody>
      </p:sp>
    </p:spTree>
    <p:extLst>
      <p:ext uri="{BB962C8B-B14F-4D97-AF65-F5344CB8AC3E}">
        <p14:creationId xmlns:p14="http://schemas.microsoft.com/office/powerpoint/2010/main" val="1745394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"Regional Invasive Species &amp; Climate Change Management Challenge: </a:t>
            </a:r>
            <a:r>
              <a:rPr lang="en-US" dirty="0" err="1">
                <a:hlinkClick r:id="rId3"/>
              </a:rPr>
              <a:t>Doubl</a:t>
            </a:r>
            <a:r>
              <a:rPr lang="en-US" dirty="0">
                <a:hlinkClick r:id="rId3"/>
              </a:rPr>
              <a:t>" by Bethany A. Bradley, Evelyn M. </a:t>
            </a:r>
            <a:r>
              <a:rPr lang="en-US" dirty="0" err="1">
                <a:hlinkClick r:id="rId3"/>
              </a:rPr>
              <a:t>Beaury</a:t>
            </a:r>
            <a:r>
              <a:rPr lang="en-US" dirty="0">
                <a:hlinkClick r:id="rId3"/>
              </a:rPr>
              <a:t> et al. (umass.edu)</a:t>
            </a:r>
            <a:endParaRPr lang="en-US" dirty="0"/>
          </a:p>
        </p:txBody>
      </p:sp>
      <p:sp>
        <p:nvSpPr>
          <p:cNvPr id="4" name="Slide Number Placeholder 3"/>
          <p:cNvSpPr>
            <a:spLocks noGrp="1"/>
          </p:cNvSpPr>
          <p:nvPr>
            <p:ph type="sldNum" sz="quarter" idx="5"/>
          </p:nvPr>
        </p:nvSpPr>
        <p:spPr/>
        <p:txBody>
          <a:bodyPr/>
          <a:lstStyle/>
          <a:p>
            <a:fld id="{ABBB97DD-7637-4F9E-A4D2-51ABC854D2BF}" type="slidenum">
              <a:rPr lang="en-US" smtClean="0"/>
              <a:t>12</a:t>
            </a:fld>
            <a:endParaRPr lang="en-US"/>
          </a:p>
        </p:txBody>
      </p:sp>
    </p:spTree>
    <p:extLst>
      <p:ext uri="{BB962C8B-B14F-4D97-AF65-F5344CB8AC3E}">
        <p14:creationId xmlns:p14="http://schemas.microsoft.com/office/powerpoint/2010/main" val="3508179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F5B07953-E0B6-4FAE-8868-F38BDD2F79A8}" type="datetimeFigureOut">
              <a:rPr lang="en-US" smtClean="0"/>
              <a:t>10/24/2021</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99EB89E3-F12D-4A37-B2F8-B07D3C02A0A7}" type="slidenum">
              <a:rPr lang="en-US" smtClean="0"/>
              <a:t>‹#›</a:t>
            </a:fld>
            <a:endParaRPr lang="en-US"/>
          </a:p>
        </p:txBody>
      </p:sp>
    </p:spTree>
    <p:extLst>
      <p:ext uri="{BB962C8B-B14F-4D97-AF65-F5344CB8AC3E}">
        <p14:creationId xmlns:p14="http://schemas.microsoft.com/office/powerpoint/2010/main" val="357287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07953-E0B6-4FAE-8868-F38BDD2F79A8}" type="datetimeFigureOut">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B89E3-F12D-4A37-B2F8-B07D3C02A0A7}" type="slidenum">
              <a:rPr lang="en-US" smtClean="0"/>
              <a:t>‹#›</a:t>
            </a:fld>
            <a:endParaRPr lang="en-US"/>
          </a:p>
        </p:txBody>
      </p:sp>
    </p:spTree>
    <p:extLst>
      <p:ext uri="{BB962C8B-B14F-4D97-AF65-F5344CB8AC3E}">
        <p14:creationId xmlns:p14="http://schemas.microsoft.com/office/powerpoint/2010/main" val="216234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07953-E0B6-4FAE-8868-F38BDD2F79A8}" type="datetimeFigureOut">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B89E3-F12D-4A37-B2F8-B07D3C02A0A7}" type="slidenum">
              <a:rPr lang="en-US" smtClean="0"/>
              <a:t>‹#›</a:t>
            </a:fld>
            <a:endParaRPr lang="en-US"/>
          </a:p>
        </p:txBody>
      </p:sp>
    </p:spTree>
    <p:extLst>
      <p:ext uri="{BB962C8B-B14F-4D97-AF65-F5344CB8AC3E}">
        <p14:creationId xmlns:p14="http://schemas.microsoft.com/office/powerpoint/2010/main" val="3255580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07953-E0B6-4FAE-8868-F38BDD2F79A8}" type="datetimeFigureOut">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B89E3-F12D-4A37-B2F8-B07D3C02A0A7}" type="slidenum">
              <a:rPr lang="en-US" smtClean="0"/>
              <a:t>‹#›</a:t>
            </a:fld>
            <a:endParaRPr lang="en-US"/>
          </a:p>
        </p:txBody>
      </p:sp>
    </p:spTree>
    <p:extLst>
      <p:ext uri="{BB962C8B-B14F-4D97-AF65-F5344CB8AC3E}">
        <p14:creationId xmlns:p14="http://schemas.microsoft.com/office/powerpoint/2010/main" val="1144932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B07953-E0B6-4FAE-8868-F38BDD2F79A8}" type="datetimeFigureOut">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B89E3-F12D-4A37-B2F8-B07D3C02A0A7}" type="slidenum">
              <a:rPr lang="en-US" smtClean="0"/>
              <a:t>‹#›</a:t>
            </a:fld>
            <a:endParaRPr lang="en-US"/>
          </a:p>
        </p:txBody>
      </p:sp>
    </p:spTree>
    <p:extLst>
      <p:ext uri="{BB962C8B-B14F-4D97-AF65-F5344CB8AC3E}">
        <p14:creationId xmlns:p14="http://schemas.microsoft.com/office/powerpoint/2010/main" val="2983128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B07953-E0B6-4FAE-8868-F38BDD2F79A8}" type="datetimeFigureOut">
              <a:rPr lang="en-US" smtClean="0"/>
              <a:t>10/24/2021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EB89E3-F12D-4A37-B2F8-B07D3C02A0A7}" type="slidenum">
              <a:rPr lang="en-US" smtClean="0"/>
              <a:t>‹#›</a:t>
            </a:fld>
            <a:endParaRPr lang="en-US"/>
          </a:p>
        </p:txBody>
      </p:sp>
    </p:spTree>
    <p:extLst>
      <p:ext uri="{BB962C8B-B14F-4D97-AF65-F5344CB8AC3E}">
        <p14:creationId xmlns:p14="http://schemas.microsoft.com/office/powerpoint/2010/main" val="1104715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B07953-E0B6-4FAE-8868-F38BDD2F79A8}" type="datetimeFigureOut">
              <a:rPr lang="en-US" smtClean="0"/>
              <a:t>10/24/2021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EB89E3-F12D-4A37-B2F8-B07D3C02A0A7}" type="slidenum">
              <a:rPr lang="en-US" smtClean="0"/>
              <a:t>‹#›</a:t>
            </a:fld>
            <a:endParaRPr lang="en-US"/>
          </a:p>
        </p:txBody>
      </p:sp>
    </p:spTree>
    <p:extLst>
      <p:ext uri="{BB962C8B-B14F-4D97-AF65-F5344CB8AC3E}">
        <p14:creationId xmlns:p14="http://schemas.microsoft.com/office/powerpoint/2010/main" val="105782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B07953-E0B6-4FAE-8868-F38BDD2F79A8}" type="datetimeFigureOut">
              <a:rPr lang="en-US" smtClean="0"/>
              <a:t>10/24/2021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EB89E3-F12D-4A37-B2F8-B07D3C02A0A7}" type="slidenum">
              <a:rPr lang="en-US" smtClean="0"/>
              <a:t>‹#›</a:t>
            </a:fld>
            <a:endParaRPr lang="en-US"/>
          </a:p>
        </p:txBody>
      </p:sp>
    </p:spTree>
    <p:extLst>
      <p:ext uri="{BB962C8B-B14F-4D97-AF65-F5344CB8AC3E}">
        <p14:creationId xmlns:p14="http://schemas.microsoft.com/office/powerpoint/2010/main" val="60507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B07953-E0B6-4FAE-8868-F38BDD2F79A8}" type="datetimeFigureOut">
              <a:rPr lang="en-US" smtClean="0"/>
              <a:t>10/24/2021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EB89E3-F12D-4A37-B2F8-B07D3C02A0A7}" type="slidenum">
              <a:rPr lang="en-US" smtClean="0"/>
              <a:t>‹#›</a:t>
            </a:fld>
            <a:endParaRPr lang="en-US"/>
          </a:p>
        </p:txBody>
      </p:sp>
    </p:spTree>
    <p:extLst>
      <p:ext uri="{BB962C8B-B14F-4D97-AF65-F5344CB8AC3E}">
        <p14:creationId xmlns:p14="http://schemas.microsoft.com/office/powerpoint/2010/main" val="3334767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F5B07953-E0B6-4FAE-8868-F38BDD2F79A8}" type="datetimeFigureOut">
              <a:rPr lang="en-US" smtClean="0"/>
              <a:t>10/24/2021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99EB89E3-F12D-4A37-B2F8-B07D3C02A0A7}" type="slidenum">
              <a:rPr lang="en-US" smtClean="0"/>
              <a:t>‹#›</a:t>
            </a:fld>
            <a:endParaRPr lang="en-US"/>
          </a:p>
        </p:txBody>
      </p:sp>
    </p:spTree>
    <p:extLst>
      <p:ext uri="{BB962C8B-B14F-4D97-AF65-F5344CB8AC3E}">
        <p14:creationId xmlns:p14="http://schemas.microsoft.com/office/powerpoint/2010/main" val="1581210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F5B07953-E0B6-4FAE-8868-F38BDD2F79A8}" type="datetimeFigureOut">
              <a:rPr lang="en-US" smtClean="0"/>
              <a:t>10/24/2021</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99EB89E3-F12D-4A37-B2F8-B07D3C02A0A7}" type="slidenum">
              <a:rPr lang="en-US" smtClean="0"/>
              <a:t>‹#›</a:t>
            </a:fld>
            <a:endParaRPr lang="en-US"/>
          </a:p>
        </p:txBody>
      </p:sp>
    </p:spTree>
    <p:extLst>
      <p:ext uri="{BB962C8B-B14F-4D97-AF65-F5344CB8AC3E}">
        <p14:creationId xmlns:p14="http://schemas.microsoft.com/office/powerpoint/2010/main" val="5642960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F5B07953-E0B6-4FAE-8868-F38BDD2F79A8}" type="datetimeFigureOut">
              <a:rPr lang="en-US" smtClean="0"/>
              <a:t>10/24/2021</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99EB89E3-F12D-4A37-B2F8-B07D3C02A0A7}" type="slidenum">
              <a:rPr lang="en-US" smtClean="0"/>
              <a:t>‹#›</a:t>
            </a:fld>
            <a:endParaRPr lang="en-US"/>
          </a:p>
        </p:txBody>
      </p:sp>
    </p:spTree>
    <p:extLst>
      <p:ext uri="{BB962C8B-B14F-4D97-AF65-F5344CB8AC3E}">
        <p14:creationId xmlns:p14="http://schemas.microsoft.com/office/powerpoint/2010/main" val="7169551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21B86-290B-4550-A90E-CBB0F5A21147}"/>
              </a:ext>
            </a:extLst>
          </p:cNvPr>
          <p:cNvSpPr>
            <a:spLocks noGrp="1"/>
          </p:cNvSpPr>
          <p:nvPr>
            <p:ph type="ctrTitle"/>
          </p:nvPr>
        </p:nvSpPr>
        <p:spPr/>
        <p:txBody>
          <a:bodyPr/>
          <a:lstStyle/>
          <a:p>
            <a:r>
              <a:rPr lang="en-US" dirty="0"/>
              <a:t>Project Update #1</a:t>
            </a:r>
          </a:p>
        </p:txBody>
      </p:sp>
      <p:sp>
        <p:nvSpPr>
          <p:cNvPr id="3" name="Subtitle 2">
            <a:extLst>
              <a:ext uri="{FF2B5EF4-FFF2-40B4-BE49-F238E27FC236}">
                <a16:creationId xmlns:a16="http://schemas.microsoft.com/office/drawing/2014/main" id="{7D29A56E-9DCA-4263-9976-424ED1966494}"/>
              </a:ext>
            </a:extLst>
          </p:cNvPr>
          <p:cNvSpPr>
            <a:spLocks noGrp="1"/>
          </p:cNvSpPr>
          <p:nvPr>
            <p:ph type="subTitle" idx="1"/>
          </p:nvPr>
        </p:nvSpPr>
        <p:spPr/>
        <p:txBody>
          <a:bodyPr>
            <a:normAutofit fontScale="92500"/>
          </a:bodyPr>
          <a:lstStyle/>
          <a:p>
            <a:r>
              <a:rPr lang="en-US" dirty="0"/>
              <a:t>GEOG 788P – Methods and Models in Spatial Data Analysis</a:t>
            </a:r>
          </a:p>
          <a:p>
            <a:r>
              <a:rPr lang="en-US" dirty="0"/>
              <a:t>Fall 2021</a:t>
            </a:r>
          </a:p>
          <a:p>
            <a:r>
              <a:rPr lang="en-US" dirty="0"/>
              <a:t>Kha-Ai Tran</a:t>
            </a:r>
          </a:p>
        </p:txBody>
      </p:sp>
    </p:spTree>
    <p:extLst>
      <p:ext uri="{BB962C8B-B14F-4D97-AF65-F5344CB8AC3E}">
        <p14:creationId xmlns:p14="http://schemas.microsoft.com/office/powerpoint/2010/main" val="1314127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C1B6-2418-49D5-ADBE-5330DBC5DB5A}"/>
              </a:ext>
            </a:extLst>
          </p:cNvPr>
          <p:cNvSpPr>
            <a:spLocks noGrp="1"/>
          </p:cNvSpPr>
          <p:nvPr>
            <p:ph type="title"/>
          </p:nvPr>
        </p:nvSpPr>
        <p:spPr>
          <a:xfrm>
            <a:off x="657224" y="499533"/>
            <a:ext cx="10772775" cy="1012911"/>
          </a:xfrm>
        </p:spPr>
        <p:txBody>
          <a:bodyPr/>
          <a:lstStyle/>
          <a:p>
            <a:r>
              <a:rPr lang="en-US" dirty="0"/>
              <a:t>Data Exploration</a:t>
            </a:r>
          </a:p>
        </p:txBody>
      </p:sp>
      <p:sp>
        <p:nvSpPr>
          <p:cNvPr id="15" name="TextBox 14">
            <a:extLst>
              <a:ext uri="{FF2B5EF4-FFF2-40B4-BE49-F238E27FC236}">
                <a16:creationId xmlns:a16="http://schemas.microsoft.com/office/drawing/2014/main" id="{77D91F68-BC03-48F4-9EAA-FC9383F38606}"/>
              </a:ext>
            </a:extLst>
          </p:cNvPr>
          <p:cNvSpPr txBox="1"/>
          <p:nvPr/>
        </p:nvSpPr>
        <p:spPr>
          <a:xfrm>
            <a:off x="7024366" y="1828314"/>
            <a:ext cx="3790926" cy="369332"/>
          </a:xfrm>
          <a:prstGeom prst="rect">
            <a:avLst/>
          </a:prstGeom>
          <a:noFill/>
        </p:spPr>
        <p:txBody>
          <a:bodyPr wrap="square" rtlCol="0">
            <a:spAutoFit/>
          </a:bodyPr>
          <a:lstStyle/>
          <a:p>
            <a:pPr algn="ctr"/>
            <a:r>
              <a:rPr lang="en-US" dirty="0"/>
              <a:t>Land Use Planning Areas (Grazing)</a:t>
            </a:r>
          </a:p>
        </p:txBody>
      </p:sp>
      <p:grpSp>
        <p:nvGrpSpPr>
          <p:cNvPr id="7" name="Group 6">
            <a:extLst>
              <a:ext uri="{FF2B5EF4-FFF2-40B4-BE49-F238E27FC236}">
                <a16:creationId xmlns:a16="http://schemas.microsoft.com/office/drawing/2014/main" id="{CD5526F1-5E49-4617-9BD3-C6050B223015}"/>
              </a:ext>
            </a:extLst>
          </p:cNvPr>
          <p:cNvGrpSpPr/>
          <p:nvPr/>
        </p:nvGrpSpPr>
        <p:grpSpPr>
          <a:xfrm>
            <a:off x="791998" y="2423908"/>
            <a:ext cx="4307528" cy="3107129"/>
            <a:chOff x="791998" y="2423908"/>
            <a:chExt cx="4307528" cy="3107129"/>
          </a:xfrm>
        </p:grpSpPr>
        <p:pic>
          <p:nvPicPr>
            <p:cNvPr id="4" name="Picture 3">
              <a:extLst>
                <a:ext uri="{FF2B5EF4-FFF2-40B4-BE49-F238E27FC236}">
                  <a16:creationId xmlns:a16="http://schemas.microsoft.com/office/drawing/2014/main" id="{1BB4B792-7796-452B-9E28-5F54FEFE242E}"/>
                </a:ext>
              </a:extLst>
            </p:cNvPr>
            <p:cNvPicPr>
              <a:picLocks noChangeAspect="1"/>
            </p:cNvPicPr>
            <p:nvPr/>
          </p:nvPicPr>
          <p:blipFill>
            <a:blip r:embed="rId2"/>
            <a:stretch>
              <a:fillRect/>
            </a:stretch>
          </p:blipFill>
          <p:spPr>
            <a:xfrm>
              <a:off x="791998" y="2423908"/>
              <a:ext cx="4001020" cy="2975660"/>
            </a:xfrm>
            <a:prstGeom prst="rect">
              <a:avLst/>
            </a:prstGeom>
          </p:spPr>
        </p:pic>
        <p:pic>
          <p:nvPicPr>
            <p:cNvPr id="6" name="Picture 5">
              <a:extLst>
                <a:ext uri="{FF2B5EF4-FFF2-40B4-BE49-F238E27FC236}">
                  <a16:creationId xmlns:a16="http://schemas.microsoft.com/office/drawing/2014/main" id="{98CFDFF3-FEED-4357-BD09-E5DC9BB5ED6C}"/>
                </a:ext>
              </a:extLst>
            </p:cNvPr>
            <p:cNvPicPr>
              <a:picLocks noChangeAspect="1"/>
            </p:cNvPicPr>
            <p:nvPr/>
          </p:nvPicPr>
          <p:blipFill>
            <a:blip r:embed="rId3"/>
            <a:stretch>
              <a:fillRect/>
            </a:stretch>
          </p:blipFill>
          <p:spPr>
            <a:xfrm>
              <a:off x="4793018" y="2513517"/>
              <a:ext cx="306508" cy="3017520"/>
            </a:xfrm>
            <a:prstGeom prst="rect">
              <a:avLst/>
            </a:prstGeom>
          </p:spPr>
        </p:pic>
      </p:grpSp>
      <p:pic>
        <p:nvPicPr>
          <p:cNvPr id="9" name="Picture 8">
            <a:extLst>
              <a:ext uri="{FF2B5EF4-FFF2-40B4-BE49-F238E27FC236}">
                <a16:creationId xmlns:a16="http://schemas.microsoft.com/office/drawing/2014/main" id="{7494E1FB-8C77-4032-BA47-7FD8EB202C9A}"/>
              </a:ext>
            </a:extLst>
          </p:cNvPr>
          <p:cNvPicPr>
            <a:picLocks noChangeAspect="1"/>
          </p:cNvPicPr>
          <p:nvPr/>
        </p:nvPicPr>
        <p:blipFill>
          <a:blip r:embed="rId4"/>
          <a:stretch>
            <a:fillRect/>
          </a:stretch>
        </p:blipFill>
        <p:spPr>
          <a:xfrm>
            <a:off x="5755999" y="2423908"/>
            <a:ext cx="6327660" cy="2929674"/>
          </a:xfrm>
          <a:prstGeom prst="rect">
            <a:avLst/>
          </a:prstGeom>
        </p:spPr>
      </p:pic>
    </p:spTree>
    <p:extLst>
      <p:ext uri="{BB962C8B-B14F-4D97-AF65-F5344CB8AC3E}">
        <p14:creationId xmlns:p14="http://schemas.microsoft.com/office/powerpoint/2010/main" val="3773401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C5EAA-B26C-4637-BB89-9DEA72E19C72}"/>
              </a:ext>
            </a:extLst>
          </p:cNvPr>
          <p:cNvSpPr>
            <a:spLocks noGrp="1"/>
          </p:cNvSpPr>
          <p:nvPr>
            <p:ph type="title"/>
          </p:nvPr>
        </p:nvSpPr>
        <p:spPr>
          <a:xfrm>
            <a:off x="657224" y="499533"/>
            <a:ext cx="10772775" cy="887235"/>
          </a:xfrm>
        </p:spPr>
        <p:txBody>
          <a:bodyPr/>
          <a:lstStyle/>
          <a:p>
            <a:r>
              <a:rPr lang="en-US" dirty="0"/>
              <a:t>Data Analysis</a:t>
            </a:r>
          </a:p>
        </p:txBody>
      </p:sp>
      <p:sp>
        <p:nvSpPr>
          <p:cNvPr id="3" name="Content Placeholder 2">
            <a:extLst>
              <a:ext uri="{FF2B5EF4-FFF2-40B4-BE49-F238E27FC236}">
                <a16:creationId xmlns:a16="http://schemas.microsoft.com/office/drawing/2014/main" id="{67E492CE-659D-4B5F-B933-AEA0E0575405}"/>
              </a:ext>
            </a:extLst>
          </p:cNvPr>
          <p:cNvSpPr>
            <a:spLocks noGrp="1"/>
          </p:cNvSpPr>
          <p:nvPr>
            <p:ph idx="1"/>
          </p:nvPr>
        </p:nvSpPr>
        <p:spPr>
          <a:xfrm>
            <a:off x="676656" y="1811465"/>
            <a:ext cx="10753725" cy="4775681"/>
          </a:xfrm>
        </p:spPr>
        <p:txBody>
          <a:bodyPr>
            <a:normAutofit lnSpcReduction="10000"/>
          </a:bodyPr>
          <a:lstStyle/>
          <a:p>
            <a:pPr marL="457200" indent="-457200">
              <a:buFont typeface="+mj-lt"/>
              <a:buAutoNum type="arabicPeriod"/>
            </a:pPr>
            <a:r>
              <a:rPr lang="en-US" dirty="0"/>
              <a:t>Data cleaning and processing</a:t>
            </a:r>
          </a:p>
          <a:p>
            <a:pPr marL="457200" indent="-457200">
              <a:buFont typeface="+mj-lt"/>
              <a:buAutoNum type="arabicPeriod"/>
            </a:pPr>
            <a:r>
              <a:rPr lang="en-US" dirty="0"/>
              <a:t>Exploratory regression analysis on relationship of vegetation, agricultural productivity, and land use against climate change data (temperature as the beginning metric)</a:t>
            </a:r>
          </a:p>
          <a:p>
            <a:pPr marL="457200" indent="-457200">
              <a:buFont typeface="+mj-lt"/>
              <a:buAutoNum type="arabicPeriod"/>
            </a:pPr>
            <a:r>
              <a:rPr lang="en-US" dirty="0"/>
              <a:t>Exploratory regression analysis on relationship of agriculture attributes and invasive species territory (focus on amount of area covered by all relevant invasive species)</a:t>
            </a:r>
          </a:p>
          <a:p>
            <a:pPr marL="457200" indent="-457200">
              <a:buFont typeface="+mj-lt"/>
              <a:buAutoNum type="arabicPeriod"/>
            </a:pPr>
            <a:r>
              <a:rPr lang="en-US" dirty="0"/>
              <a:t>Cluster or optimized hot spot analysis on specific attributes of interest depending on results of exploratory regression analysis (digging deeper into statistically significant variables)</a:t>
            </a:r>
          </a:p>
          <a:p>
            <a:pPr marL="457200" indent="-457200">
              <a:buFont typeface="+mj-lt"/>
              <a:buAutoNum type="arabicPeriod"/>
            </a:pPr>
            <a:r>
              <a:rPr lang="en-US" dirty="0"/>
              <a:t>Potentially incorporate GWR to analyze the extent to which invasive species territories impacts agriculture (e.g. how much territory or how far from farms do invasive species need to be to begin impacting agriculture?)</a:t>
            </a:r>
          </a:p>
        </p:txBody>
      </p:sp>
    </p:spTree>
    <p:extLst>
      <p:ext uri="{BB962C8B-B14F-4D97-AF65-F5344CB8AC3E}">
        <p14:creationId xmlns:p14="http://schemas.microsoft.com/office/powerpoint/2010/main" val="3440266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A6893-C3F7-4E6E-8233-9C43D5318DCF}"/>
              </a:ext>
            </a:extLst>
          </p:cNvPr>
          <p:cNvSpPr>
            <a:spLocks noGrp="1"/>
          </p:cNvSpPr>
          <p:nvPr>
            <p:ph type="title"/>
          </p:nvPr>
        </p:nvSpPr>
        <p:spPr>
          <a:xfrm>
            <a:off x="631889" y="5659746"/>
            <a:ext cx="10780776" cy="749231"/>
          </a:xfrm>
        </p:spPr>
        <p:txBody>
          <a:bodyPr>
            <a:noAutofit/>
          </a:bodyPr>
          <a:lstStyle/>
          <a:p>
            <a:pPr algn="ctr"/>
            <a:r>
              <a:rPr lang="en-US" sz="4800" dirty="0">
                <a:latin typeface="Calibri" panose="020F0502020204030204" pitchFamily="34" charset="0"/>
                <a:cs typeface="Calibri" panose="020F0502020204030204" pitchFamily="34" charset="0"/>
              </a:rPr>
              <a:t>Questions?</a:t>
            </a:r>
          </a:p>
        </p:txBody>
      </p:sp>
      <p:pic>
        <p:nvPicPr>
          <p:cNvPr id="7" name="Picture Placeholder 6">
            <a:extLst>
              <a:ext uri="{FF2B5EF4-FFF2-40B4-BE49-F238E27FC236}">
                <a16:creationId xmlns:a16="http://schemas.microsoft.com/office/drawing/2014/main" id="{2B22B3E9-9608-4A3A-B5FB-83F328E6C1A1}"/>
              </a:ext>
            </a:extLst>
          </p:cNvPr>
          <p:cNvPicPr>
            <a:picLocks noGrp="1" noChangeAspect="1"/>
          </p:cNvPicPr>
          <p:nvPr>
            <p:ph type="pic" idx="1"/>
          </p:nvPr>
        </p:nvPicPr>
        <p:blipFill rotWithShape="1">
          <a:blip r:embed="rId3">
            <a:extLst>
              <a:ext uri="{BEBA8EAE-BF5A-486C-A8C5-ECC9F3942E4B}">
                <a14:imgProps xmlns:a14="http://schemas.microsoft.com/office/drawing/2010/main">
                  <a14:imgLayer r:embed="rId4">
                    <a14:imgEffect>
                      <a14:artisticCrisscrossEtching/>
                    </a14:imgEffect>
                  </a14:imgLayer>
                </a14:imgProps>
              </a:ext>
              <a:ext uri="{28A0092B-C50C-407E-A947-70E740481C1C}">
                <a14:useLocalDpi xmlns:a14="http://schemas.microsoft.com/office/drawing/2010/main" val="0"/>
              </a:ext>
            </a:extLst>
          </a:blip>
          <a:srcRect l="2109" t="3682" r="2109" b="4979"/>
          <a:stretch/>
        </p:blipFill>
        <p:spPr>
          <a:xfrm>
            <a:off x="2799537" y="849570"/>
            <a:ext cx="6296793" cy="4242466"/>
          </a:xfrm>
          <a:prstGeom prst="rect">
            <a:avLst/>
          </a:prstGeom>
        </p:spPr>
      </p:pic>
    </p:spTree>
    <p:extLst>
      <p:ext uri="{BB962C8B-B14F-4D97-AF65-F5344CB8AC3E}">
        <p14:creationId xmlns:p14="http://schemas.microsoft.com/office/powerpoint/2010/main" val="2291388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33A9-D956-4F09-8E67-BABC188B9109}"/>
              </a:ext>
            </a:extLst>
          </p:cNvPr>
          <p:cNvSpPr>
            <a:spLocks noGrp="1"/>
          </p:cNvSpPr>
          <p:nvPr>
            <p:ph type="title"/>
          </p:nvPr>
        </p:nvSpPr>
        <p:spPr>
          <a:xfrm>
            <a:off x="657224" y="499533"/>
            <a:ext cx="10772775" cy="882901"/>
          </a:xfrm>
        </p:spPr>
        <p:txBody>
          <a:bodyPr/>
          <a:lstStyle/>
          <a:p>
            <a:r>
              <a:rPr lang="en-US" dirty="0"/>
              <a:t>Topic</a:t>
            </a:r>
          </a:p>
        </p:txBody>
      </p:sp>
      <p:sp>
        <p:nvSpPr>
          <p:cNvPr id="3" name="Content Placeholder 2">
            <a:extLst>
              <a:ext uri="{FF2B5EF4-FFF2-40B4-BE49-F238E27FC236}">
                <a16:creationId xmlns:a16="http://schemas.microsoft.com/office/drawing/2014/main" id="{76C1A82B-362C-4F95-9F08-A03A9BE3BC89}"/>
              </a:ext>
            </a:extLst>
          </p:cNvPr>
          <p:cNvSpPr>
            <a:spLocks noGrp="1"/>
          </p:cNvSpPr>
          <p:nvPr>
            <p:ph idx="1"/>
          </p:nvPr>
        </p:nvSpPr>
        <p:spPr>
          <a:xfrm>
            <a:off x="676656" y="1820132"/>
            <a:ext cx="10753725" cy="4389987"/>
          </a:xfrm>
        </p:spPr>
        <p:txBody>
          <a:bodyPr>
            <a:normAutofit/>
          </a:bodyPr>
          <a:lstStyle/>
          <a:p>
            <a:pPr marL="0" marR="0" indent="0" algn="ctr">
              <a:lnSpc>
                <a:spcPct val="115000"/>
              </a:lnSpc>
              <a:spcBef>
                <a:spcPts val="0"/>
              </a:spcBef>
              <a:spcAft>
                <a:spcPts val="800"/>
              </a:spcAft>
              <a:buNone/>
            </a:pPr>
            <a:r>
              <a:rPr lang="en-US" b="1" dirty="0">
                <a:effectLst/>
                <a:latin typeface="Calibri" panose="020F0502020204030204" pitchFamily="34" charset="0"/>
                <a:ea typeface="Yu Mincho" panose="02020400000000000000" pitchFamily="18" charset="-128"/>
                <a:cs typeface="Times New Roman" panose="02020603050405020304" pitchFamily="18" charset="0"/>
              </a:rPr>
              <a:t>How does the relationship between agricultural health/productivity and temperature change over time?</a:t>
            </a:r>
          </a:p>
          <a:p>
            <a:pPr marL="0" marR="0" indent="0" algn="ctr">
              <a:lnSpc>
                <a:spcPct val="115000"/>
              </a:lnSpc>
              <a:spcBef>
                <a:spcPts val="0"/>
              </a:spcBef>
              <a:spcAft>
                <a:spcPts val="800"/>
              </a:spcAft>
              <a:buNone/>
            </a:pPr>
            <a:endParaRPr lang="en-US" sz="10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indent="0">
              <a:lnSpc>
                <a:spcPct val="115000"/>
              </a:lnSpc>
              <a:spcBef>
                <a:spcPts val="0"/>
              </a:spcBef>
              <a:spcAft>
                <a:spcPts val="800"/>
              </a:spcAft>
              <a:buNone/>
            </a:pPr>
            <a:r>
              <a:rPr lang="en-US" sz="2000" b="1" dirty="0">
                <a:effectLst/>
                <a:latin typeface="Calibri" panose="020F0502020204030204" pitchFamily="34" charset="0"/>
                <a:ea typeface="Yu Mincho" panose="02020400000000000000" pitchFamily="18" charset="-128"/>
                <a:cs typeface="Times New Roman" panose="02020603050405020304" pitchFamily="18" charset="0"/>
              </a:rPr>
              <a:t>Primary Outcome:</a:t>
            </a:r>
            <a:r>
              <a:rPr lang="en-US" sz="2000" dirty="0">
                <a:effectLst/>
                <a:latin typeface="Calibri" panose="020F0502020204030204" pitchFamily="34" charset="0"/>
                <a:ea typeface="Yu Mincho" panose="02020400000000000000" pitchFamily="18" charset="-128"/>
                <a:cs typeface="Times New Roman" panose="02020603050405020304" pitchFamily="18" charset="0"/>
              </a:rPr>
              <a:t> One or more maps illustrating changes over time and potentially predictive model of how agriculture may change in the future if an existing trend in temperature continues over the next several years. Analysis and interpretation will accompany any produced maps.</a:t>
            </a:r>
          </a:p>
          <a:p>
            <a:pPr marL="0" marR="0" indent="0">
              <a:lnSpc>
                <a:spcPct val="115000"/>
              </a:lnSpc>
              <a:spcBef>
                <a:spcPts val="0"/>
              </a:spcBef>
              <a:spcAft>
                <a:spcPts val="800"/>
              </a:spcAft>
              <a:buNone/>
            </a:pPr>
            <a:endParaRPr lang="en-US" sz="1000" dirty="0">
              <a:effectLst/>
              <a:latin typeface="Calibri" panose="020F0502020204030204" pitchFamily="34" charset="0"/>
              <a:ea typeface="Yu Mincho" panose="02020400000000000000" pitchFamily="18" charset="-128"/>
              <a:cs typeface="Times New Roman" panose="02020603050405020304" pitchFamily="18" charset="0"/>
            </a:endParaRPr>
          </a:p>
          <a:p>
            <a:pPr marL="0" marR="0" indent="0">
              <a:lnSpc>
                <a:spcPct val="115000"/>
              </a:lnSpc>
              <a:spcBef>
                <a:spcPts val="0"/>
              </a:spcBef>
              <a:spcAft>
                <a:spcPts val="800"/>
              </a:spcAft>
              <a:buNone/>
            </a:pPr>
            <a:r>
              <a:rPr lang="en-US" sz="2000" i="1" dirty="0">
                <a:solidFill>
                  <a:schemeClr val="tx2">
                    <a:lumMod val="60000"/>
                    <a:lumOff val="40000"/>
                  </a:schemeClr>
                </a:solidFill>
                <a:effectLst/>
                <a:latin typeface="Calibri" panose="020F0502020204030204" pitchFamily="34" charset="0"/>
                <a:ea typeface="Yu Mincho" panose="02020400000000000000" pitchFamily="18" charset="-128"/>
                <a:cs typeface="Times New Roman" panose="02020603050405020304" pitchFamily="18" charset="0"/>
              </a:rPr>
              <a:t>Potential Alternative (or bonus):</a:t>
            </a:r>
            <a:r>
              <a:rPr lang="en-US" sz="2000" dirty="0">
                <a:solidFill>
                  <a:schemeClr val="tx2">
                    <a:lumMod val="60000"/>
                    <a:lumOff val="40000"/>
                  </a:schemeClr>
                </a:solidFill>
                <a:effectLst/>
                <a:latin typeface="Calibri" panose="020F0502020204030204" pitchFamily="34" charset="0"/>
                <a:ea typeface="Yu Mincho" panose="02020400000000000000" pitchFamily="18" charset="-128"/>
                <a:cs typeface="Times New Roman" panose="02020603050405020304" pitchFamily="18" charset="0"/>
              </a:rPr>
              <a:t> How does the relationship between agricultural health (or productivity) and invasive species change over time? In relation to temperature or another climate change metric?</a:t>
            </a:r>
          </a:p>
        </p:txBody>
      </p:sp>
    </p:spTree>
    <p:extLst>
      <p:ext uri="{BB962C8B-B14F-4D97-AF65-F5344CB8AC3E}">
        <p14:creationId xmlns:p14="http://schemas.microsoft.com/office/powerpoint/2010/main" val="1720167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9A3A7-FB74-44D2-8551-9DADB528A7BD}"/>
              </a:ext>
            </a:extLst>
          </p:cNvPr>
          <p:cNvSpPr>
            <a:spLocks noGrp="1"/>
          </p:cNvSpPr>
          <p:nvPr>
            <p:ph type="title"/>
          </p:nvPr>
        </p:nvSpPr>
        <p:spPr>
          <a:xfrm>
            <a:off x="657224" y="499533"/>
            <a:ext cx="10772775" cy="947906"/>
          </a:xfrm>
        </p:spPr>
        <p:txBody>
          <a:bodyPr/>
          <a:lstStyle/>
          <a:p>
            <a:r>
              <a:rPr lang="en-US" dirty="0"/>
              <a:t>Background</a:t>
            </a:r>
          </a:p>
        </p:txBody>
      </p:sp>
      <p:sp>
        <p:nvSpPr>
          <p:cNvPr id="3" name="Content Placeholder 2">
            <a:extLst>
              <a:ext uri="{FF2B5EF4-FFF2-40B4-BE49-F238E27FC236}">
                <a16:creationId xmlns:a16="http://schemas.microsoft.com/office/drawing/2014/main" id="{099D43E6-7A47-4E37-B128-2188ED667D60}"/>
              </a:ext>
            </a:extLst>
          </p:cNvPr>
          <p:cNvSpPr>
            <a:spLocks noGrp="1"/>
          </p:cNvSpPr>
          <p:nvPr>
            <p:ph idx="1"/>
          </p:nvPr>
        </p:nvSpPr>
        <p:spPr>
          <a:xfrm>
            <a:off x="676656" y="2011680"/>
            <a:ext cx="10753725" cy="4346787"/>
          </a:xfrm>
        </p:spPr>
        <p:txBody>
          <a:bodyPr>
            <a:normAutofit/>
          </a:bodyPr>
          <a:lstStyle/>
          <a:p>
            <a:pPr marL="458788" indent="-458788">
              <a:lnSpc>
                <a:spcPct val="115000"/>
              </a:lnSpc>
              <a:spcBef>
                <a:spcPts val="0"/>
              </a:spcBef>
              <a:spcAft>
                <a:spcPts val="800"/>
              </a:spcAft>
              <a:buClr>
                <a:schemeClr val="tx1"/>
              </a:buClr>
              <a:buFont typeface="Arial" panose="020B0604020202020204" pitchFamily="34" charset="0"/>
              <a:buChar char="•"/>
            </a:pPr>
            <a:r>
              <a:rPr lang="en-US" sz="1800" b="1" dirty="0">
                <a:effectLst/>
                <a:latin typeface="Calibri" panose="020F0502020204030204" pitchFamily="34" charset="0"/>
                <a:ea typeface="Yu Mincho" panose="02020400000000000000" pitchFamily="18" charset="-128"/>
                <a:cs typeface="Times New Roman" panose="02020603050405020304" pitchFamily="18" charset="0"/>
              </a:rPr>
              <a:t>Climate change has and will have significant impact on agriculture. </a:t>
            </a:r>
          </a:p>
          <a:p>
            <a:pPr marL="458788" indent="-458788">
              <a:lnSpc>
                <a:spcPct val="115000"/>
              </a:lnSpc>
              <a:spcBef>
                <a:spcPts val="0"/>
              </a:spcBef>
              <a:spcAft>
                <a:spcPts val="800"/>
              </a:spcAft>
              <a:buClr>
                <a:schemeClr val="tx1"/>
              </a:buClr>
              <a:buFont typeface="Arial" panose="020B0604020202020204" pitchFamily="34" charset="0"/>
              <a:buChar char="•"/>
            </a:pPr>
            <a:r>
              <a:rPr lang="en-US" sz="1800" dirty="0">
                <a:solidFill>
                  <a:schemeClr val="tx2">
                    <a:lumMod val="60000"/>
                    <a:lumOff val="40000"/>
                  </a:schemeClr>
                </a:solidFill>
                <a:effectLst/>
                <a:latin typeface="Calibri" panose="020F0502020204030204" pitchFamily="34" charset="0"/>
                <a:ea typeface="Yu Mincho" panose="02020400000000000000" pitchFamily="18" charset="-128"/>
                <a:cs typeface="Times New Roman" panose="02020603050405020304" pitchFamily="18" charset="0"/>
              </a:rPr>
              <a:t>Temperature</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and </a:t>
            </a:r>
            <a:r>
              <a:rPr lang="en-US" sz="1800" dirty="0">
                <a:solidFill>
                  <a:schemeClr val="tx2">
                    <a:lumMod val="60000"/>
                    <a:lumOff val="40000"/>
                  </a:schemeClr>
                </a:solidFill>
                <a:effectLst/>
                <a:latin typeface="Calibri" panose="020F0502020204030204" pitchFamily="34" charset="0"/>
                <a:ea typeface="Yu Mincho" panose="02020400000000000000" pitchFamily="18" charset="-128"/>
                <a:cs typeface="Times New Roman" panose="02020603050405020304" pitchFamily="18" charset="0"/>
              </a:rPr>
              <a:t>precipitation</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especially can have significant impact on annual crop yield. </a:t>
            </a:r>
          </a:p>
          <a:p>
            <a:pPr marL="458788" indent="-458788">
              <a:lnSpc>
                <a:spcPct val="115000"/>
              </a:lnSpc>
              <a:spcBef>
                <a:spcPts val="0"/>
              </a:spcBef>
              <a:spcAft>
                <a:spcPts val="800"/>
              </a:spcAft>
              <a:buClr>
                <a:schemeClr val="tx1"/>
              </a:buClr>
              <a:buFont typeface="Arial" panose="020B0604020202020204" pitchFamily="34" charset="0"/>
              <a:buChar cha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In 2017, </a:t>
            </a:r>
            <a:r>
              <a:rPr lang="en-US" sz="1800" dirty="0">
                <a:solidFill>
                  <a:schemeClr val="tx2">
                    <a:lumMod val="60000"/>
                    <a:lumOff val="40000"/>
                  </a:schemeClr>
                </a:solidFill>
                <a:effectLst/>
                <a:latin typeface="Calibri" panose="020F0502020204030204" pitchFamily="34" charset="0"/>
                <a:ea typeface="Yu Mincho" panose="02020400000000000000" pitchFamily="18" charset="-128"/>
                <a:cs typeface="Times New Roman" panose="02020603050405020304" pitchFamily="18" charset="0"/>
              </a:rPr>
              <a:t>40% of land in the U.S. were farms</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This is a significant proportion and understanding climate change impacts on agriculture is critical to a major sector of the U.S.</a:t>
            </a:r>
          </a:p>
          <a:p>
            <a:pPr marL="458788" indent="-458788">
              <a:lnSpc>
                <a:spcPct val="115000"/>
              </a:lnSpc>
              <a:spcBef>
                <a:spcPts val="0"/>
              </a:spcBef>
              <a:spcAft>
                <a:spcPts val="800"/>
              </a:spcAft>
              <a:buClr>
                <a:schemeClr val="tx1"/>
              </a:buClr>
              <a:buFont typeface="Arial" panose="020B0604020202020204" pitchFamily="34" charset="0"/>
              <a:buChar cha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Additionally, many invasive species have also been known to expand their territory and footprint, as well as grow in volume with the </a:t>
            </a:r>
            <a:r>
              <a:rPr lang="en-US" sz="1800" dirty="0">
                <a:solidFill>
                  <a:schemeClr val="tx2">
                    <a:lumMod val="60000"/>
                    <a:lumOff val="40000"/>
                  </a:schemeClr>
                </a:solidFill>
                <a:effectLst/>
                <a:latin typeface="Calibri" panose="020F0502020204030204" pitchFamily="34" charset="0"/>
                <a:ea typeface="Yu Mincho" panose="02020400000000000000" pitchFamily="18" charset="-128"/>
                <a:cs typeface="Times New Roman" panose="02020603050405020304" pitchFamily="18" charset="0"/>
              </a:rPr>
              <a:t>increase in globalization</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as well as </a:t>
            </a:r>
            <a:r>
              <a:rPr lang="en-US" sz="1800" dirty="0">
                <a:solidFill>
                  <a:schemeClr val="tx2">
                    <a:lumMod val="60000"/>
                    <a:lumOff val="40000"/>
                  </a:schemeClr>
                </a:solidFill>
                <a:effectLst/>
                <a:latin typeface="Calibri" panose="020F0502020204030204" pitchFamily="34" charset="0"/>
                <a:ea typeface="Yu Mincho" panose="02020400000000000000" pitchFamily="18" charset="-128"/>
                <a:cs typeface="Times New Roman" panose="02020603050405020304" pitchFamily="18" charset="0"/>
              </a:rPr>
              <a:t>changing climate</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a:t>
            </a:r>
          </a:p>
          <a:p>
            <a:pPr marL="458788" indent="-458788">
              <a:lnSpc>
                <a:spcPct val="115000"/>
              </a:lnSpc>
              <a:spcBef>
                <a:spcPts val="0"/>
              </a:spcBef>
              <a:spcAft>
                <a:spcPts val="800"/>
              </a:spcAft>
              <a:buClr>
                <a:schemeClr val="tx1"/>
              </a:buClr>
              <a:buFont typeface="Arial" panose="020B0604020202020204" pitchFamily="34" charset="0"/>
              <a:buChar char="•"/>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Changing climates change the ecosystem, sometimes detrimental to </a:t>
            </a:r>
            <a:r>
              <a:rPr lang="en-US" sz="1800" dirty="0">
                <a:solidFill>
                  <a:schemeClr val="tx2">
                    <a:lumMod val="60000"/>
                    <a:lumOff val="40000"/>
                  </a:schemeClr>
                </a:solidFill>
                <a:effectLst/>
                <a:latin typeface="Calibri" panose="020F0502020204030204" pitchFamily="34" charset="0"/>
                <a:ea typeface="Yu Mincho" panose="02020400000000000000" pitchFamily="18" charset="-128"/>
                <a:cs typeface="Times New Roman" panose="02020603050405020304" pitchFamily="18" charset="0"/>
              </a:rPr>
              <a:t>native species by pushing them out of their natural habitats</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(whether through migration or disease and death) and </a:t>
            </a:r>
            <a:r>
              <a:rPr lang="en-US" sz="1800" dirty="0">
                <a:solidFill>
                  <a:schemeClr val="tx2">
                    <a:lumMod val="60000"/>
                    <a:lumOff val="40000"/>
                  </a:schemeClr>
                </a:solidFill>
                <a:effectLst/>
                <a:latin typeface="Calibri" panose="020F0502020204030204" pitchFamily="34" charset="0"/>
                <a:ea typeface="Yu Mincho" panose="02020400000000000000" pitchFamily="18" charset="-128"/>
                <a:cs typeface="Times New Roman" panose="02020603050405020304" pitchFamily="18" charset="0"/>
              </a:rPr>
              <a:t>creating habitats supportive of growing invasive species</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a:t>
            </a:r>
          </a:p>
          <a:p>
            <a:pPr marL="458788" indent="-458788">
              <a:lnSpc>
                <a:spcPct val="115000"/>
              </a:lnSpc>
              <a:spcBef>
                <a:spcPts val="0"/>
              </a:spcBef>
              <a:spcAft>
                <a:spcPts val="800"/>
              </a:spcAft>
              <a:buClr>
                <a:schemeClr val="tx1"/>
              </a:buClr>
              <a:buFont typeface="Arial" panose="020B0604020202020204" pitchFamily="34" charset="0"/>
              <a:buChar char="•"/>
            </a:pPr>
            <a:r>
              <a:rPr lang="en-US" sz="1800" b="1" dirty="0">
                <a:effectLst/>
                <a:latin typeface="Calibri" panose="020F0502020204030204" pitchFamily="34" charset="0"/>
                <a:ea typeface="Yu Mincho" panose="02020400000000000000" pitchFamily="18" charset="-128"/>
                <a:cs typeface="Times New Roman" panose="02020603050405020304" pitchFamily="18" charset="0"/>
              </a:rPr>
              <a:t>Invasive species can destroy forests, damage crops, spread diseases (some of which can devastate croplands), and more. </a:t>
            </a:r>
          </a:p>
        </p:txBody>
      </p:sp>
    </p:spTree>
    <p:extLst>
      <p:ext uri="{BB962C8B-B14F-4D97-AF65-F5344CB8AC3E}">
        <p14:creationId xmlns:p14="http://schemas.microsoft.com/office/powerpoint/2010/main" val="163458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A484F-6CF4-467E-9EE8-D1ADB407C0F0}"/>
              </a:ext>
            </a:extLst>
          </p:cNvPr>
          <p:cNvSpPr>
            <a:spLocks noGrp="1"/>
          </p:cNvSpPr>
          <p:nvPr>
            <p:ph type="title"/>
          </p:nvPr>
        </p:nvSpPr>
        <p:spPr>
          <a:xfrm>
            <a:off x="657224" y="499533"/>
            <a:ext cx="10772775" cy="930571"/>
          </a:xfrm>
        </p:spPr>
        <p:txBody>
          <a:bodyPr/>
          <a:lstStyle/>
          <a:p>
            <a:r>
              <a:rPr lang="en-US" dirty="0"/>
              <a:t>Data</a:t>
            </a:r>
          </a:p>
        </p:txBody>
      </p:sp>
      <p:sp>
        <p:nvSpPr>
          <p:cNvPr id="3" name="Content Placeholder 2">
            <a:extLst>
              <a:ext uri="{FF2B5EF4-FFF2-40B4-BE49-F238E27FC236}">
                <a16:creationId xmlns:a16="http://schemas.microsoft.com/office/drawing/2014/main" id="{69462095-97AC-431B-9D0D-7C1CEE61EE4E}"/>
              </a:ext>
            </a:extLst>
          </p:cNvPr>
          <p:cNvSpPr>
            <a:spLocks noGrp="1"/>
          </p:cNvSpPr>
          <p:nvPr>
            <p:ph idx="1"/>
          </p:nvPr>
        </p:nvSpPr>
        <p:spPr/>
        <p:txBody>
          <a:bodyPr/>
          <a:lstStyle/>
          <a:p>
            <a:pPr marL="458788" indent="-458788">
              <a:buFont typeface="Courier New" panose="02070309020205020404" pitchFamily="49" charset="0"/>
              <a:buChar char="o"/>
            </a:pPr>
            <a:r>
              <a:rPr lang="en-US" dirty="0">
                <a:solidFill>
                  <a:schemeClr val="tx1"/>
                </a:solidFill>
                <a:latin typeface="Calibri" panose="020F0502020204030204" pitchFamily="34" charset="0"/>
                <a:cs typeface="Calibri" panose="020F0502020204030204" pitchFamily="34" charset="0"/>
              </a:rPr>
              <a:t>Raster</a:t>
            </a:r>
          </a:p>
          <a:p>
            <a:pPr marL="801687" lvl="1">
              <a:buFont typeface="Arial" panose="020B0604020202020204" pitchFamily="34" charset="0"/>
              <a:buChar char="•"/>
            </a:pPr>
            <a:r>
              <a:rPr lang="en-US" dirty="0">
                <a:solidFill>
                  <a:schemeClr val="tx1"/>
                </a:solidFill>
              </a:rPr>
              <a:t>TIFF</a:t>
            </a:r>
          </a:p>
          <a:p>
            <a:pPr marL="801687" lvl="1">
              <a:buFont typeface="Arial" panose="020B0604020202020204" pitchFamily="34" charset="0"/>
              <a:buChar char="•"/>
            </a:pPr>
            <a:r>
              <a:rPr lang="en-US" dirty="0">
                <a:solidFill>
                  <a:schemeClr val="tx1"/>
                </a:solidFill>
              </a:rPr>
              <a:t>GEOTIFF</a:t>
            </a:r>
          </a:p>
          <a:p>
            <a:pPr marL="458788" indent="-458788">
              <a:buFont typeface="Courier New" panose="02070309020205020404" pitchFamily="49" charset="0"/>
              <a:buChar char="o"/>
            </a:pPr>
            <a:r>
              <a:rPr lang="en-US" dirty="0">
                <a:solidFill>
                  <a:schemeClr val="tx1"/>
                </a:solidFill>
                <a:latin typeface="Calibri" panose="020F0502020204030204" pitchFamily="34" charset="0"/>
                <a:cs typeface="Calibri" panose="020F0502020204030204" pitchFamily="34" charset="0"/>
              </a:rPr>
              <a:t>Vector</a:t>
            </a:r>
          </a:p>
          <a:p>
            <a:pPr marL="801687" lvl="1">
              <a:buFont typeface="Arial" panose="020B0604020202020204" pitchFamily="34" charset="0"/>
              <a:buChar char="•"/>
            </a:pPr>
            <a:r>
              <a:rPr lang="en-US" dirty="0">
                <a:solidFill>
                  <a:schemeClr val="tx1"/>
                </a:solidFill>
              </a:rPr>
              <a:t>Points</a:t>
            </a:r>
          </a:p>
          <a:p>
            <a:pPr marL="801687" lvl="1">
              <a:buFont typeface="Arial" panose="020B0604020202020204" pitchFamily="34" charset="0"/>
              <a:buChar char="•"/>
            </a:pPr>
            <a:r>
              <a:rPr lang="en-US" dirty="0">
                <a:solidFill>
                  <a:schemeClr val="tx1"/>
                </a:solidFill>
              </a:rPr>
              <a:t>Polygons</a:t>
            </a:r>
          </a:p>
          <a:p>
            <a:pPr marL="458788" indent="-458788">
              <a:buFont typeface="Courier New" panose="02070309020205020404" pitchFamily="49" charset="0"/>
              <a:buChar char="o"/>
            </a:pPr>
            <a:r>
              <a:rPr lang="en-US" dirty="0">
                <a:solidFill>
                  <a:schemeClr val="tx1"/>
                </a:solidFill>
                <a:latin typeface="Calibri" panose="020F0502020204030204" pitchFamily="34" charset="0"/>
                <a:cs typeface="Calibri" panose="020F0502020204030204" pitchFamily="34" charset="0"/>
              </a:rPr>
              <a:t>Table</a:t>
            </a:r>
          </a:p>
          <a:p>
            <a:pPr marL="801687" lvl="1">
              <a:buFont typeface="Arial" panose="020B0604020202020204" pitchFamily="34" charset="0"/>
              <a:buChar char="•"/>
            </a:pPr>
            <a:r>
              <a:rPr lang="en-US" dirty="0">
                <a:solidFill>
                  <a:schemeClr val="tx1"/>
                </a:solidFill>
              </a:rPr>
              <a:t>CSV</a:t>
            </a:r>
          </a:p>
          <a:p>
            <a:pPr marL="801687" lvl="1">
              <a:buFont typeface="Arial" panose="020B0604020202020204" pitchFamily="34" charset="0"/>
              <a:buChar char="•"/>
            </a:pPr>
            <a:r>
              <a:rPr lang="en-US" dirty="0">
                <a:solidFill>
                  <a:schemeClr val="tx1"/>
                </a:solidFill>
              </a:rPr>
              <a:t>TXT</a:t>
            </a:r>
          </a:p>
        </p:txBody>
      </p:sp>
    </p:spTree>
    <p:extLst>
      <p:ext uri="{BB962C8B-B14F-4D97-AF65-F5344CB8AC3E}">
        <p14:creationId xmlns:p14="http://schemas.microsoft.com/office/powerpoint/2010/main" val="49312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7212-BDA7-450B-A91C-40A69DA73E4D}"/>
              </a:ext>
            </a:extLst>
          </p:cNvPr>
          <p:cNvSpPr>
            <a:spLocks noGrp="1"/>
          </p:cNvSpPr>
          <p:nvPr>
            <p:ph type="title"/>
          </p:nvPr>
        </p:nvSpPr>
        <p:spPr>
          <a:xfrm>
            <a:off x="657224" y="499533"/>
            <a:ext cx="10772775" cy="991242"/>
          </a:xfrm>
        </p:spPr>
        <p:txBody>
          <a:bodyPr/>
          <a:lstStyle/>
          <a:p>
            <a:r>
              <a:rPr lang="en-US" dirty="0"/>
              <a:t>Data</a:t>
            </a:r>
          </a:p>
        </p:txBody>
      </p:sp>
      <p:graphicFrame>
        <p:nvGraphicFramePr>
          <p:cNvPr id="7" name="Table 7">
            <a:extLst>
              <a:ext uri="{FF2B5EF4-FFF2-40B4-BE49-F238E27FC236}">
                <a16:creationId xmlns:a16="http://schemas.microsoft.com/office/drawing/2014/main" id="{DBD9B282-4866-477F-9496-F37EDF3F6FA3}"/>
              </a:ext>
            </a:extLst>
          </p:cNvPr>
          <p:cNvGraphicFramePr>
            <a:graphicFrameLocks noGrp="1"/>
          </p:cNvGraphicFramePr>
          <p:nvPr>
            <p:ph idx="1"/>
            <p:extLst>
              <p:ext uri="{D42A27DB-BD31-4B8C-83A1-F6EECF244321}">
                <p14:modId xmlns:p14="http://schemas.microsoft.com/office/powerpoint/2010/main" val="1899363219"/>
              </p:ext>
            </p:extLst>
          </p:nvPr>
        </p:nvGraphicFramePr>
        <p:xfrm>
          <a:off x="2311460" y="2157731"/>
          <a:ext cx="7569079" cy="3708400"/>
        </p:xfrm>
        <a:graphic>
          <a:graphicData uri="http://schemas.openxmlformats.org/drawingml/2006/table">
            <a:tbl>
              <a:tblPr firstRow="1">
                <a:tableStyleId>{8A107856-5554-42FB-B03E-39F5DBC370BA}</a:tableStyleId>
              </a:tblPr>
              <a:tblGrid>
                <a:gridCol w="4994892">
                  <a:extLst>
                    <a:ext uri="{9D8B030D-6E8A-4147-A177-3AD203B41FA5}">
                      <a16:colId xmlns:a16="http://schemas.microsoft.com/office/drawing/2014/main" val="2500636071"/>
                    </a:ext>
                  </a:extLst>
                </a:gridCol>
                <a:gridCol w="858063">
                  <a:extLst>
                    <a:ext uri="{9D8B030D-6E8A-4147-A177-3AD203B41FA5}">
                      <a16:colId xmlns:a16="http://schemas.microsoft.com/office/drawing/2014/main" val="87516751"/>
                    </a:ext>
                  </a:extLst>
                </a:gridCol>
                <a:gridCol w="901399">
                  <a:extLst>
                    <a:ext uri="{9D8B030D-6E8A-4147-A177-3AD203B41FA5}">
                      <a16:colId xmlns:a16="http://schemas.microsoft.com/office/drawing/2014/main" val="1500466795"/>
                    </a:ext>
                  </a:extLst>
                </a:gridCol>
                <a:gridCol w="814725">
                  <a:extLst>
                    <a:ext uri="{9D8B030D-6E8A-4147-A177-3AD203B41FA5}">
                      <a16:colId xmlns:a16="http://schemas.microsoft.com/office/drawing/2014/main" val="4103492060"/>
                    </a:ext>
                  </a:extLst>
                </a:gridCol>
              </a:tblGrid>
              <a:tr h="37084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3">
                  <a:txBody>
                    <a:bodyPr/>
                    <a:lstStyle/>
                    <a:p>
                      <a:pPr algn="ctr"/>
                      <a:r>
                        <a:rPr lang="en-US" dirty="0">
                          <a:solidFill>
                            <a:schemeClr val="bg1"/>
                          </a:solidFill>
                        </a:rPr>
                        <a:t>Data Type</a:t>
                      </a:r>
                    </a:p>
                  </a:txBody>
                  <a:tcPr anchor="ctr">
                    <a:lnL w="12700" cmpd="sng">
                      <a:noFill/>
                    </a:lnL>
                    <a:solidFill>
                      <a:schemeClr val="accent1"/>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761120343"/>
                  </a:ext>
                </a:extLst>
              </a:tr>
              <a:tr h="370840">
                <a:tc>
                  <a:txBody>
                    <a:bodyPr/>
                    <a:lstStyle/>
                    <a:p>
                      <a:r>
                        <a:rPr lang="en-US" b="1" dirty="0">
                          <a:solidFill>
                            <a:schemeClr val="bg1"/>
                          </a:solidFill>
                        </a:rPr>
                        <a:t>Source</a:t>
                      </a:r>
                    </a:p>
                  </a:txBody>
                  <a:tcPr>
                    <a:lnT w="12700" cmpd="sng">
                      <a:noFill/>
                    </a:lnT>
                    <a:solidFill>
                      <a:schemeClr val="accent1"/>
                    </a:solidFill>
                  </a:tcPr>
                </a:tc>
                <a:tc>
                  <a:txBody>
                    <a:bodyPr/>
                    <a:lstStyle/>
                    <a:p>
                      <a:pPr algn="ctr"/>
                      <a:r>
                        <a:rPr lang="en-US" dirty="0"/>
                        <a:t>Raster</a:t>
                      </a:r>
                    </a:p>
                  </a:txBody>
                  <a:tcPr/>
                </a:tc>
                <a:tc>
                  <a:txBody>
                    <a:bodyPr/>
                    <a:lstStyle/>
                    <a:p>
                      <a:pPr algn="ctr"/>
                      <a:r>
                        <a:rPr lang="en-US" dirty="0"/>
                        <a:t>Vector</a:t>
                      </a:r>
                    </a:p>
                  </a:txBody>
                  <a:tcPr/>
                </a:tc>
                <a:tc>
                  <a:txBody>
                    <a:bodyPr/>
                    <a:lstStyle/>
                    <a:p>
                      <a:pPr algn="ctr"/>
                      <a:r>
                        <a:rPr lang="en-US" dirty="0"/>
                        <a:t>Table</a:t>
                      </a:r>
                    </a:p>
                  </a:txBody>
                  <a:tcPr/>
                </a:tc>
                <a:extLst>
                  <a:ext uri="{0D108BD9-81ED-4DB2-BD59-A6C34878D82A}">
                    <a16:rowId xmlns:a16="http://schemas.microsoft.com/office/drawing/2014/main" val="3274326524"/>
                  </a:ext>
                </a:extLst>
              </a:tr>
              <a:tr h="370840">
                <a:tc>
                  <a:txBody>
                    <a:bodyPr/>
                    <a:lstStyle/>
                    <a:p>
                      <a:r>
                        <a:rPr lang="en-US" dirty="0"/>
                        <a:t>NOAA Climate data</a:t>
                      </a:r>
                    </a:p>
                  </a:txBody>
                  <a:tcPr/>
                </a:tc>
                <a:tc>
                  <a:txBody>
                    <a:bodyPr/>
                    <a:lstStyle/>
                    <a:p>
                      <a:endParaRPr lang="en-US" dirty="0"/>
                    </a:p>
                  </a:txBody>
                  <a:tcPr>
                    <a:solidFill>
                      <a:schemeClr val="accent6"/>
                    </a:solidFill>
                  </a:tcPr>
                </a:tc>
                <a:tc>
                  <a:txBody>
                    <a:bodyPr/>
                    <a:lstStyle/>
                    <a:p>
                      <a:endParaRPr lang="en-US" dirty="0"/>
                    </a:p>
                  </a:txBody>
                  <a:tcPr/>
                </a:tc>
                <a:tc>
                  <a:txBody>
                    <a:bodyPr/>
                    <a:lstStyle/>
                    <a:p>
                      <a:endParaRPr lang="en-US" dirty="0"/>
                    </a:p>
                  </a:txBody>
                  <a:tcPr>
                    <a:solidFill>
                      <a:schemeClr val="accent6"/>
                    </a:solidFill>
                  </a:tcPr>
                </a:tc>
                <a:extLst>
                  <a:ext uri="{0D108BD9-81ED-4DB2-BD59-A6C34878D82A}">
                    <a16:rowId xmlns:a16="http://schemas.microsoft.com/office/drawing/2014/main" val="1553866953"/>
                  </a:ext>
                </a:extLst>
              </a:tr>
              <a:tr h="370840">
                <a:tc>
                  <a:txBody>
                    <a:bodyPr/>
                    <a:lstStyle/>
                    <a:p>
                      <a:r>
                        <a:rPr lang="en-US" dirty="0"/>
                        <a:t>USDA Agriculture data</a:t>
                      </a:r>
                    </a:p>
                  </a:txBody>
                  <a:tcPr/>
                </a:tc>
                <a:tc>
                  <a:txBody>
                    <a:bodyPr/>
                    <a:lstStyle/>
                    <a:p>
                      <a:endParaRPr lang="en-US"/>
                    </a:p>
                  </a:txBody>
                  <a:tcPr/>
                </a:tc>
                <a:tc>
                  <a:txBody>
                    <a:bodyPr/>
                    <a:lstStyle/>
                    <a:p>
                      <a:endParaRPr lang="en-US" dirty="0"/>
                    </a:p>
                  </a:txBody>
                  <a:tcPr>
                    <a:solidFill>
                      <a:schemeClr val="accent6"/>
                    </a:solidFill>
                  </a:tcPr>
                </a:tc>
                <a:tc>
                  <a:txBody>
                    <a:bodyPr/>
                    <a:lstStyle/>
                    <a:p>
                      <a:endParaRPr lang="en-US" dirty="0"/>
                    </a:p>
                  </a:txBody>
                  <a:tcPr>
                    <a:solidFill>
                      <a:schemeClr val="accent6"/>
                    </a:solidFill>
                  </a:tcPr>
                </a:tc>
                <a:extLst>
                  <a:ext uri="{0D108BD9-81ED-4DB2-BD59-A6C34878D82A}">
                    <a16:rowId xmlns:a16="http://schemas.microsoft.com/office/drawing/2014/main" val="3724091624"/>
                  </a:ext>
                </a:extLst>
              </a:tr>
              <a:tr h="370840">
                <a:tc>
                  <a:txBody>
                    <a:bodyPr/>
                    <a:lstStyle/>
                    <a:p>
                      <a:r>
                        <a:rPr lang="en-US" dirty="0" err="1"/>
                        <a:t>Cropscape</a:t>
                      </a:r>
                      <a:r>
                        <a:rPr lang="en-US" dirty="0"/>
                        <a:t> Agriculture data</a:t>
                      </a:r>
                    </a:p>
                  </a:txBody>
                  <a:tcPr/>
                </a:tc>
                <a:tc>
                  <a:txBody>
                    <a:bodyPr/>
                    <a:lstStyle/>
                    <a:p>
                      <a:endParaRPr lang="en-US" dirty="0"/>
                    </a:p>
                  </a:txBody>
                  <a:tcPr>
                    <a:solidFill>
                      <a:schemeClr val="accent6"/>
                    </a:solidFill>
                  </a:tcPr>
                </a:tc>
                <a:tc>
                  <a:txBody>
                    <a:bodyPr/>
                    <a:lstStyle/>
                    <a:p>
                      <a:endParaRPr lang="en-US"/>
                    </a:p>
                  </a:txBody>
                  <a:tcPr/>
                </a:tc>
                <a:tc>
                  <a:txBody>
                    <a:bodyPr/>
                    <a:lstStyle/>
                    <a:p>
                      <a:endParaRPr lang="en-US"/>
                    </a:p>
                  </a:txBody>
                  <a:tcPr/>
                </a:tc>
                <a:extLst>
                  <a:ext uri="{0D108BD9-81ED-4DB2-BD59-A6C34878D82A}">
                    <a16:rowId xmlns:a16="http://schemas.microsoft.com/office/drawing/2014/main" val="61872134"/>
                  </a:ext>
                </a:extLst>
              </a:tr>
              <a:tr h="370840">
                <a:tc>
                  <a:txBody>
                    <a:bodyPr/>
                    <a:lstStyle/>
                    <a:p>
                      <a:r>
                        <a:rPr lang="en-US" dirty="0" err="1"/>
                        <a:t>Earthstat</a:t>
                      </a:r>
                      <a:r>
                        <a:rPr lang="en-US" dirty="0"/>
                        <a:t> Agriculture and Vegetation data</a:t>
                      </a:r>
                    </a:p>
                  </a:txBody>
                  <a:tcPr/>
                </a:tc>
                <a:tc>
                  <a:txBody>
                    <a:bodyPr/>
                    <a:lstStyle/>
                    <a:p>
                      <a:endParaRPr lang="en-US" dirty="0"/>
                    </a:p>
                  </a:txBody>
                  <a:tcPr>
                    <a:solidFill>
                      <a:schemeClr val="accent6"/>
                    </a:solidFill>
                  </a:tcPr>
                </a:tc>
                <a:tc>
                  <a:txBody>
                    <a:bodyPr/>
                    <a:lstStyle/>
                    <a:p>
                      <a:endParaRPr lang="en-US"/>
                    </a:p>
                  </a:txBody>
                  <a:tcPr/>
                </a:tc>
                <a:tc>
                  <a:txBody>
                    <a:bodyPr/>
                    <a:lstStyle/>
                    <a:p>
                      <a:endParaRPr lang="en-US"/>
                    </a:p>
                  </a:txBody>
                  <a:tcPr/>
                </a:tc>
                <a:extLst>
                  <a:ext uri="{0D108BD9-81ED-4DB2-BD59-A6C34878D82A}">
                    <a16:rowId xmlns:a16="http://schemas.microsoft.com/office/drawing/2014/main" val="3100256402"/>
                  </a:ext>
                </a:extLst>
              </a:tr>
              <a:tr h="370840">
                <a:tc>
                  <a:txBody>
                    <a:bodyPr/>
                    <a:lstStyle/>
                    <a:p>
                      <a:r>
                        <a:rPr lang="en-US" dirty="0"/>
                        <a:t>U.S. Forest Service Invasive Species data</a:t>
                      </a:r>
                    </a:p>
                  </a:txBody>
                  <a:tcPr/>
                </a:tc>
                <a:tc>
                  <a:txBody>
                    <a:bodyPr/>
                    <a:lstStyle/>
                    <a:p>
                      <a:endParaRPr lang="en-US" dirty="0"/>
                    </a:p>
                  </a:txBody>
                  <a:tcPr/>
                </a:tc>
                <a:tc>
                  <a:txBody>
                    <a:bodyPr/>
                    <a:lstStyle/>
                    <a:p>
                      <a:endParaRPr lang="en-US" dirty="0"/>
                    </a:p>
                  </a:txBody>
                  <a:tcPr>
                    <a:solidFill>
                      <a:schemeClr val="accent6"/>
                    </a:solidFill>
                  </a:tcPr>
                </a:tc>
                <a:tc>
                  <a:txBody>
                    <a:bodyPr/>
                    <a:lstStyle/>
                    <a:p>
                      <a:endParaRPr lang="en-US"/>
                    </a:p>
                  </a:txBody>
                  <a:tcPr/>
                </a:tc>
                <a:extLst>
                  <a:ext uri="{0D108BD9-81ED-4DB2-BD59-A6C34878D82A}">
                    <a16:rowId xmlns:a16="http://schemas.microsoft.com/office/drawing/2014/main" val="2904977229"/>
                  </a:ext>
                </a:extLst>
              </a:tr>
              <a:tr h="370840">
                <a:tc>
                  <a:txBody>
                    <a:bodyPr/>
                    <a:lstStyle/>
                    <a:p>
                      <a:r>
                        <a:rPr lang="en-US" dirty="0"/>
                        <a:t>U.S. Fish and Wildlife Service Boundaries data</a:t>
                      </a:r>
                    </a:p>
                  </a:txBody>
                  <a:tcPr/>
                </a:tc>
                <a:tc>
                  <a:txBody>
                    <a:bodyPr/>
                    <a:lstStyle/>
                    <a:p>
                      <a:endParaRPr lang="en-US"/>
                    </a:p>
                  </a:txBody>
                  <a:tcPr/>
                </a:tc>
                <a:tc>
                  <a:txBody>
                    <a:bodyPr/>
                    <a:lstStyle/>
                    <a:p>
                      <a:endParaRPr lang="en-US" dirty="0"/>
                    </a:p>
                  </a:txBody>
                  <a:tcPr>
                    <a:solidFill>
                      <a:schemeClr val="accent6"/>
                    </a:solidFill>
                  </a:tcPr>
                </a:tc>
                <a:tc>
                  <a:txBody>
                    <a:bodyPr/>
                    <a:lstStyle/>
                    <a:p>
                      <a:endParaRPr lang="en-US"/>
                    </a:p>
                  </a:txBody>
                  <a:tcPr/>
                </a:tc>
                <a:extLst>
                  <a:ext uri="{0D108BD9-81ED-4DB2-BD59-A6C34878D82A}">
                    <a16:rowId xmlns:a16="http://schemas.microsoft.com/office/drawing/2014/main" val="2000930540"/>
                  </a:ext>
                </a:extLst>
              </a:tr>
              <a:tr h="370840">
                <a:tc>
                  <a:txBody>
                    <a:bodyPr/>
                    <a:lstStyle/>
                    <a:p>
                      <a:r>
                        <a:rPr lang="en-US" dirty="0"/>
                        <a:t>USGS Land Cover data</a:t>
                      </a:r>
                    </a:p>
                  </a:txBody>
                  <a:tcPr/>
                </a:tc>
                <a:tc>
                  <a:txBody>
                    <a:bodyPr/>
                    <a:lstStyle/>
                    <a:p>
                      <a:endParaRPr lang="en-US" dirty="0"/>
                    </a:p>
                  </a:txBody>
                  <a:tcPr>
                    <a:solidFill>
                      <a:schemeClr val="accent6"/>
                    </a:solidFill>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764261474"/>
                  </a:ext>
                </a:extLst>
              </a:tr>
              <a:tr h="370840">
                <a:tc>
                  <a:txBody>
                    <a:bodyPr/>
                    <a:lstStyle/>
                    <a:p>
                      <a:r>
                        <a:rPr lang="en-US" dirty="0"/>
                        <a:t>U.S. Bureau of Land Management Land Use data</a:t>
                      </a:r>
                    </a:p>
                  </a:txBody>
                  <a:tcPr/>
                </a:tc>
                <a:tc>
                  <a:txBody>
                    <a:bodyPr/>
                    <a:lstStyle/>
                    <a:p>
                      <a:endParaRPr lang="en-US" dirty="0"/>
                    </a:p>
                  </a:txBody>
                  <a:tcPr/>
                </a:tc>
                <a:tc>
                  <a:txBody>
                    <a:bodyPr/>
                    <a:lstStyle/>
                    <a:p>
                      <a:endParaRPr lang="en-US" dirty="0"/>
                    </a:p>
                  </a:txBody>
                  <a:tcPr>
                    <a:solidFill>
                      <a:schemeClr val="accent6"/>
                    </a:solidFill>
                  </a:tcPr>
                </a:tc>
                <a:tc>
                  <a:txBody>
                    <a:bodyPr/>
                    <a:lstStyle/>
                    <a:p>
                      <a:endParaRPr lang="en-US" dirty="0"/>
                    </a:p>
                  </a:txBody>
                  <a:tcPr/>
                </a:tc>
                <a:extLst>
                  <a:ext uri="{0D108BD9-81ED-4DB2-BD59-A6C34878D82A}">
                    <a16:rowId xmlns:a16="http://schemas.microsoft.com/office/drawing/2014/main" val="3264029111"/>
                  </a:ext>
                </a:extLst>
              </a:tr>
            </a:tbl>
          </a:graphicData>
        </a:graphic>
      </p:graphicFrame>
    </p:spTree>
    <p:extLst>
      <p:ext uri="{BB962C8B-B14F-4D97-AF65-F5344CB8AC3E}">
        <p14:creationId xmlns:p14="http://schemas.microsoft.com/office/powerpoint/2010/main" val="220496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C1B6-2418-49D5-ADBE-5330DBC5DB5A}"/>
              </a:ext>
            </a:extLst>
          </p:cNvPr>
          <p:cNvSpPr>
            <a:spLocks noGrp="1"/>
          </p:cNvSpPr>
          <p:nvPr>
            <p:ph type="title"/>
          </p:nvPr>
        </p:nvSpPr>
        <p:spPr>
          <a:xfrm>
            <a:off x="657224" y="499533"/>
            <a:ext cx="10772775" cy="982575"/>
          </a:xfrm>
        </p:spPr>
        <p:txBody>
          <a:bodyPr/>
          <a:lstStyle/>
          <a:p>
            <a:r>
              <a:rPr lang="en-US" dirty="0"/>
              <a:t>Data Exploration</a:t>
            </a:r>
          </a:p>
        </p:txBody>
      </p:sp>
      <p:sp>
        <p:nvSpPr>
          <p:cNvPr id="3" name="Content Placeholder 2">
            <a:extLst>
              <a:ext uri="{FF2B5EF4-FFF2-40B4-BE49-F238E27FC236}">
                <a16:creationId xmlns:a16="http://schemas.microsoft.com/office/drawing/2014/main" id="{C2AC3CA1-2E89-48A3-8125-5BB9EAA3DFD9}"/>
              </a:ext>
            </a:extLst>
          </p:cNvPr>
          <p:cNvSpPr>
            <a:spLocks noGrp="1"/>
          </p:cNvSpPr>
          <p:nvPr>
            <p:ph idx="1"/>
          </p:nvPr>
        </p:nvSpPr>
        <p:spPr/>
        <p:txBody>
          <a:bodyPr/>
          <a:lstStyle/>
          <a:p>
            <a:pPr marL="458788" indent="-458788">
              <a:buFont typeface="Arial" panose="020B0604020202020204" pitchFamily="34" charset="0"/>
              <a:buChar char="•"/>
            </a:pPr>
            <a:r>
              <a:rPr lang="en-US" dirty="0"/>
              <a:t>Datasets have different spatial units </a:t>
            </a:r>
            <a:r>
              <a:rPr lang="en-US" dirty="0">
                <a:sym typeface="Wingdings" panose="05000000000000000000" pitchFamily="2" charset="2"/>
              </a:rPr>
              <a:t> data processing needs to be done before analysis:</a:t>
            </a:r>
          </a:p>
          <a:p>
            <a:pPr marL="714820" lvl="1" indent="-458788">
              <a:buFont typeface="Arial" panose="020B0604020202020204" pitchFamily="34" charset="0"/>
              <a:buChar char="•"/>
            </a:pPr>
            <a:r>
              <a:rPr lang="en-US" dirty="0">
                <a:sym typeface="Wingdings" panose="05000000000000000000" pitchFamily="2" charset="2"/>
              </a:rPr>
              <a:t>Determine optimal spatial scale for analysis</a:t>
            </a:r>
          </a:p>
          <a:p>
            <a:pPr marL="714820" lvl="1" indent="-458788">
              <a:buFont typeface="Arial" panose="020B0604020202020204" pitchFamily="34" charset="0"/>
              <a:buChar char="•"/>
            </a:pPr>
            <a:r>
              <a:rPr lang="en-US" dirty="0">
                <a:sym typeface="Wingdings" panose="05000000000000000000" pitchFamily="2" charset="2"/>
              </a:rPr>
              <a:t>Table and spatial joins</a:t>
            </a:r>
          </a:p>
          <a:p>
            <a:pPr marL="714820" lvl="1" indent="-458788">
              <a:buFont typeface="Arial" panose="020B0604020202020204" pitchFamily="34" charset="0"/>
              <a:buChar char="•"/>
            </a:pPr>
            <a:r>
              <a:rPr lang="en-US" dirty="0">
                <a:sym typeface="Wingdings" panose="05000000000000000000" pitchFamily="2" charset="2"/>
              </a:rPr>
              <a:t>Focus on a specific region if necessary depending on data availability</a:t>
            </a:r>
          </a:p>
          <a:p>
            <a:pPr marL="458788" indent="-458788">
              <a:buFont typeface="Arial" panose="020B0604020202020204" pitchFamily="34" charset="0"/>
              <a:buChar char="•"/>
            </a:pPr>
            <a:endParaRPr lang="en-US" dirty="0">
              <a:sym typeface="Wingdings" panose="05000000000000000000" pitchFamily="2" charset="2"/>
            </a:endParaRPr>
          </a:p>
        </p:txBody>
      </p:sp>
    </p:spTree>
    <p:extLst>
      <p:ext uri="{BB962C8B-B14F-4D97-AF65-F5344CB8AC3E}">
        <p14:creationId xmlns:p14="http://schemas.microsoft.com/office/powerpoint/2010/main" val="111491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C1B6-2418-49D5-ADBE-5330DBC5DB5A}"/>
              </a:ext>
            </a:extLst>
          </p:cNvPr>
          <p:cNvSpPr>
            <a:spLocks noGrp="1"/>
          </p:cNvSpPr>
          <p:nvPr>
            <p:ph type="title"/>
          </p:nvPr>
        </p:nvSpPr>
        <p:spPr>
          <a:xfrm>
            <a:off x="657224" y="499534"/>
            <a:ext cx="10772775" cy="999910"/>
          </a:xfrm>
        </p:spPr>
        <p:txBody>
          <a:bodyPr/>
          <a:lstStyle/>
          <a:p>
            <a:r>
              <a:rPr lang="en-US" dirty="0"/>
              <a:t>Data Exploration</a:t>
            </a:r>
          </a:p>
        </p:txBody>
      </p:sp>
      <p:pic>
        <p:nvPicPr>
          <p:cNvPr id="6" name="Content Placeholder 5">
            <a:extLst>
              <a:ext uri="{FF2B5EF4-FFF2-40B4-BE49-F238E27FC236}">
                <a16:creationId xmlns:a16="http://schemas.microsoft.com/office/drawing/2014/main" id="{3F0CBAC1-AD73-4FB8-9B4C-89414AC7F21D}"/>
              </a:ext>
            </a:extLst>
          </p:cNvPr>
          <p:cNvPicPr>
            <a:picLocks noGrp="1" noChangeAspect="1"/>
          </p:cNvPicPr>
          <p:nvPr>
            <p:ph idx="1"/>
          </p:nvPr>
        </p:nvPicPr>
        <p:blipFill>
          <a:blip r:embed="rId2"/>
          <a:stretch>
            <a:fillRect/>
          </a:stretch>
        </p:blipFill>
        <p:spPr>
          <a:xfrm>
            <a:off x="1090589" y="1851016"/>
            <a:ext cx="4582158" cy="4644027"/>
          </a:xfrm>
          <a:prstGeom prst="rect">
            <a:avLst/>
          </a:prstGeom>
        </p:spPr>
      </p:pic>
      <p:pic>
        <p:nvPicPr>
          <p:cNvPr id="7" name="Picture 6">
            <a:extLst>
              <a:ext uri="{FF2B5EF4-FFF2-40B4-BE49-F238E27FC236}">
                <a16:creationId xmlns:a16="http://schemas.microsoft.com/office/drawing/2014/main" id="{DAED6865-FE84-4F4A-B005-44D8C6709CC7}"/>
              </a:ext>
            </a:extLst>
          </p:cNvPr>
          <p:cNvPicPr>
            <a:picLocks noChangeAspect="1"/>
          </p:cNvPicPr>
          <p:nvPr/>
        </p:nvPicPr>
        <p:blipFill>
          <a:blip r:embed="rId3"/>
          <a:stretch>
            <a:fillRect/>
          </a:stretch>
        </p:blipFill>
        <p:spPr>
          <a:xfrm>
            <a:off x="6713077" y="1851016"/>
            <a:ext cx="4605291" cy="4644027"/>
          </a:xfrm>
          <a:prstGeom prst="rect">
            <a:avLst/>
          </a:prstGeom>
        </p:spPr>
      </p:pic>
    </p:spTree>
    <p:extLst>
      <p:ext uri="{BB962C8B-B14F-4D97-AF65-F5344CB8AC3E}">
        <p14:creationId xmlns:p14="http://schemas.microsoft.com/office/powerpoint/2010/main" val="493422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C1B6-2418-49D5-ADBE-5330DBC5DB5A}"/>
              </a:ext>
            </a:extLst>
          </p:cNvPr>
          <p:cNvSpPr>
            <a:spLocks noGrp="1"/>
          </p:cNvSpPr>
          <p:nvPr>
            <p:ph type="title"/>
          </p:nvPr>
        </p:nvSpPr>
        <p:spPr>
          <a:xfrm>
            <a:off x="657224" y="499533"/>
            <a:ext cx="10772775" cy="1012911"/>
          </a:xfrm>
        </p:spPr>
        <p:txBody>
          <a:bodyPr/>
          <a:lstStyle/>
          <a:p>
            <a:r>
              <a:rPr lang="en-US" dirty="0"/>
              <a:t>Data Exploration</a:t>
            </a:r>
          </a:p>
        </p:txBody>
      </p:sp>
      <p:pic>
        <p:nvPicPr>
          <p:cNvPr id="8" name="Content Placeholder 7">
            <a:extLst>
              <a:ext uri="{FF2B5EF4-FFF2-40B4-BE49-F238E27FC236}">
                <a16:creationId xmlns:a16="http://schemas.microsoft.com/office/drawing/2014/main" id="{562780FD-45B6-4476-977E-EDBCD9231930}"/>
              </a:ext>
            </a:extLst>
          </p:cNvPr>
          <p:cNvPicPr>
            <a:picLocks noGrp="1" noChangeAspect="1"/>
          </p:cNvPicPr>
          <p:nvPr>
            <p:ph idx="1"/>
          </p:nvPr>
        </p:nvPicPr>
        <p:blipFill>
          <a:blip r:embed="rId2"/>
          <a:stretch>
            <a:fillRect/>
          </a:stretch>
        </p:blipFill>
        <p:spPr>
          <a:xfrm>
            <a:off x="1545669" y="1627584"/>
            <a:ext cx="8907094" cy="4928727"/>
          </a:xfrm>
          <a:prstGeom prst="rect">
            <a:avLst/>
          </a:prstGeom>
        </p:spPr>
      </p:pic>
    </p:spTree>
    <p:extLst>
      <p:ext uri="{BB962C8B-B14F-4D97-AF65-F5344CB8AC3E}">
        <p14:creationId xmlns:p14="http://schemas.microsoft.com/office/powerpoint/2010/main" val="1426348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C1B6-2418-49D5-ADBE-5330DBC5DB5A}"/>
              </a:ext>
            </a:extLst>
          </p:cNvPr>
          <p:cNvSpPr>
            <a:spLocks noGrp="1"/>
          </p:cNvSpPr>
          <p:nvPr>
            <p:ph type="title"/>
          </p:nvPr>
        </p:nvSpPr>
        <p:spPr>
          <a:xfrm>
            <a:off x="657224" y="499533"/>
            <a:ext cx="10772775" cy="1012911"/>
          </a:xfrm>
        </p:spPr>
        <p:txBody>
          <a:bodyPr/>
          <a:lstStyle/>
          <a:p>
            <a:r>
              <a:rPr lang="en-US" dirty="0"/>
              <a:t>Data Exploration</a:t>
            </a:r>
          </a:p>
        </p:txBody>
      </p:sp>
      <p:pic>
        <p:nvPicPr>
          <p:cNvPr id="14" name="Picture 13">
            <a:extLst>
              <a:ext uri="{FF2B5EF4-FFF2-40B4-BE49-F238E27FC236}">
                <a16:creationId xmlns:a16="http://schemas.microsoft.com/office/drawing/2014/main" id="{13D2B79D-575D-4D33-A38C-65F1306B21F7}"/>
              </a:ext>
            </a:extLst>
          </p:cNvPr>
          <p:cNvPicPr>
            <a:picLocks noChangeAspect="1"/>
          </p:cNvPicPr>
          <p:nvPr/>
        </p:nvPicPr>
        <p:blipFill>
          <a:blip r:embed="rId2"/>
          <a:stretch>
            <a:fillRect/>
          </a:stretch>
        </p:blipFill>
        <p:spPr>
          <a:xfrm>
            <a:off x="5850984" y="1734052"/>
            <a:ext cx="6016290" cy="4779422"/>
          </a:xfrm>
          <a:prstGeom prst="rect">
            <a:avLst/>
          </a:prstGeom>
        </p:spPr>
      </p:pic>
      <p:sp>
        <p:nvSpPr>
          <p:cNvPr id="15" name="TextBox 14">
            <a:extLst>
              <a:ext uri="{FF2B5EF4-FFF2-40B4-BE49-F238E27FC236}">
                <a16:creationId xmlns:a16="http://schemas.microsoft.com/office/drawing/2014/main" id="{77D91F68-BC03-48F4-9EAA-FC9383F38606}"/>
              </a:ext>
            </a:extLst>
          </p:cNvPr>
          <p:cNvSpPr txBox="1"/>
          <p:nvPr/>
        </p:nvSpPr>
        <p:spPr>
          <a:xfrm>
            <a:off x="7470194" y="1253916"/>
            <a:ext cx="2777869" cy="369332"/>
          </a:xfrm>
          <a:prstGeom prst="rect">
            <a:avLst/>
          </a:prstGeom>
          <a:noFill/>
        </p:spPr>
        <p:txBody>
          <a:bodyPr wrap="square" rtlCol="0">
            <a:spAutoFit/>
          </a:bodyPr>
          <a:lstStyle/>
          <a:p>
            <a:pPr algn="ctr"/>
            <a:r>
              <a:rPr lang="en-US" dirty="0"/>
              <a:t>Current Invasive Plants</a:t>
            </a:r>
          </a:p>
        </p:txBody>
      </p:sp>
      <p:pic>
        <p:nvPicPr>
          <p:cNvPr id="17" name="Picture 16">
            <a:extLst>
              <a:ext uri="{FF2B5EF4-FFF2-40B4-BE49-F238E27FC236}">
                <a16:creationId xmlns:a16="http://schemas.microsoft.com/office/drawing/2014/main" id="{7051EC90-5CD9-4A2B-B92A-D374B982C540}"/>
              </a:ext>
            </a:extLst>
          </p:cNvPr>
          <p:cNvPicPr>
            <a:picLocks noChangeAspect="1"/>
          </p:cNvPicPr>
          <p:nvPr/>
        </p:nvPicPr>
        <p:blipFill>
          <a:blip r:embed="rId3"/>
          <a:stretch>
            <a:fillRect/>
          </a:stretch>
        </p:blipFill>
        <p:spPr>
          <a:xfrm>
            <a:off x="709625" y="2284793"/>
            <a:ext cx="4625096" cy="3078097"/>
          </a:xfrm>
          <a:prstGeom prst="rect">
            <a:avLst/>
          </a:prstGeom>
          <a:ln>
            <a:solidFill>
              <a:schemeClr val="tx1"/>
            </a:solidFill>
          </a:ln>
        </p:spPr>
      </p:pic>
    </p:spTree>
    <p:extLst>
      <p:ext uri="{BB962C8B-B14F-4D97-AF65-F5344CB8AC3E}">
        <p14:creationId xmlns:p14="http://schemas.microsoft.com/office/powerpoint/2010/main" val="2029122807"/>
      </p:ext>
    </p:extLst>
  </p:cSld>
  <p:clrMapOvr>
    <a:masterClrMapping/>
  </p:clrMapOvr>
</p:sld>
</file>

<file path=ppt/theme/theme1.xml><?xml version="1.0" encoding="utf-8"?>
<a:theme xmlns:a="http://schemas.openxmlformats.org/drawingml/2006/main" name="Metropolitan">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66</TotalTime>
  <Words>604</Words>
  <Application>Microsoft Office PowerPoint</Application>
  <PresentationFormat>Widescreen</PresentationFormat>
  <Paragraphs>66</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Metropolitan</vt:lpstr>
      <vt:lpstr>Project Update #1</vt:lpstr>
      <vt:lpstr>Topic</vt:lpstr>
      <vt:lpstr>Background</vt:lpstr>
      <vt:lpstr>Data</vt:lpstr>
      <vt:lpstr>Data</vt:lpstr>
      <vt:lpstr>Data Exploration</vt:lpstr>
      <vt:lpstr>Data Exploration</vt:lpstr>
      <vt:lpstr>Data Exploration</vt:lpstr>
      <vt:lpstr>Data Exploration</vt:lpstr>
      <vt:lpstr>Data Exploration</vt:lpstr>
      <vt:lpstr>Data Analysis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Update #1</dc:title>
  <dc:creator>Kha-Ai Tran</dc:creator>
  <cp:lastModifiedBy>Kha-Ai Tran</cp:lastModifiedBy>
  <cp:revision>1</cp:revision>
  <dcterms:created xsi:type="dcterms:W3CDTF">2021-10-25T03:52:32Z</dcterms:created>
  <dcterms:modified xsi:type="dcterms:W3CDTF">2021-10-25T04:58:42Z</dcterms:modified>
</cp:coreProperties>
</file>