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4" r:id="rId2"/>
    <p:sldId id="257" r:id="rId3"/>
    <p:sldId id="258" r:id="rId4"/>
    <p:sldId id="263" r:id="rId5"/>
    <p:sldId id="259" r:id="rId6"/>
    <p:sldId id="260" r:id="rId7"/>
    <p:sldId id="261" r:id="rId8"/>
    <p:sldId id="262" r:id="rId9"/>
    <p:sldId id="265" r:id="rId10"/>
    <p:sldId id="267" r:id="rId11"/>
    <p:sldId id="266" r:id="rId12"/>
    <p:sldId id="268" r:id="rId13"/>
    <p:sldId id="269" r:id="rId14"/>
    <p:sldId id="271" r:id="rId15"/>
    <p:sldId id="270"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4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8417C3EA-6746-4A0D-9C87-FC7C5F4FE6F0}" type="datetimeFigureOut">
              <a:rPr lang="es-ES" smtClean="0"/>
              <a:pPr/>
              <a:t>12/12/2020</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A940E19C-9AE3-4DB6-A19E-D74AA96A7161}" type="slidenum">
              <a:rPr lang="es-ES" smtClean="0"/>
              <a:pPr/>
              <a:t>‹Nº›</a:t>
            </a:fld>
            <a:endParaRPr lang="es-E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417C3EA-6746-4A0D-9C87-FC7C5F4FE6F0}" type="datetimeFigureOut">
              <a:rPr lang="es-ES" smtClean="0"/>
              <a:pPr/>
              <a:t>12/12/2020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417C3EA-6746-4A0D-9C87-FC7C5F4FE6F0}" type="datetimeFigureOut">
              <a:rPr lang="es-ES" smtClean="0"/>
              <a:pPr/>
              <a:t>12/12/2020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417C3EA-6746-4A0D-9C87-FC7C5F4FE6F0}" type="datetimeFigureOut">
              <a:rPr lang="es-ES" smtClean="0"/>
              <a:pPr/>
              <a:t>12/12/2020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8417C3EA-6746-4A0D-9C87-FC7C5F4FE6F0}" type="datetimeFigureOut">
              <a:rPr lang="es-ES" smtClean="0"/>
              <a:pPr/>
              <a:t>12/12/2020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8417C3EA-6746-4A0D-9C87-FC7C5F4FE6F0}" type="datetimeFigureOut">
              <a:rPr lang="es-ES" smtClean="0"/>
              <a:pPr/>
              <a:t>12/12/2020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8417C3EA-6746-4A0D-9C87-FC7C5F4FE6F0}" type="datetimeFigureOut">
              <a:rPr lang="es-ES" smtClean="0"/>
              <a:pPr/>
              <a:t>12/12/2020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8417C3EA-6746-4A0D-9C87-FC7C5F4FE6F0}" type="datetimeFigureOut">
              <a:rPr lang="es-ES" smtClean="0"/>
              <a:pPr/>
              <a:t>12/12/2020</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8417C3EA-6746-4A0D-9C87-FC7C5F4FE6F0}" type="datetimeFigureOut">
              <a:rPr lang="es-ES" smtClean="0"/>
              <a:pPr/>
              <a:t>12/12/2020</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8417C3EA-6746-4A0D-9C87-FC7C5F4FE6F0}" type="datetimeFigureOut">
              <a:rPr lang="es-ES" smtClean="0"/>
              <a:pPr/>
              <a:t>12/12/2020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A940E19C-9AE3-4DB6-A19E-D74AA96A7161}"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8417C3EA-6746-4A0D-9C87-FC7C5F4FE6F0}" type="datetimeFigureOut">
              <a:rPr lang="es-ES" smtClean="0"/>
              <a:pPr/>
              <a:t>12/12/2020</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A940E19C-9AE3-4DB6-A19E-D74AA96A7161}"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417C3EA-6746-4A0D-9C87-FC7C5F4FE6F0}" type="datetimeFigureOut">
              <a:rPr lang="es-ES" smtClean="0"/>
              <a:pPr/>
              <a:t>12/12/2020</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940E19C-9AE3-4DB6-A19E-D74AA96A7161}"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r"/>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188913"/>
            <a:ext cx="9144000" cy="6669087"/>
          </a:xfrm>
        </p:spPr>
        <p:txBody>
          <a:bodyPr>
            <a:noAutofit/>
          </a:bodyPr>
          <a:lstStyle/>
          <a:p>
            <a:pPr algn="ctr"/>
            <a:r>
              <a:rPr lang="es-MX" sz="1600" dirty="0" smtClean="0">
                <a:solidFill>
                  <a:schemeClr val="tx1"/>
                </a:solidFill>
              </a:rPr>
              <a:t>UNIVERSIDAD TECNOLÓGICA DE PANAMÁ </a:t>
            </a:r>
            <a:br>
              <a:rPr lang="es-MX" sz="1600" dirty="0" smtClean="0">
                <a:solidFill>
                  <a:schemeClr val="tx1"/>
                </a:solidFill>
              </a:rPr>
            </a:br>
            <a:r>
              <a:rPr lang="es-MX" sz="1600" dirty="0" smtClean="0">
                <a:solidFill>
                  <a:schemeClr val="tx1"/>
                </a:solidFill>
              </a:rPr>
              <a:t>FACULTAD DE INGENIERÍA DE SISTEMAS COMPUTACIONALES </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DEPARTAMENTO DE INGENIERÍA DE SOFTWARE</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TÍTULO DEL TRABAJO </a:t>
            </a:r>
            <a:br>
              <a:rPr lang="es-MX" sz="1600" dirty="0" smtClean="0">
                <a:solidFill>
                  <a:schemeClr val="tx1"/>
                </a:solidFill>
              </a:rPr>
            </a:br>
            <a:r>
              <a:rPr lang="es-MX" sz="1600" dirty="0" smtClean="0">
                <a:solidFill>
                  <a:schemeClr val="tx1"/>
                </a:solidFill>
              </a:rPr>
              <a:t>DESARROLLO DE UN SISTEMA DE GESTIÓN DE TEMAS DE PROPUESTOS PARA TRABAJO DE GRADUACIÓN DE LA UNIVERSIDAD TECNOLÓGICA DE PANAMÁ COMO PARTE DE PROYECTOS DE INVESTIGACIÓN Y EXTENSIÓN </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MODALIDAD DE TRABAJO TEÓRICO-PRÁCTICO</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INTEGRANTES:</a:t>
            </a:r>
            <a:br>
              <a:rPr lang="es-MX" sz="1600" dirty="0" smtClean="0">
                <a:solidFill>
                  <a:schemeClr val="tx1"/>
                </a:solidFill>
              </a:rPr>
            </a:br>
            <a:r>
              <a:rPr lang="es-MX" sz="1600" dirty="0" smtClean="0">
                <a:solidFill>
                  <a:schemeClr val="tx1"/>
                </a:solidFill>
              </a:rPr>
              <a:t>JORGE ASIEL GIRÓN COLONA 8-855-449</a:t>
            </a:r>
            <a:br>
              <a:rPr lang="es-MX" sz="1600" dirty="0" smtClean="0">
                <a:solidFill>
                  <a:schemeClr val="tx1"/>
                </a:solidFill>
              </a:rPr>
            </a:br>
            <a:r>
              <a:rPr lang="es-MX" sz="1600" dirty="0" smtClean="0">
                <a:solidFill>
                  <a:schemeClr val="tx1"/>
                </a:solidFill>
              </a:rPr>
              <a:t>YIRELKI JIMÉNEZ RODRÍGUEZ 8-901-1029</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ASESOR </a:t>
            </a:r>
            <a:br>
              <a:rPr lang="es-MX" sz="1600" dirty="0" smtClean="0">
                <a:solidFill>
                  <a:schemeClr val="tx1"/>
                </a:solidFill>
              </a:rPr>
            </a:br>
            <a:r>
              <a:rPr lang="es-MX" sz="1600" dirty="0" smtClean="0">
                <a:solidFill>
                  <a:schemeClr val="tx1"/>
                </a:solidFill>
              </a:rPr>
              <a:t>ELBA VALDERRAMA</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
            </a:r>
            <a:br>
              <a:rPr lang="es-MX" sz="1600" dirty="0" smtClean="0">
                <a:solidFill>
                  <a:schemeClr val="tx1"/>
                </a:solidFill>
              </a:rPr>
            </a:br>
            <a:r>
              <a:rPr lang="es-MX" sz="1600" dirty="0" smtClean="0">
                <a:solidFill>
                  <a:schemeClr val="tx1"/>
                </a:solidFill>
              </a:rPr>
              <a:t>AÑO</a:t>
            </a:r>
            <a:br>
              <a:rPr lang="es-MX" sz="1600" dirty="0" smtClean="0">
                <a:solidFill>
                  <a:schemeClr val="tx1"/>
                </a:solidFill>
              </a:rPr>
            </a:br>
            <a:r>
              <a:rPr lang="es-MX" sz="1600" dirty="0" smtClean="0">
                <a:solidFill>
                  <a:schemeClr val="tx1"/>
                </a:solidFill>
              </a:rPr>
              <a:t>2020</a:t>
            </a:r>
            <a:endParaRPr lang="es-ES" sz="1600" dirty="0">
              <a:solidFill>
                <a:schemeClr val="tx1"/>
              </a:solidFill>
            </a:endParaRPr>
          </a:p>
        </p:txBody>
      </p:sp>
      <p:pic>
        <p:nvPicPr>
          <p:cNvPr id="3" name="2 Imagen" descr="logo_utp_1_300.png"/>
          <p:cNvPicPr>
            <a:picLocks noChangeAspect="1"/>
          </p:cNvPicPr>
          <p:nvPr/>
        </p:nvPicPr>
        <p:blipFill>
          <a:blip r:embed="rId2" cstate="print"/>
          <a:stretch>
            <a:fillRect/>
          </a:stretch>
        </p:blipFill>
        <p:spPr>
          <a:xfrm>
            <a:off x="85980" y="188640"/>
            <a:ext cx="1317668" cy="1299138"/>
          </a:xfrm>
          <a:prstGeom prst="rect">
            <a:avLst/>
          </a:prstGeom>
        </p:spPr>
      </p:pic>
      <p:pic>
        <p:nvPicPr>
          <p:cNvPr id="4" name="3 Imagen" descr="facultad-sistemas_0.gif"/>
          <p:cNvPicPr>
            <a:picLocks noChangeAspect="1"/>
          </p:cNvPicPr>
          <p:nvPr/>
        </p:nvPicPr>
        <p:blipFill>
          <a:blip r:embed="rId3" cstate="print"/>
          <a:stretch>
            <a:fillRect/>
          </a:stretch>
        </p:blipFill>
        <p:spPr>
          <a:xfrm>
            <a:off x="7668344" y="188641"/>
            <a:ext cx="1403648" cy="1382594"/>
          </a:xfrm>
          <a:prstGeom prst="rect">
            <a:avLst/>
          </a:prstGeom>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Llamada rectangular redondeada"/>
          <p:cNvSpPr/>
          <p:nvPr/>
        </p:nvSpPr>
        <p:spPr>
          <a:xfrm>
            <a:off x="179512" y="404664"/>
            <a:ext cx="8820472" cy="93610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t>SISTEMA DE REGISTRO, SEGUIMIENTO Y CONTRO DE TESIS CASO: BIBLIOTECA CENTRAL.</a:t>
            </a:r>
            <a:endParaRPr lang="es-ES" dirty="0"/>
          </a:p>
        </p:txBody>
      </p:sp>
      <p:sp>
        <p:nvSpPr>
          <p:cNvPr id="5" name="4 Llamada rectangular redondeada"/>
          <p:cNvSpPr/>
          <p:nvPr/>
        </p:nvSpPr>
        <p:spPr>
          <a:xfrm>
            <a:off x="179512" y="1844824"/>
            <a:ext cx="8820472" cy="151216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t>ANÁLISIS, DISEÑO E IMPLEMENTACIÓN DEL SISTEMA DE SEGUIMIENTO, EVALUACIÓN Y CONTROL DE LAS TUTORÍAS DE TESIS PARA LAS DIRECCIONES DE CARRERA DE LA FACULTAD DE INGENIERÍA CIEMCIAS Y MATEMÁTICA.</a:t>
            </a:r>
            <a:endParaRPr lang="es-ES" dirty="0"/>
          </a:p>
        </p:txBody>
      </p:sp>
      <p:sp>
        <p:nvSpPr>
          <p:cNvPr id="6" name="5 Llamada rectangular redondeada"/>
          <p:cNvSpPr/>
          <p:nvPr/>
        </p:nvSpPr>
        <p:spPr>
          <a:xfrm>
            <a:off x="216024" y="3933056"/>
            <a:ext cx="8820472" cy="151216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t>SISTEMA INFORMÁTICO DE REGISTRO Y SEGUIMMIENTO DE PROYECTOS DE TESIS PARA LA DIRECCIÓN DE INVESTIGACIÓN DE LA FISI (FACULTAD DE INGENIERÍA DE SISTEMAS E INFORMÁTICA) – UNAP (UNIVERSIDAD NACIONAL DE LA AMAZONIA PERUANA).</a:t>
            </a:r>
            <a:endParaRPr lang="es-E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Utilizamos un desarrollo iterativo; es decir que en pequeños fragmentos estuvimos desarrollando el sistema, en las cuales se fue agregando las funcionalidades que surgieran en el paso del mismo.</a:t>
            </a:r>
            <a:endParaRPr lang="es-ES" dirty="0"/>
          </a:p>
        </p:txBody>
      </p:sp>
      <p:sp>
        <p:nvSpPr>
          <p:cNvPr id="3" name="2 Título"/>
          <p:cNvSpPr>
            <a:spLocks noGrp="1"/>
          </p:cNvSpPr>
          <p:nvPr>
            <p:ph type="title"/>
          </p:nvPr>
        </p:nvSpPr>
        <p:spPr/>
        <p:txBody>
          <a:bodyPr/>
          <a:lstStyle/>
          <a:p>
            <a:r>
              <a:rPr lang="es-MX" dirty="0" smtClean="0"/>
              <a:t>METODOLOGÍA DEL TRABAJO</a:t>
            </a:r>
            <a:endParaRPr lang="es-ES"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Nuestros usuarios para el proceso de encuestas fueron: </a:t>
            </a:r>
          </a:p>
          <a:p>
            <a:pPr lvl="1" algn="just"/>
            <a:r>
              <a:rPr lang="es-MX" sz="2400" dirty="0" smtClean="0"/>
              <a:t>Estudiantes: todas aquellas personas que se encuentran estudiando en la Universidad Tecnológica de Panamá cursando desde su primero hasta el ultimo año de sus respectivos cursos. </a:t>
            </a:r>
          </a:p>
          <a:p>
            <a:pPr lvl="1" algn="just"/>
            <a:r>
              <a:rPr lang="es-MX" sz="2400" dirty="0" smtClean="0"/>
              <a:t>Profesores </a:t>
            </a:r>
            <a:r>
              <a:rPr lang="es-ES" sz="2400" dirty="0" smtClean="0"/>
              <a:t>e Investigadores: todos aquellos proponentes de la Universidad Tecnológica de Panamá. </a:t>
            </a:r>
            <a:endParaRPr lang="es-MX" sz="2400" dirty="0" smtClean="0"/>
          </a:p>
        </p:txBody>
      </p:sp>
      <p:sp>
        <p:nvSpPr>
          <p:cNvPr id="3" name="2 Título"/>
          <p:cNvSpPr>
            <a:spLocks noGrp="1"/>
          </p:cNvSpPr>
          <p:nvPr>
            <p:ph type="title"/>
          </p:nvPr>
        </p:nvSpPr>
        <p:spPr/>
        <p:txBody>
          <a:bodyPr/>
          <a:lstStyle/>
          <a:p>
            <a:r>
              <a:rPr lang="es-MX" dirty="0" smtClean="0"/>
              <a:t>ANÁLISIS </a:t>
            </a:r>
            <a:endParaRPr lang="es-ES"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MX" dirty="0" smtClean="0"/>
              <a:t>Podemos mencionar los mas importantes:</a:t>
            </a:r>
          </a:p>
          <a:p>
            <a:pPr marL="624078" indent="-514350" algn="just">
              <a:buFont typeface="+mj-lt"/>
              <a:buAutoNum type="arabicPeriod"/>
            </a:pPr>
            <a:r>
              <a:rPr lang="es-MX" dirty="0" smtClean="0"/>
              <a:t>Para el usuario profesor e investigador el sistema permitirá registrar, actualizar, eliminar y visualizar sus propuestas de temas de trabajo de graduación. </a:t>
            </a:r>
          </a:p>
          <a:p>
            <a:pPr marL="624078" indent="-514350" algn="just">
              <a:buFont typeface="+mj-lt"/>
              <a:buAutoNum type="arabicPeriod"/>
            </a:pPr>
            <a:r>
              <a:rPr lang="es-MX" dirty="0" smtClean="0"/>
              <a:t>Se podrá utilizar el sistema sin necesidad de instalar ningún software adicional.</a:t>
            </a:r>
          </a:p>
          <a:p>
            <a:pPr marL="624078" indent="-514350" algn="just">
              <a:buFont typeface="+mj-lt"/>
              <a:buAutoNum type="arabicPeriod"/>
            </a:pPr>
            <a:r>
              <a:rPr lang="es-MX" dirty="0" smtClean="0"/>
              <a:t>Se controla el acceso a usuarios autorizados, profesores, investigadores y estudiantes de la Universidad Tecnológica de Panamá.</a:t>
            </a:r>
          </a:p>
          <a:p>
            <a:pPr marL="624078" indent="-514350" algn="just">
              <a:buFont typeface="+mj-lt"/>
              <a:buAutoNum type="arabicPeriod"/>
            </a:pPr>
            <a:endParaRPr lang="es-ES" dirty="0"/>
          </a:p>
        </p:txBody>
      </p:sp>
      <p:sp>
        <p:nvSpPr>
          <p:cNvPr id="3" name="2 Título"/>
          <p:cNvSpPr>
            <a:spLocks noGrp="1"/>
          </p:cNvSpPr>
          <p:nvPr>
            <p:ph type="title"/>
          </p:nvPr>
        </p:nvSpPr>
        <p:spPr/>
        <p:txBody>
          <a:bodyPr/>
          <a:lstStyle/>
          <a:p>
            <a:r>
              <a:rPr lang="es-MX" dirty="0" smtClean="0"/>
              <a:t>REQUISITOS DEL SISTEMA</a:t>
            </a:r>
            <a:endParaRPr lang="es-ES"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624078" indent="-514350" algn="just">
              <a:buFont typeface="+mj-lt"/>
              <a:buAutoNum type="arabicPeriod" startAt="4"/>
            </a:pPr>
            <a:r>
              <a:rPr lang="es-MX" dirty="0" smtClean="0"/>
              <a:t>El usuario estudiante tendrá la facilidad de buscar y aplicar a un tema propuesto que este activo y este acorde a los requisitos. </a:t>
            </a:r>
          </a:p>
          <a:p>
            <a:pPr marL="624078" indent="-514350" algn="just">
              <a:buFont typeface="+mj-lt"/>
              <a:buAutoNum type="arabicPeriod" startAt="4"/>
            </a:pPr>
            <a:r>
              <a:rPr lang="es-MX" dirty="0" smtClean="0"/>
              <a:t>El sistema debe proporcionar mensajes de error informativos que orienten al usuario.</a:t>
            </a:r>
          </a:p>
          <a:p>
            <a:pPr marL="624078" indent="-514350" algn="just">
              <a:buFont typeface="+mj-lt"/>
              <a:buAutoNum type="arabicPeriod" startAt="4"/>
            </a:pPr>
            <a:r>
              <a:rPr lang="es-MX" dirty="0" smtClean="0"/>
              <a:t>El sistema enviara un correo al usuario proponente cada vez que un usuario estudiante decida contactarle </a:t>
            </a:r>
            <a:r>
              <a:rPr lang="es-MX" dirty="0" smtClean="0"/>
              <a:t>sobre su </a:t>
            </a:r>
            <a:r>
              <a:rPr lang="es-MX" dirty="0" smtClean="0"/>
              <a:t>propuesta del tema de graduación. </a:t>
            </a:r>
            <a:endParaRPr lang="es-ES" dirty="0"/>
          </a:p>
        </p:txBody>
      </p:sp>
      <p:sp>
        <p:nvSpPr>
          <p:cNvPr id="3" name="2 Título"/>
          <p:cNvSpPr>
            <a:spLocks noGrp="1"/>
          </p:cNvSpPr>
          <p:nvPr>
            <p:ph type="title"/>
          </p:nvPr>
        </p:nvSpPr>
        <p:spPr/>
        <p:txBody>
          <a:bodyPr/>
          <a:lstStyle/>
          <a:p>
            <a:r>
              <a:rPr lang="es-MX" dirty="0" smtClean="0"/>
              <a:t>REQUISITOS DEL SISTEMA</a:t>
            </a:r>
            <a:endParaRPr lang="es-ES"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CASOS DE USOS </a:t>
            </a:r>
            <a:endParaRPr lang="es-ES" dirty="0"/>
          </a:p>
        </p:txBody>
      </p:sp>
      <p:pic>
        <p:nvPicPr>
          <p:cNvPr id="4" name="9 Imagen" descr="caso general.png"/>
          <p:cNvPicPr>
            <a:picLocks noGrp="1"/>
          </p:cNvPicPr>
          <p:nvPr>
            <p:ph idx="1"/>
          </p:nvPr>
        </p:nvPicPr>
        <p:blipFill>
          <a:blip r:embed="rId2" cstate="print"/>
          <a:stretch>
            <a:fillRect/>
          </a:stretch>
        </p:blipFill>
        <p:spPr>
          <a:xfrm>
            <a:off x="467544" y="1628800"/>
            <a:ext cx="8229600" cy="3259702"/>
          </a:xfrm>
          <a:prstGeom prst="rect">
            <a:avLst/>
          </a:prstGeom>
        </p:spPr>
      </p:pic>
      <p:sp>
        <p:nvSpPr>
          <p:cNvPr id="5" name="4 Rectángulo redondeado"/>
          <p:cNvSpPr/>
          <p:nvPr/>
        </p:nvSpPr>
        <p:spPr>
          <a:xfrm>
            <a:off x="1115616" y="1340768"/>
            <a:ext cx="7488832" cy="79208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s-MX" dirty="0" smtClean="0"/>
              <a:t>Inicio de Sesión: su función es lograr la identificación y autenticación del usuario que ingresa al sistema.</a:t>
            </a:r>
            <a:endParaRPr lang="es-ES" dirty="0"/>
          </a:p>
        </p:txBody>
      </p:sp>
      <p:sp>
        <p:nvSpPr>
          <p:cNvPr id="6" name="5 Rectángulo redondeado"/>
          <p:cNvSpPr/>
          <p:nvPr/>
        </p:nvSpPr>
        <p:spPr>
          <a:xfrm>
            <a:off x="1115616" y="4293096"/>
            <a:ext cx="7488832" cy="10081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s-MX" dirty="0" smtClean="0"/>
              <a:t>Mantenimiento de las opciones de trabajo de graduación: permite mantener actualizado los registros de opciones de los temas que el usuario proponente ingresa. </a:t>
            </a:r>
            <a:endParaRPr lang="es-ES" dirty="0"/>
          </a:p>
        </p:txBody>
      </p:sp>
      <p:sp>
        <p:nvSpPr>
          <p:cNvPr id="7" name="6 Rectángulo redondeado"/>
          <p:cNvSpPr/>
          <p:nvPr/>
        </p:nvSpPr>
        <p:spPr>
          <a:xfrm>
            <a:off x="1115616" y="2276872"/>
            <a:ext cx="7488832" cy="936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s-MX" dirty="0" smtClean="0"/>
              <a:t>Aplica a tema te trabajo de graduación: </a:t>
            </a:r>
            <a:r>
              <a:rPr lang="es-MX" dirty="0" smtClean="0"/>
              <a:t>su función es </a:t>
            </a:r>
            <a:r>
              <a:rPr lang="es-MX" dirty="0" smtClean="0"/>
              <a:t>lograr que el usuario estudiante aplique a una de las opciones de trabajo de graduación. </a:t>
            </a:r>
            <a:endParaRPr lang="es-ES" dirty="0"/>
          </a:p>
        </p:txBody>
      </p:sp>
      <p:sp>
        <p:nvSpPr>
          <p:cNvPr id="8" name="7 Rectángulo redondeado"/>
          <p:cNvSpPr/>
          <p:nvPr/>
        </p:nvSpPr>
        <p:spPr>
          <a:xfrm>
            <a:off x="1115616" y="3284984"/>
            <a:ext cx="7488832" cy="936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s-MX" dirty="0" smtClean="0"/>
              <a:t>Agregar un tema de trabajo de graduación: permite que el usuario proponente publique en el sistema una opción de trabajo de graduación.</a:t>
            </a:r>
            <a:endParaRPr lang="es-E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Angular JS</a:t>
            </a:r>
          </a:p>
          <a:p>
            <a:pPr algn="just"/>
            <a:endParaRPr lang="es-MX" dirty="0" smtClean="0"/>
          </a:p>
          <a:p>
            <a:pPr algn="just"/>
            <a:r>
              <a:rPr lang="es-MX" dirty="0" smtClean="0"/>
              <a:t>PHP (conexión a la base de datos)</a:t>
            </a:r>
          </a:p>
          <a:p>
            <a:pPr algn="just">
              <a:buNone/>
            </a:pPr>
            <a:endParaRPr lang="es-MX" dirty="0" smtClean="0"/>
          </a:p>
          <a:p>
            <a:pPr algn="just"/>
            <a:r>
              <a:rPr lang="es-MX" dirty="0" smtClean="0"/>
              <a:t>MYSQL (base de datos)</a:t>
            </a:r>
            <a:endParaRPr lang="es-MX" dirty="0" smtClean="0"/>
          </a:p>
        </p:txBody>
      </p:sp>
      <p:sp>
        <p:nvSpPr>
          <p:cNvPr id="3" name="2 Título"/>
          <p:cNvSpPr>
            <a:spLocks noGrp="1"/>
          </p:cNvSpPr>
          <p:nvPr>
            <p:ph type="title"/>
          </p:nvPr>
        </p:nvSpPr>
        <p:spPr/>
        <p:txBody>
          <a:bodyPr/>
          <a:lstStyle/>
          <a:p>
            <a:r>
              <a:rPr lang="es-MX" dirty="0" smtClean="0"/>
              <a:t>DISEÑO DEL SISTEMA</a:t>
            </a:r>
            <a:endParaRPr lang="es-ES"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ARQUITECTURA DEL SISTEMA</a:t>
            </a:r>
            <a:endParaRPr lang="es-ES" dirty="0"/>
          </a:p>
        </p:txBody>
      </p:sp>
      <p:pic>
        <p:nvPicPr>
          <p:cNvPr id="4" name="9 Imagen" descr="diagrama de paquetes.png"/>
          <p:cNvPicPr>
            <a:picLocks noGrp="1"/>
          </p:cNvPicPr>
          <p:nvPr>
            <p:ph idx="1"/>
          </p:nvPr>
        </p:nvPicPr>
        <p:blipFill>
          <a:blip r:embed="rId2" cstate="print"/>
          <a:stretch>
            <a:fillRect/>
          </a:stretch>
        </p:blipFill>
        <p:spPr>
          <a:xfrm>
            <a:off x="0" y="1628800"/>
            <a:ext cx="9144000" cy="3240360"/>
          </a:xfrm>
          <a:prstGeom prst="rect">
            <a:avLst/>
          </a:prstGeom>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MX" dirty="0" smtClean="0"/>
              <a:t>DIAGRAMA DE CLASE INICIO DE SESIÓN</a:t>
            </a:r>
            <a:endParaRPr lang="es-ES" dirty="0"/>
          </a:p>
        </p:txBody>
      </p:sp>
      <p:pic>
        <p:nvPicPr>
          <p:cNvPr id="4" name="1 Imagen" descr="caso inicio sesion.png"/>
          <p:cNvPicPr>
            <a:picLocks noGrp="1"/>
          </p:cNvPicPr>
          <p:nvPr>
            <p:ph idx="1"/>
          </p:nvPr>
        </p:nvPicPr>
        <p:blipFill>
          <a:blip r:embed="rId2" cstate="print"/>
          <a:stretch>
            <a:fillRect/>
          </a:stretch>
        </p:blipFill>
        <p:spPr>
          <a:xfrm>
            <a:off x="1835696" y="1268760"/>
            <a:ext cx="6552728" cy="5589240"/>
          </a:xfrm>
          <a:prstGeom prst="rect">
            <a:avLst/>
          </a:prstGeom>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274638"/>
            <a:ext cx="8686800" cy="1143000"/>
          </a:xfrm>
        </p:spPr>
        <p:txBody>
          <a:bodyPr>
            <a:normAutofit fontScale="90000"/>
          </a:bodyPr>
          <a:lstStyle/>
          <a:p>
            <a:r>
              <a:rPr lang="es-MX" dirty="0" smtClean="0"/>
              <a:t>DIAGRAMA DE CLASE APLICAR A TEMA DE TRABAJO DE GRADUACIÓN</a:t>
            </a:r>
            <a:endParaRPr lang="es-ES" dirty="0"/>
          </a:p>
        </p:txBody>
      </p:sp>
      <p:pic>
        <p:nvPicPr>
          <p:cNvPr id="6" name="14 Imagen" descr="caso busqueda.png"/>
          <p:cNvPicPr>
            <a:picLocks noGrp="1"/>
          </p:cNvPicPr>
          <p:nvPr>
            <p:ph idx="1"/>
          </p:nvPr>
        </p:nvPicPr>
        <p:blipFill>
          <a:blip r:embed="rId2" cstate="print"/>
          <a:stretch>
            <a:fillRect/>
          </a:stretch>
        </p:blipFill>
        <p:spPr>
          <a:xfrm>
            <a:off x="0" y="1700808"/>
            <a:ext cx="9144000" cy="4752528"/>
          </a:xfrm>
          <a:prstGeom prst="rect">
            <a:avLst/>
          </a:prstGeom>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dirty="0"/>
          </a:p>
        </p:txBody>
      </p:sp>
      <p:sp>
        <p:nvSpPr>
          <p:cNvPr id="3" name="2 Título"/>
          <p:cNvSpPr>
            <a:spLocks noGrp="1"/>
          </p:cNvSpPr>
          <p:nvPr>
            <p:ph type="title"/>
          </p:nvPr>
        </p:nvSpPr>
        <p:spPr/>
        <p:txBody>
          <a:bodyPr/>
          <a:lstStyle/>
          <a:p>
            <a:r>
              <a:rPr lang="es-MX" dirty="0" smtClean="0"/>
              <a:t>INTRODUCCIÓN </a:t>
            </a:r>
            <a:endParaRPr lang="es-E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274638"/>
            <a:ext cx="8686800" cy="1143000"/>
          </a:xfrm>
        </p:spPr>
        <p:txBody>
          <a:bodyPr>
            <a:normAutofit fontScale="90000"/>
          </a:bodyPr>
          <a:lstStyle/>
          <a:p>
            <a:r>
              <a:rPr lang="es-MX" dirty="0" smtClean="0"/>
              <a:t>DIAGRAMA DE CLASE AGREGAR UN TEMA DE TRABAJO DE GRADUACIÓN</a:t>
            </a:r>
            <a:endParaRPr lang="es-ES" dirty="0"/>
          </a:p>
        </p:txBody>
      </p:sp>
      <p:pic>
        <p:nvPicPr>
          <p:cNvPr id="5" name="23 Imagen" descr="Administracion-profesor.png"/>
          <p:cNvPicPr>
            <a:picLocks noGrp="1"/>
          </p:cNvPicPr>
          <p:nvPr>
            <p:ph idx="1"/>
          </p:nvPr>
        </p:nvPicPr>
        <p:blipFill>
          <a:blip r:embed="rId2" cstate="print"/>
          <a:stretch>
            <a:fillRect/>
          </a:stretch>
        </p:blipFill>
        <p:spPr>
          <a:xfrm>
            <a:off x="0" y="1412776"/>
            <a:ext cx="9144000" cy="5112568"/>
          </a:xfrm>
          <a:prstGeom prst="rect">
            <a:avLst/>
          </a:prstGeom>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274638"/>
            <a:ext cx="8686800" cy="1143000"/>
          </a:xfrm>
        </p:spPr>
        <p:txBody>
          <a:bodyPr>
            <a:noAutofit/>
          </a:bodyPr>
          <a:lstStyle/>
          <a:p>
            <a:r>
              <a:rPr lang="es-MX" sz="3200" dirty="0" smtClean="0"/>
              <a:t>DIAGRAMA DE CLASE MANTENIMIENTO DE LAS OPCIONES DE TEMAS DE TRABAJO DE GRADUACIÓN</a:t>
            </a:r>
            <a:endParaRPr lang="es-ES" sz="3200" dirty="0"/>
          </a:p>
        </p:txBody>
      </p:sp>
      <p:pic>
        <p:nvPicPr>
          <p:cNvPr id="6" name="18 Imagen" descr="mantemiento.png"/>
          <p:cNvPicPr>
            <a:picLocks noGrp="1"/>
          </p:cNvPicPr>
          <p:nvPr>
            <p:ph idx="1"/>
          </p:nvPr>
        </p:nvPicPr>
        <p:blipFill>
          <a:blip r:embed="rId2" cstate="print"/>
          <a:stretch>
            <a:fillRect/>
          </a:stretch>
        </p:blipFill>
        <p:spPr>
          <a:xfrm>
            <a:off x="1979712" y="1481138"/>
            <a:ext cx="5832648" cy="5376862"/>
          </a:xfrm>
          <a:prstGeom prst="rect">
            <a:avLst/>
          </a:prstGeom>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a:p>
        </p:txBody>
      </p:sp>
      <p:sp>
        <p:nvSpPr>
          <p:cNvPr id="3" name="2 Título"/>
          <p:cNvSpPr>
            <a:spLocks noGrp="1"/>
          </p:cNvSpPr>
          <p:nvPr>
            <p:ph type="title"/>
          </p:nvPr>
        </p:nvSpPr>
        <p:spPr/>
        <p:txBody>
          <a:bodyPr/>
          <a:lstStyle/>
          <a:p>
            <a:r>
              <a:rPr lang="es-MX" i="1" dirty="0" smtClean="0">
                <a:solidFill>
                  <a:srgbClr val="FF0000"/>
                </a:solidFill>
              </a:rPr>
              <a:t>AQUÍ VIDEO</a:t>
            </a:r>
            <a:endParaRPr lang="es-ES" i="1"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dirty="0"/>
          </a:p>
        </p:txBody>
      </p:sp>
      <p:sp>
        <p:nvSpPr>
          <p:cNvPr id="3" name="2 Título"/>
          <p:cNvSpPr>
            <a:spLocks noGrp="1"/>
          </p:cNvSpPr>
          <p:nvPr>
            <p:ph type="title"/>
          </p:nvPr>
        </p:nvSpPr>
        <p:spPr/>
        <p:txBody>
          <a:bodyPr>
            <a:normAutofit fontScale="90000"/>
          </a:bodyPr>
          <a:lstStyle/>
          <a:p>
            <a:r>
              <a:rPr lang="es-MX" dirty="0" smtClean="0"/>
              <a:t>CÓDIGO FUENTE MAS RELEVANTE</a:t>
            </a:r>
            <a:endParaRPr lang="es-ES"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a:p>
        </p:txBody>
      </p:sp>
      <p:sp>
        <p:nvSpPr>
          <p:cNvPr id="3" name="2 Título"/>
          <p:cNvSpPr>
            <a:spLocks noGrp="1"/>
          </p:cNvSpPr>
          <p:nvPr>
            <p:ph type="title"/>
          </p:nvPr>
        </p:nvSpPr>
        <p:spPr/>
        <p:txBody>
          <a:bodyPr/>
          <a:lstStyle/>
          <a:p>
            <a:r>
              <a:rPr lang="es-MX" dirty="0" smtClean="0"/>
              <a:t>PRUEBAS Y RESULTADOS</a:t>
            </a:r>
            <a:endParaRPr lang="es-ES"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a:p>
        </p:txBody>
      </p:sp>
      <p:sp>
        <p:nvSpPr>
          <p:cNvPr id="3" name="2 Título"/>
          <p:cNvSpPr>
            <a:spLocks noGrp="1"/>
          </p:cNvSpPr>
          <p:nvPr>
            <p:ph type="title"/>
          </p:nvPr>
        </p:nvSpPr>
        <p:spPr/>
        <p:txBody>
          <a:bodyPr/>
          <a:lstStyle/>
          <a:p>
            <a:r>
              <a:rPr lang="es-MX" dirty="0" smtClean="0"/>
              <a:t>CONCLUSIONES</a:t>
            </a:r>
            <a:endParaRPr lang="es-ES"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a:p>
        </p:txBody>
      </p:sp>
      <p:sp>
        <p:nvSpPr>
          <p:cNvPr id="3" name="2 Título"/>
          <p:cNvSpPr>
            <a:spLocks noGrp="1"/>
          </p:cNvSpPr>
          <p:nvPr>
            <p:ph type="title"/>
          </p:nvPr>
        </p:nvSpPr>
        <p:spPr/>
        <p:txBody>
          <a:bodyPr/>
          <a:lstStyle/>
          <a:p>
            <a:r>
              <a:rPr lang="es-MX" dirty="0" smtClean="0"/>
              <a:t>RECOMENDACIONES</a:t>
            </a:r>
            <a:endParaRPr lang="es-ES"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a:p>
        </p:txBody>
      </p:sp>
      <p:sp>
        <p:nvSpPr>
          <p:cNvPr id="3" name="2 Título"/>
          <p:cNvSpPr>
            <a:spLocks noGrp="1"/>
          </p:cNvSpPr>
          <p:nvPr>
            <p:ph type="title"/>
          </p:nvPr>
        </p:nvSpPr>
        <p:spPr/>
        <p:txBody>
          <a:bodyPr/>
          <a:lstStyle/>
          <a:p>
            <a:r>
              <a:rPr lang="es-MX" dirty="0" smtClean="0"/>
              <a:t>TRABAJOS A FUTURO</a:t>
            </a:r>
            <a:endParaRPr lang="es-ES"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lnSpc>
                <a:spcPct val="150000"/>
              </a:lnSpc>
            </a:pPr>
            <a:r>
              <a:rPr lang="es-MX" dirty="0" smtClean="0"/>
              <a:t>Crear un sistema de gestión de temas propuestos para trabajos de graduación para aumentar la comunicación entre estudiantes, profesores e investigadores, y así reducir la cantidad de trabajos no desarrollados por desconomientos de los mismos. </a:t>
            </a:r>
            <a:endParaRPr lang="es-ES" dirty="0"/>
          </a:p>
        </p:txBody>
      </p:sp>
      <p:sp>
        <p:nvSpPr>
          <p:cNvPr id="3" name="2 Título"/>
          <p:cNvSpPr>
            <a:spLocks noGrp="1"/>
          </p:cNvSpPr>
          <p:nvPr>
            <p:ph type="title"/>
          </p:nvPr>
        </p:nvSpPr>
        <p:spPr/>
        <p:txBody>
          <a:bodyPr/>
          <a:lstStyle/>
          <a:p>
            <a:r>
              <a:rPr lang="es-MX" dirty="0" smtClean="0"/>
              <a:t>OBJETIVO GENERAL</a:t>
            </a:r>
            <a:endParaRPr lang="es-E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lnSpc>
                <a:spcPct val="150000"/>
              </a:lnSpc>
            </a:pPr>
            <a:r>
              <a:rPr lang="es-MX" dirty="0" smtClean="0"/>
              <a:t>Evaluar la factibilidad de la implementación de un sistema de gestión de temas para trabajos de graduación en la Universidad Tecnológica de Panamá, los cuales sean parte de un proyecto de investigación y extensión. </a:t>
            </a:r>
            <a:endParaRPr lang="es-ES" dirty="0"/>
          </a:p>
        </p:txBody>
      </p:sp>
      <p:sp>
        <p:nvSpPr>
          <p:cNvPr id="3" name="2 Título"/>
          <p:cNvSpPr>
            <a:spLocks noGrp="1"/>
          </p:cNvSpPr>
          <p:nvPr>
            <p:ph type="title"/>
          </p:nvPr>
        </p:nvSpPr>
        <p:spPr/>
        <p:txBody>
          <a:bodyPr/>
          <a:lstStyle/>
          <a:p>
            <a:r>
              <a:rPr lang="es-MX" dirty="0" smtClean="0"/>
              <a:t>OBJETIVOS ESPECÍFICOS </a:t>
            </a:r>
            <a:endParaRPr lang="es-E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pPr algn="just">
              <a:lnSpc>
                <a:spcPct val="150000"/>
              </a:lnSpc>
            </a:pPr>
            <a:r>
              <a:rPr lang="es-MX" dirty="0" smtClean="0"/>
              <a:t>Diseñar un sistema de gestión de temas propuestos para graduación facilitando a los profesores e investigadores la búsqueda de estudiantes para el desarrollo de los temas de trabajo de graduación, e igual manera facilitar a los estudiantes la búsqueda de un tema de graduación afines y de interés para los mismos. </a:t>
            </a:r>
            <a:endParaRPr lang="es-ES" dirty="0"/>
          </a:p>
        </p:txBody>
      </p:sp>
      <p:sp>
        <p:nvSpPr>
          <p:cNvPr id="3" name="2 Título"/>
          <p:cNvSpPr>
            <a:spLocks noGrp="1"/>
          </p:cNvSpPr>
          <p:nvPr>
            <p:ph type="title"/>
          </p:nvPr>
        </p:nvSpPr>
        <p:spPr/>
        <p:txBody>
          <a:bodyPr/>
          <a:lstStyle/>
          <a:p>
            <a:r>
              <a:rPr lang="es-MX" dirty="0" smtClean="0"/>
              <a:t>OBJETIVOS ESPECÍFICOS </a:t>
            </a:r>
            <a:endParaRPr lang="es-E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10000"/>
          </a:bodyPr>
          <a:lstStyle/>
          <a:p>
            <a:pPr algn="just">
              <a:lnSpc>
                <a:spcPct val="150000"/>
              </a:lnSpc>
            </a:pPr>
            <a:r>
              <a:rPr lang="es-MX" dirty="0" smtClean="0"/>
              <a:t>Actualmente una gran cantidad de profesores e investigadores poseen temas de investigación que los estudiantes podrían desarrollar a modo de trabajo de graduación, sin embargo estos temas no llegan a los alumnos, ya que la universidad no cuenta con un canal para trasmitir dicha información, causando a su ves que estos temas de investigación sean olvidados y no desarrollados. </a:t>
            </a:r>
            <a:endParaRPr lang="es-ES" dirty="0"/>
          </a:p>
        </p:txBody>
      </p:sp>
      <p:sp>
        <p:nvSpPr>
          <p:cNvPr id="3" name="2 Título"/>
          <p:cNvSpPr>
            <a:spLocks noGrp="1"/>
          </p:cNvSpPr>
          <p:nvPr>
            <p:ph type="title"/>
          </p:nvPr>
        </p:nvSpPr>
        <p:spPr/>
        <p:txBody>
          <a:bodyPr/>
          <a:lstStyle/>
          <a:p>
            <a:r>
              <a:rPr lang="es-MX" dirty="0" smtClean="0"/>
              <a:t>DESCRIPCIÓN DEL PROBLEMA</a:t>
            </a:r>
            <a:endParaRPr lang="es-E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En 2015 el estudiante Felipe </a:t>
            </a:r>
            <a:r>
              <a:rPr lang="es-MX" dirty="0" err="1" smtClean="0"/>
              <a:t>Chen</a:t>
            </a:r>
            <a:r>
              <a:rPr lang="es-MX" dirty="0" smtClean="0"/>
              <a:t> presentó el trabajo de graduación “Sistema en línea para el registro y control de las opciones de trabajo de graduación, a pesar que este sistema da una solución a la administración de la facultad, hay muchos procesos desatendidos de búsqueda y selección de un tema de graduación que pueden ser desarrollados por parte de los estudiantes graduandos.</a:t>
            </a:r>
            <a:endParaRPr lang="es-ES" dirty="0"/>
          </a:p>
        </p:txBody>
      </p:sp>
      <p:sp>
        <p:nvSpPr>
          <p:cNvPr id="3" name="2 Título"/>
          <p:cNvSpPr>
            <a:spLocks noGrp="1"/>
          </p:cNvSpPr>
          <p:nvPr>
            <p:ph type="title"/>
          </p:nvPr>
        </p:nvSpPr>
        <p:spPr/>
        <p:txBody>
          <a:bodyPr/>
          <a:lstStyle/>
          <a:p>
            <a:r>
              <a:rPr lang="es-MX" dirty="0" smtClean="0"/>
              <a:t>JUSTIFICACIÓN</a:t>
            </a:r>
            <a:endParaRPr lang="es-ES"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Facilitara el contacto entre profesores e investigadores con los estudiantes que estén interesados en desarrollar los temas de trabajo de graduación que son propuestos. </a:t>
            </a:r>
          </a:p>
          <a:p>
            <a:pPr algn="just"/>
            <a:endParaRPr lang="es-MX" dirty="0" smtClean="0"/>
          </a:p>
          <a:p>
            <a:pPr algn="just"/>
            <a:r>
              <a:rPr lang="es-MX" dirty="0" smtClean="0"/>
              <a:t>Registrar temas de graduación y administrar los mismos (seguimiento adecuado).</a:t>
            </a:r>
          </a:p>
          <a:p>
            <a:pPr algn="just"/>
            <a:endParaRPr lang="es-MX" dirty="0" smtClean="0"/>
          </a:p>
          <a:p>
            <a:pPr algn="just"/>
            <a:r>
              <a:rPr lang="es-MX" dirty="0" smtClean="0"/>
              <a:t>Los estudiantes tendrán un canal para buscar temas de graduación que sean de su interés </a:t>
            </a:r>
            <a:endParaRPr lang="es-ES" dirty="0"/>
          </a:p>
        </p:txBody>
      </p:sp>
      <p:sp>
        <p:nvSpPr>
          <p:cNvPr id="3" name="2 Título"/>
          <p:cNvSpPr>
            <a:spLocks noGrp="1"/>
          </p:cNvSpPr>
          <p:nvPr>
            <p:ph type="title"/>
          </p:nvPr>
        </p:nvSpPr>
        <p:spPr/>
        <p:txBody>
          <a:bodyPr/>
          <a:lstStyle/>
          <a:p>
            <a:r>
              <a:rPr lang="es-MX" dirty="0" smtClean="0"/>
              <a:t>BENEFICIOS </a:t>
            </a:r>
            <a:endParaRPr lang="es-ES"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MX" dirty="0" smtClean="0"/>
              <a:t>Para nuestras recolección de datos optamos por las encuestas por cada rol; profesor e investigador, y estudiante, para identificar las funciones esenciales del sistema a desarrollar.</a:t>
            </a:r>
          </a:p>
          <a:p>
            <a:pPr algn="just"/>
            <a:endParaRPr lang="es-MX" dirty="0" smtClean="0"/>
          </a:p>
          <a:p>
            <a:pPr algn="just"/>
            <a:r>
              <a:rPr lang="es-MX" dirty="0" smtClean="0"/>
              <a:t>También se realizo la investigaciones de trabajos previos que tuvieran relacionados con nuestro tema tanto en la Universidad Tecnológica de Panamá, como en otras universidades de América. </a:t>
            </a:r>
            <a:endParaRPr lang="es-ES" dirty="0"/>
          </a:p>
        </p:txBody>
      </p:sp>
      <p:sp>
        <p:nvSpPr>
          <p:cNvPr id="3" name="2 Título"/>
          <p:cNvSpPr>
            <a:spLocks noGrp="1"/>
          </p:cNvSpPr>
          <p:nvPr>
            <p:ph type="title"/>
          </p:nvPr>
        </p:nvSpPr>
        <p:spPr/>
        <p:txBody>
          <a:bodyPr/>
          <a:lstStyle/>
          <a:p>
            <a:r>
              <a:rPr lang="es-MX" dirty="0" smtClean="0"/>
              <a:t>METODOLOGÍA DEL TRABAJO</a:t>
            </a:r>
            <a:endParaRPr lang="es-ES"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655</TotalTime>
  <Words>862</Words>
  <Application>Microsoft Office PowerPoint</Application>
  <PresentationFormat>Presentación en pantalla (4:3)</PresentationFormat>
  <Paragraphs>62</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Concurrencia</vt:lpstr>
      <vt:lpstr>UNIVERSIDAD TECNOLÓGICA DE PANAMÁ  FACULTAD DE INGENIERÍA DE SISTEMAS COMPUTACIONALES   DEPARTAMENTO DE INGENIERÍA DE SOFTWARE    TÍTULO DEL TRABAJO  DESARROLLO DE UN SISTEMA DE GESTIÓN DE TEMAS DE PROPUESTOS PARA TRABAJO DE GRADUACIÓN DE LA UNIVERSIDAD TECNOLÓGICA DE PANAMÁ COMO PARTE DE PROYECTOS DE INVESTIGACIÓN Y EXTENSIÓN    MODALIDAD DE TRABAJO TEÓRICO-PRÁCTICO   INTEGRANTES: JORGE ASIEL GIRÓN COLONA 8-855-449 YIRELKI JIMÉNEZ RODRÍGUEZ 8-901-1029  ASESOR  ELBA VALDERRAMA   AÑO 2020</vt:lpstr>
      <vt:lpstr>INTRODUCCIÓN </vt:lpstr>
      <vt:lpstr>OBJETIVO GENERAL</vt:lpstr>
      <vt:lpstr>OBJETIVOS ESPECÍFICOS </vt:lpstr>
      <vt:lpstr>OBJETIVOS ESPECÍFICOS </vt:lpstr>
      <vt:lpstr>DESCRIPCIÓN DEL PROBLEMA</vt:lpstr>
      <vt:lpstr>JUSTIFICACIÓN</vt:lpstr>
      <vt:lpstr>BENEFICIOS </vt:lpstr>
      <vt:lpstr>METODOLOGÍA DEL TRABAJO</vt:lpstr>
      <vt:lpstr>Diapositiva 10</vt:lpstr>
      <vt:lpstr>METODOLOGÍA DEL TRABAJO</vt:lpstr>
      <vt:lpstr>ANÁLISIS </vt:lpstr>
      <vt:lpstr>REQUISITOS DEL SISTEMA</vt:lpstr>
      <vt:lpstr>REQUISITOS DEL SISTEMA</vt:lpstr>
      <vt:lpstr>CASOS DE USOS </vt:lpstr>
      <vt:lpstr>DISEÑO DEL SISTEMA</vt:lpstr>
      <vt:lpstr>ARQUITECTURA DEL SISTEMA</vt:lpstr>
      <vt:lpstr>DIAGRAMA DE CLASE INICIO DE SESIÓN</vt:lpstr>
      <vt:lpstr>DIAGRAMA DE CLASE APLICAR A TEMA DE TRABAJO DE GRADUACIÓN</vt:lpstr>
      <vt:lpstr>DIAGRAMA DE CLASE AGREGAR UN TEMA DE TRABAJO DE GRADUACIÓN</vt:lpstr>
      <vt:lpstr>DIAGRAMA DE CLASE MANTENIMIENTO DE LAS OPCIONES DE TEMAS DE TRABAJO DE GRADUACIÓN</vt:lpstr>
      <vt:lpstr>AQUÍ VIDEO</vt:lpstr>
      <vt:lpstr>CÓDIGO FUENTE MAS RELEVANTE</vt:lpstr>
      <vt:lpstr>PRUEBAS Y RESULTADOS</vt:lpstr>
      <vt:lpstr>CONCLUSIONES</vt:lpstr>
      <vt:lpstr>RECOMENDACIONES</vt:lpstr>
      <vt:lpstr>TRABAJOS A FUTURO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yijimenez</dc:creator>
  <cp:lastModifiedBy>yijimenez</cp:lastModifiedBy>
  <cp:revision>68</cp:revision>
  <dcterms:created xsi:type="dcterms:W3CDTF">2020-12-09T13:12:33Z</dcterms:created>
  <dcterms:modified xsi:type="dcterms:W3CDTF">2020-12-13T00:52:53Z</dcterms:modified>
</cp:coreProperties>
</file>