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74" r:id="rId2"/>
    <p:sldId id="266" r:id="rId3"/>
    <p:sldId id="267" r:id="rId4"/>
    <p:sldId id="268" r:id="rId5"/>
    <p:sldId id="262" r:id="rId6"/>
    <p:sldId id="264" r:id="rId7"/>
    <p:sldId id="265" r:id="rId8"/>
    <p:sldId id="273" r:id="rId9"/>
    <p:sldId id="259" r:id="rId10"/>
    <p:sldId id="260" r:id="rId11"/>
    <p:sldId id="272" r:id="rId12"/>
    <p:sldId id="263" r:id="rId13"/>
    <p:sldId id="270" r:id="rId14"/>
    <p:sldId id="271" r:id="rId15"/>
    <p:sldId id="269" r:id="rId16"/>
    <p:sldId id="261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65699" autoAdjust="0"/>
  </p:normalViewPr>
  <p:slideViewPr>
    <p:cSldViewPr>
      <p:cViewPr>
        <p:scale>
          <a:sx n="75" d="100"/>
          <a:sy n="75" d="100"/>
        </p:scale>
        <p:origin x="-36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8850F-8196-42F8-ABD6-263C077B654F}" type="datetimeFigureOut">
              <a:rPr lang="zh-TW" altLang="en-US" smtClean="0"/>
              <a:pPr/>
              <a:t>2016/9/2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710A2-3BDB-40E0-AF10-6DFECE7F8FF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0180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639C5FD6-A552-44A8-ACD5-575C94A1A160}" type="datetimeFigureOut">
              <a:rPr lang="zh-TW" altLang="en-US" smtClean="0"/>
              <a:pPr/>
              <a:t>2016/9/2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E14C1660-5546-4667-BE43-57A515B674B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FD6-A552-44A8-ACD5-575C94A1A160}" type="datetimeFigureOut">
              <a:rPr lang="zh-TW" altLang="en-US" smtClean="0"/>
              <a:pPr/>
              <a:t>2016/9/2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C1660-5546-4667-BE43-57A515B674B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FD6-A552-44A8-ACD5-575C94A1A160}" type="datetimeFigureOut">
              <a:rPr lang="zh-TW" altLang="en-US" smtClean="0"/>
              <a:pPr/>
              <a:t>2016/9/2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C1660-5546-4667-BE43-57A515B674B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5256584"/>
          </a:xfrm>
        </p:spPr>
        <p:txBody>
          <a:bodyPr/>
          <a:lstStyle/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639C5FD6-A552-44A8-ACD5-575C94A1A160}" type="datetimeFigureOut">
              <a:rPr lang="zh-TW" altLang="en-US" smtClean="0"/>
              <a:pPr/>
              <a:t>2016/9/2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C1660-5546-4667-BE43-57A515B674B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等腰三角形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639C5FD6-A552-44A8-ACD5-575C94A1A160}" type="datetimeFigureOut">
              <a:rPr lang="zh-TW" altLang="en-US" smtClean="0"/>
              <a:pPr/>
              <a:t>2016/9/2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E14C1660-5546-4667-BE43-57A515B674B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1" name="直線接點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39C5FD6-A552-44A8-ACD5-575C94A1A160}" type="datetimeFigureOut">
              <a:rPr lang="zh-TW" altLang="en-US" smtClean="0"/>
              <a:pPr/>
              <a:t>2016/9/2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14C1660-5546-4667-BE43-57A515B674B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639C5FD6-A552-44A8-ACD5-575C94A1A160}" type="datetimeFigureOut">
              <a:rPr lang="zh-TW" altLang="en-US" smtClean="0"/>
              <a:pPr/>
              <a:t>2016/9/2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E14C1660-5546-4667-BE43-57A515B674B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FD6-A552-44A8-ACD5-575C94A1A160}" type="datetimeFigureOut">
              <a:rPr lang="zh-TW" altLang="en-US" smtClean="0"/>
              <a:pPr/>
              <a:t>2016/9/2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C1660-5546-4667-BE43-57A515B674B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39C5FD6-A552-44A8-ACD5-575C94A1A160}" type="datetimeFigureOut">
              <a:rPr lang="zh-TW" altLang="en-US" smtClean="0"/>
              <a:pPr/>
              <a:t>2016/9/2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14C1660-5546-4667-BE43-57A515B674B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639C5FD6-A552-44A8-ACD5-575C94A1A160}" type="datetimeFigureOut">
              <a:rPr lang="zh-TW" altLang="en-US" smtClean="0"/>
              <a:pPr/>
              <a:t>2016/9/2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E14C1660-5546-4667-BE43-57A515B674B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639C5FD6-A552-44A8-ACD5-575C94A1A160}" type="datetimeFigureOut">
              <a:rPr lang="zh-TW" altLang="en-US" smtClean="0"/>
              <a:pPr/>
              <a:t>2016/9/2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E14C1660-5546-4667-BE43-57A515B674B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直線接點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639C5FD6-A552-44A8-ACD5-575C94A1A160}" type="datetimeFigureOut">
              <a:rPr lang="zh-TW" altLang="en-US" smtClean="0"/>
              <a:pPr/>
              <a:t>2016/9/2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E14C1660-5546-4667-BE43-57A515B674B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20160902-&#20013;&#27233;&#21697;&#21517;&#32321;&#31777;&#27604;&#23565;(&#21547;SQL).xlsx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apache.org/proper/commons-lang/apidocs/org/apache/commons/lang3/StringUtils.html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apache.org/proper/commons-lang/apidocs/org/apache/commons/lang3/StringUtils.html" TargetMode="External"/><Relationship Id="rId3" Type="http://schemas.openxmlformats.org/officeDocument/2006/relationships/hyperlink" Target="http://cpmarkchang.logdown.com/posts/222651-minimum-edit-distance" TargetMode="External"/><Relationship Id="rId7" Type="http://schemas.openxmlformats.org/officeDocument/2006/relationships/hyperlink" Target="http://code-high.blogspot.tw/2015/10/fuzzy-string-matching-in-java.html" TargetMode="External"/><Relationship Id="rId2" Type="http://schemas.openxmlformats.org/officeDocument/2006/relationships/hyperlink" Target="https://docs.oracle.com/database/121/ARPLS/u_match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Jaro-Winkler_distance" TargetMode="External"/><Relationship Id="rId5" Type="http://schemas.openxmlformats.org/officeDocument/2006/relationships/hyperlink" Target="http://blog.sciencenet.cn/blog-713101-807701.html" TargetMode="External"/><Relationship Id="rId4" Type="http://schemas.openxmlformats.org/officeDocument/2006/relationships/hyperlink" Target="https://en.wikipedia.org/wiki/Levenshtein_distanc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zh.wikipedia.org/wiki/%E8%AE%A1%E7%AE%97%E6%9C%BA%E7%A7%91%E5%AD%A6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s://zh.wikipedia.org/wiki/&#23383;&#31526;&#20018;&#36817;&#20284;&#21305;&#37197;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database/121/ARPLS/u_match.htm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zh.wikipedia.org/wiki/%E8%AA%9E%E9%9F%B3%E8%BE%A8%E8%AD%98" TargetMode="External"/><Relationship Id="rId3" Type="http://schemas.openxmlformats.org/officeDocument/2006/relationships/hyperlink" Target="https://zh.wikipedia.org/wiki/%E7%B7%A8%E8%BC%AF%E8%B7%9D%E9%9B%A2" TargetMode="External"/><Relationship Id="rId7" Type="http://schemas.openxmlformats.org/officeDocument/2006/relationships/hyperlink" Target="https://zh.wikipedia.org/wiki/%E6%8B%BC%E5%86%99%E6%A3%80%E6%9F%A5" TargetMode="External"/><Relationship Id="rId2" Type="http://schemas.openxmlformats.org/officeDocument/2006/relationships/hyperlink" Target="https://zh.wikipedia.org/wiki/DN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h.wikipedia.org/wiki/%E5%AD%97%E7%AC%A6" TargetMode="External"/><Relationship Id="rId11" Type="http://schemas.openxmlformats.org/officeDocument/2006/relationships/image" Target="../media/image8.png"/><Relationship Id="rId5" Type="http://schemas.openxmlformats.org/officeDocument/2006/relationships/hyperlink" Target="https://zh.wikipedia.org/wiki/%E5%AD%97%E4%B8%B2" TargetMode="External"/><Relationship Id="rId10" Type="http://schemas.openxmlformats.org/officeDocument/2006/relationships/hyperlink" Target="https://zh.wikipedia.org/wiki/&#33802;&#25991;&#26031;&#22374;&#36317;&#38626;" TargetMode="External"/><Relationship Id="rId4" Type="http://schemas.openxmlformats.org/officeDocument/2006/relationships/hyperlink" Target="https://en.wikipedia.org/wiki/edit_distance" TargetMode="External"/><Relationship Id="rId9" Type="http://schemas.openxmlformats.org/officeDocument/2006/relationships/hyperlink" Target="https://zh.wikipedia.org/wiki/%E6%8A%84%E8%A5%B2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blog.sciencenet.cn/blog-713101-807701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字串相似度比對 </a:t>
            </a:r>
            <a:r>
              <a:rPr lang="en-US" altLang="zh-TW" dirty="0" smtClean="0"/>
              <a:t>in Oracle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430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範例</a:t>
            </a:r>
            <a:r>
              <a:rPr lang="en-US" altLang="zh-TW" dirty="0" smtClean="0"/>
              <a:t>2 -</a:t>
            </a:r>
            <a:r>
              <a:rPr lang="zh-TW" altLang="zh-TW" dirty="0">
                <a:effectLst/>
              </a:rPr>
              <a:t>與字串</a:t>
            </a:r>
            <a:r>
              <a:rPr lang="en-US" altLang="zh-TW" dirty="0">
                <a:effectLst/>
              </a:rPr>
              <a:t> 'AABB' </a:t>
            </a:r>
            <a:r>
              <a:rPr lang="zh-TW" altLang="zh-TW" dirty="0">
                <a:effectLst/>
              </a:rPr>
              <a:t>比對</a:t>
            </a:r>
            <a:endParaRPr lang="zh-TW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014858"/>
            <a:ext cx="6048672" cy="581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642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</a:t>
            </a:r>
            <a:r>
              <a:rPr lang="en-US" altLang="zh-TW" dirty="0" smtClean="0"/>
              <a:t>3:</a:t>
            </a:r>
            <a:r>
              <a:rPr lang="zh-TW" altLang="en-US" dirty="0"/>
              <a:t>與字串 </a:t>
            </a:r>
            <a:r>
              <a:rPr lang="en-US" altLang="zh-TW" dirty="0"/>
              <a:t>' A B ' </a:t>
            </a:r>
            <a:r>
              <a:rPr lang="zh-TW" altLang="en-US" dirty="0"/>
              <a:t>比對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484783"/>
            <a:ext cx="6336704" cy="5102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260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應用範圍案例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&lt;</a:t>
            </a:r>
            <a:r>
              <a:rPr lang="zh-TW" altLang="en-US" dirty="0" smtClean="0"/>
              <a:t>物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品名模糊查詢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 → 找相似度高的品名，避免相同品名申請多料號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例</a:t>
            </a:r>
            <a:r>
              <a:rPr lang="en-US" altLang="zh-TW" dirty="0" smtClean="0"/>
              <a:t>:</a:t>
            </a:r>
          </a:p>
          <a:p>
            <a:pPr lvl="2"/>
            <a:r>
              <a:rPr lang="zh-TW" altLang="en-US" dirty="0" smtClean="0"/>
              <a:t>申請料號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從已提出的申請單 及 現有</a:t>
            </a:r>
            <a:r>
              <a:rPr lang="en-US" altLang="zh-TW" dirty="0" smtClean="0"/>
              <a:t>DW</a:t>
            </a:r>
            <a:r>
              <a:rPr lang="zh-TW" altLang="en-US" dirty="0" smtClean="0"/>
              <a:t>中查詢相似的品名</a:t>
            </a:r>
            <a:r>
              <a:rPr lang="en-US" altLang="zh-TW" dirty="0" smtClean="0"/>
              <a:t>/</a:t>
            </a:r>
            <a:r>
              <a:rPr lang="zh-TW" altLang="en-US" dirty="0" smtClean="0"/>
              <a:t>規格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依計算出的近似值由高而低</a:t>
            </a:r>
            <a:r>
              <a:rPr lang="en-US" altLang="zh-TW" dirty="0" smtClean="0"/>
              <a:t>(</a:t>
            </a:r>
            <a:r>
              <a:rPr lang="zh-TW" altLang="en-US" dirty="0" smtClean="0"/>
              <a:t>如最接近</a:t>
            </a:r>
            <a:r>
              <a:rPr lang="en-US" altLang="zh-TW" dirty="0" smtClean="0"/>
              <a:t>20</a:t>
            </a:r>
            <a:r>
              <a:rPr lang="zh-TW" altLang="en-US" dirty="0" smtClean="0"/>
              <a:t>筆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，提供使用者比對參考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 smtClean="0"/>
          </a:p>
          <a:p>
            <a:pPr lvl="2"/>
            <a:r>
              <a:rPr lang="zh-TW" altLang="en-US" dirty="0" smtClean="0"/>
              <a:t>料號整併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從</a:t>
            </a:r>
            <a:r>
              <a:rPr lang="en-US" altLang="zh-TW" dirty="0" smtClean="0"/>
              <a:t>DW</a:t>
            </a:r>
            <a:r>
              <a:rPr lang="zh-TW" altLang="en-US" dirty="0" smtClean="0"/>
              <a:t>批次比對以產生報表，提供主管整併料號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設定門檻值，若計算出的近似值大於某個值的料號</a:t>
            </a:r>
            <a:r>
              <a:rPr lang="en-US" altLang="zh-TW" dirty="0" smtClean="0"/>
              <a:t>(</a:t>
            </a:r>
            <a:r>
              <a:rPr lang="zh-TW" altLang="en-US" dirty="0" smtClean="0"/>
              <a:t>如</a:t>
            </a:r>
            <a:r>
              <a:rPr lang="en-US" altLang="zh-TW" dirty="0" smtClean="0"/>
              <a:t>70)</a:t>
            </a:r>
            <a:r>
              <a:rPr lang="zh-TW" altLang="en-US" dirty="0" smtClean="0"/>
              <a:t>，即列出報表給使用者參考</a:t>
            </a:r>
            <a:endParaRPr lang="en-US" altLang="zh-TW" dirty="0" smtClean="0"/>
          </a:p>
          <a:p>
            <a:pPr lvl="3"/>
            <a:endParaRPr lang="en-US" altLang="zh-TW" dirty="0" smtClean="0"/>
          </a:p>
          <a:p>
            <a:pPr lvl="2"/>
            <a:r>
              <a:rPr lang="zh-TW" altLang="en-US" dirty="0" smtClean="0"/>
              <a:t>繁體品名 與 簡體品名 模糊比對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避免相同料號但繁體品名與簡體差異過大</a:t>
            </a:r>
            <a:r>
              <a:rPr lang="en-US" altLang="zh-TW" dirty="0" smtClean="0"/>
              <a:t>(</a:t>
            </a:r>
            <a:r>
              <a:rPr lang="zh-TW" altLang="en-US" dirty="0" smtClean="0"/>
              <a:t>參考範例</a:t>
            </a:r>
            <a:r>
              <a:rPr lang="en-US" altLang="zh-TW" dirty="0" smtClean="0"/>
              <a:t>)</a:t>
            </a:r>
          </a:p>
          <a:p>
            <a:pPr lvl="3"/>
            <a:r>
              <a:rPr lang="zh-TW" altLang="en-US" dirty="0" smtClean="0"/>
              <a:t>計算相同料號的繁</a:t>
            </a:r>
            <a:r>
              <a:rPr lang="en-US" altLang="zh-TW" dirty="0" smtClean="0"/>
              <a:t>/</a:t>
            </a:r>
            <a:r>
              <a:rPr lang="zh-TW" altLang="en-US" dirty="0" smtClean="0"/>
              <a:t>簡品名的相似度，由低至高排列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714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案例</a:t>
            </a:r>
            <a:r>
              <a:rPr lang="en-US" altLang="zh-TW" dirty="0" smtClean="0"/>
              <a:t>: </a:t>
            </a:r>
            <a:r>
              <a:rPr lang="zh-TW" altLang="en-US" dirty="0" smtClean="0"/>
              <a:t>查詢申請單</a:t>
            </a:r>
            <a:r>
              <a:rPr lang="en-US" altLang="zh-TW" dirty="0" smtClean="0"/>
              <a:t>/DW</a:t>
            </a:r>
            <a:r>
              <a:rPr lang="zh-TW" altLang="en-US" dirty="0" smtClean="0"/>
              <a:t>中相似的品名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68760"/>
            <a:ext cx="6876256" cy="2736304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64008" indent="0">
              <a:buNone/>
            </a:pPr>
            <a:r>
              <a:rPr lang="en-US" altLang="zh-TW" sz="1100" dirty="0" smtClean="0">
                <a:solidFill>
                  <a:schemeClr val="bg1"/>
                </a:solidFill>
              </a:rPr>
              <a:t>--</a:t>
            </a:r>
            <a:r>
              <a:rPr lang="zh-TW" altLang="en-US" sz="1100" dirty="0">
                <a:solidFill>
                  <a:schemeClr val="bg1"/>
                </a:solidFill>
              </a:rPr>
              <a:t>申請單品名</a:t>
            </a:r>
            <a:r>
              <a:rPr lang="en-US" altLang="zh-TW" sz="1100" dirty="0">
                <a:solidFill>
                  <a:schemeClr val="bg1"/>
                </a:solidFill>
              </a:rPr>
              <a:t>: 'ND32</a:t>
            </a:r>
            <a:r>
              <a:rPr lang="zh-TW" altLang="en-US" sz="1100" dirty="0">
                <a:solidFill>
                  <a:schemeClr val="bg1"/>
                </a:solidFill>
              </a:rPr>
              <a:t>北奔重卡 件号</a:t>
            </a:r>
            <a:r>
              <a:rPr lang="en-US" altLang="zh-TW" sz="1100" dirty="0">
                <a:solidFill>
                  <a:schemeClr val="bg1"/>
                </a:solidFill>
              </a:rPr>
              <a:t>:A 560 460 55 24'</a:t>
            </a:r>
          </a:p>
          <a:p>
            <a:pPr marL="64008" indent="0">
              <a:buNone/>
            </a:pPr>
            <a:r>
              <a:rPr lang="en-US" altLang="zh-TW" sz="1100" dirty="0">
                <a:solidFill>
                  <a:schemeClr val="bg1"/>
                </a:solidFill>
              </a:rPr>
              <a:t>SELECT * FROM(</a:t>
            </a:r>
          </a:p>
          <a:p>
            <a:pPr marL="64008" indent="0">
              <a:buNone/>
            </a:pPr>
            <a:r>
              <a:rPr lang="en-US" altLang="zh-TW" sz="1100" dirty="0">
                <a:solidFill>
                  <a:schemeClr val="bg1"/>
                </a:solidFill>
              </a:rPr>
              <a:t>  SELECT</a:t>
            </a:r>
          </a:p>
          <a:p>
            <a:pPr marL="64008" indent="0">
              <a:buNone/>
            </a:pPr>
            <a:r>
              <a:rPr lang="en-US" altLang="zh-TW" sz="1100" dirty="0">
                <a:solidFill>
                  <a:schemeClr val="bg1"/>
                </a:solidFill>
              </a:rPr>
              <a:t>  ID,</a:t>
            </a:r>
          </a:p>
          <a:p>
            <a:pPr marL="64008" indent="0">
              <a:buNone/>
            </a:pPr>
            <a:r>
              <a:rPr lang="en-US" altLang="zh-TW" sz="1100" dirty="0">
                <a:solidFill>
                  <a:schemeClr val="bg1"/>
                </a:solidFill>
              </a:rPr>
              <a:t>  ma.MAKTX2 </a:t>
            </a:r>
            <a:r>
              <a:rPr lang="zh-TW" altLang="en-US" sz="1100" dirty="0">
                <a:solidFill>
                  <a:schemeClr val="bg1"/>
                </a:solidFill>
              </a:rPr>
              <a:t>申請品名</a:t>
            </a:r>
            <a:r>
              <a:rPr lang="en-US" altLang="zh-TW" sz="1100" dirty="0">
                <a:solidFill>
                  <a:schemeClr val="bg1"/>
                </a:solidFill>
              </a:rPr>
              <a:t>,</a:t>
            </a:r>
          </a:p>
          <a:p>
            <a:pPr marL="64008" indent="0">
              <a:buNone/>
            </a:pPr>
            <a:r>
              <a:rPr lang="en-US" altLang="zh-TW" sz="1100" dirty="0">
                <a:solidFill>
                  <a:schemeClr val="bg1"/>
                </a:solidFill>
              </a:rPr>
              <a:t>  </a:t>
            </a:r>
            <a:r>
              <a:rPr lang="en-US" altLang="zh-TW" sz="1100" dirty="0">
                <a:solidFill>
                  <a:srgbClr val="C00000"/>
                </a:solidFill>
              </a:rPr>
              <a:t>UTL_MATCH.EDIT_DISTANCE_SIMILARITY('ND32</a:t>
            </a:r>
            <a:r>
              <a:rPr lang="zh-TW" altLang="en-US" sz="1100" dirty="0">
                <a:solidFill>
                  <a:srgbClr val="C00000"/>
                </a:solidFill>
              </a:rPr>
              <a:t>北奔重卡 件号</a:t>
            </a:r>
            <a:r>
              <a:rPr lang="en-US" altLang="zh-TW" sz="1100" dirty="0">
                <a:solidFill>
                  <a:srgbClr val="C00000"/>
                </a:solidFill>
              </a:rPr>
              <a:t>:A 560 460 55 24', ma.MAKTX2) LD,</a:t>
            </a:r>
          </a:p>
          <a:p>
            <a:pPr marL="64008" indent="0">
              <a:buNone/>
            </a:pPr>
            <a:r>
              <a:rPr lang="en-US" altLang="zh-TW" sz="1100" dirty="0">
                <a:solidFill>
                  <a:srgbClr val="C00000"/>
                </a:solidFill>
              </a:rPr>
              <a:t>  UTL_MATCH.JARO_WINKLER_SIMILARITY('ND32</a:t>
            </a:r>
            <a:r>
              <a:rPr lang="zh-TW" altLang="en-US" sz="1100" dirty="0">
                <a:solidFill>
                  <a:srgbClr val="C00000"/>
                </a:solidFill>
              </a:rPr>
              <a:t>北奔重卡 件号</a:t>
            </a:r>
            <a:r>
              <a:rPr lang="en-US" altLang="zh-TW" sz="1100" dirty="0">
                <a:solidFill>
                  <a:srgbClr val="C00000"/>
                </a:solidFill>
              </a:rPr>
              <a:t>:A 560 460 55 24', ma.MAKTX2) JW</a:t>
            </a:r>
          </a:p>
          <a:p>
            <a:pPr marL="64008" indent="0">
              <a:buNone/>
            </a:pPr>
            <a:r>
              <a:rPr lang="en-US" altLang="zh-TW" sz="1100" dirty="0">
                <a:solidFill>
                  <a:schemeClr val="bg1"/>
                </a:solidFill>
              </a:rPr>
              <a:t>  from </a:t>
            </a:r>
            <a:r>
              <a:rPr lang="en-US" altLang="zh-TW" sz="1100" dirty="0" err="1">
                <a:solidFill>
                  <a:schemeClr val="bg1"/>
                </a:solidFill>
              </a:rPr>
              <a:t>pp_ma_application</a:t>
            </a:r>
            <a:r>
              <a:rPr lang="en-US" altLang="zh-TW" sz="1100" dirty="0">
                <a:solidFill>
                  <a:schemeClr val="bg1"/>
                </a:solidFill>
              </a:rPr>
              <a:t> ma</a:t>
            </a:r>
          </a:p>
          <a:p>
            <a:pPr marL="64008" indent="0">
              <a:buNone/>
            </a:pPr>
            <a:r>
              <a:rPr lang="en-US" altLang="zh-TW" sz="1100" dirty="0">
                <a:solidFill>
                  <a:schemeClr val="bg1"/>
                </a:solidFill>
              </a:rPr>
              <a:t>  where 1=1</a:t>
            </a:r>
          </a:p>
          <a:p>
            <a:pPr marL="64008" indent="0">
              <a:buNone/>
            </a:pPr>
            <a:r>
              <a:rPr lang="en-US" altLang="zh-TW" sz="1100" dirty="0">
                <a:solidFill>
                  <a:schemeClr val="bg1"/>
                </a:solidFill>
              </a:rPr>
              <a:t>  AND ma.maktx2 like 'ND32%'</a:t>
            </a:r>
          </a:p>
          <a:p>
            <a:pPr marL="64008" indent="0">
              <a:buNone/>
            </a:pPr>
            <a:r>
              <a:rPr lang="en-US" altLang="zh-TW" sz="1100" dirty="0">
                <a:solidFill>
                  <a:schemeClr val="bg1"/>
                </a:solidFill>
              </a:rPr>
              <a:t>)t </a:t>
            </a:r>
          </a:p>
          <a:p>
            <a:pPr marL="64008" indent="0">
              <a:buNone/>
            </a:pPr>
            <a:r>
              <a:rPr lang="en-US" altLang="zh-TW" sz="1100" dirty="0">
                <a:solidFill>
                  <a:schemeClr val="bg1"/>
                </a:solidFill>
              </a:rPr>
              <a:t>WHERE </a:t>
            </a:r>
            <a:r>
              <a:rPr lang="en-US" altLang="zh-TW" sz="1100" dirty="0" err="1">
                <a:solidFill>
                  <a:schemeClr val="bg1"/>
                </a:solidFill>
              </a:rPr>
              <a:t>t.LD</a:t>
            </a:r>
            <a:r>
              <a:rPr lang="en-US" altLang="zh-TW" sz="1100" dirty="0">
                <a:solidFill>
                  <a:schemeClr val="bg1"/>
                </a:solidFill>
              </a:rPr>
              <a:t>&gt;70 OR </a:t>
            </a:r>
            <a:r>
              <a:rPr lang="en-US" altLang="zh-TW" sz="1100" dirty="0" err="1">
                <a:solidFill>
                  <a:schemeClr val="bg1"/>
                </a:solidFill>
              </a:rPr>
              <a:t>t.JW</a:t>
            </a:r>
            <a:r>
              <a:rPr lang="en-US" altLang="zh-TW" sz="1100" dirty="0">
                <a:solidFill>
                  <a:schemeClr val="bg1"/>
                </a:solidFill>
              </a:rPr>
              <a:t> &gt;70</a:t>
            </a:r>
          </a:p>
          <a:p>
            <a:pPr marL="64008" indent="0">
              <a:buNone/>
            </a:pPr>
            <a:r>
              <a:rPr lang="en-US" altLang="zh-TW" sz="1100" dirty="0">
                <a:solidFill>
                  <a:schemeClr val="bg1"/>
                </a:solidFill>
              </a:rPr>
              <a:t>order by </a:t>
            </a:r>
            <a:r>
              <a:rPr lang="en-US" altLang="zh-TW" sz="1100" dirty="0" err="1">
                <a:solidFill>
                  <a:schemeClr val="bg1"/>
                </a:solidFill>
              </a:rPr>
              <a:t>t.LD</a:t>
            </a:r>
            <a:r>
              <a:rPr lang="en-US" altLang="zh-TW" sz="1100" dirty="0">
                <a:solidFill>
                  <a:schemeClr val="bg1"/>
                </a:solidFill>
              </a:rPr>
              <a:t> DESC, </a:t>
            </a:r>
            <a:r>
              <a:rPr lang="en-US" altLang="zh-TW" sz="1100" dirty="0" err="1">
                <a:solidFill>
                  <a:schemeClr val="bg1"/>
                </a:solidFill>
              </a:rPr>
              <a:t>t.JW</a:t>
            </a:r>
            <a:r>
              <a:rPr lang="en-US" altLang="zh-TW" sz="1100" dirty="0">
                <a:solidFill>
                  <a:schemeClr val="bg1"/>
                </a:solidFill>
              </a:rPr>
              <a:t> DESC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414" y="2984872"/>
            <a:ext cx="4563234" cy="3869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536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案例</a:t>
            </a:r>
            <a:r>
              <a:rPr lang="en-US" altLang="zh-TW" dirty="0" smtClean="0"/>
              <a:t>: </a:t>
            </a:r>
            <a:r>
              <a:rPr lang="zh-TW" altLang="en-US" dirty="0" smtClean="0"/>
              <a:t>繁體</a:t>
            </a:r>
            <a:r>
              <a:rPr lang="en-US" altLang="zh-TW" dirty="0" smtClean="0"/>
              <a:t>/</a:t>
            </a:r>
            <a:r>
              <a:rPr lang="zh-TW" altLang="en-US" dirty="0" smtClean="0"/>
              <a:t>簡體品名差異較大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案例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0" y="1916832"/>
            <a:ext cx="8974853" cy="4077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圖片 5" descr="link_icon_blue.png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19787" y="1378344"/>
            <a:ext cx="298383" cy="29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45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 </a:t>
            </a:r>
            <a:r>
              <a:rPr lang="zh-TW" altLang="en-US" dirty="0" smtClean="0"/>
              <a:t>版本</a:t>
            </a:r>
            <a:r>
              <a:rPr lang="en-US" altLang="zh-TW" dirty="0" smtClean="0"/>
              <a:t> Fuzzy String 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256584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org.apache.commons.lang3.StringUtils</a:t>
            </a:r>
          </a:p>
          <a:p>
            <a:pPr lvl="1"/>
            <a:r>
              <a:rPr lang="en-US" altLang="zh-TW" sz="2400" dirty="0" err="1" smtClean="0"/>
              <a:t>StringUtils.getLevenshteinDistance</a:t>
            </a:r>
            <a:r>
              <a:rPr lang="en-US" altLang="zh-TW" sz="2400" dirty="0" smtClean="0"/>
              <a:t>()</a:t>
            </a:r>
          </a:p>
          <a:p>
            <a:pPr lvl="1"/>
            <a:endParaRPr lang="en-US" altLang="zh-TW" sz="2400" dirty="0" smtClean="0"/>
          </a:p>
          <a:p>
            <a:pPr lvl="1"/>
            <a:endParaRPr lang="en-US" altLang="zh-TW" sz="2400" dirty="0" smtClean="0"/>
          </a:p>
          <a:p>
            <a:pPr lvl="1"/>
            <a:endParaRPr lang="en-US" altLang="zh-TW" sz="2400" dirty="0" smtClean="0"/>
          </a:p>
          <a:p>
            <a:pPr lvl="1"/>
            <a:endParaRPr lang="en-US" altLang="zh-TW" sz="2400" dirty="0" smtClean="0"/>
          </a:p>
          <a:p>
            <a:pPr lvl="1"/>
            <a:endParaRPr lang="en-US" altLang="zh-TW" sz="2400" dirty="0" smtClean="0"/>
          </a:p>
          <a:p>
            <a:pPr lvl="1"/>
            <a:r>
              <a:rPr lang="en-US" altLang="zh-TW" sz="2400" dirty="0" err="1" smtClean="0"/>
              <a:t>StringUtils.getJaroWinklerDistance</a:t>
            </a:r>
            <a:r>
              <a:rPr lang="en-US" altLang="zh-TW" sz="2400" dirty="0" smtClean="0"/>
              <a:t>()</a:t>
            </a:r>
          </a:p>
          <a:p>
            <a:pPr lvl="1"/>
            <a:endParaRPr lang="zh-TW" alt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988840"/>
            <a:ext cx="6261146" cy="1766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圖片 5" descr="link_icon_blue.png">
            <a:hlinkClick r:id="rId3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69961" y="1114393"/>
            <a:ext cx="298383" cy="298383"/>
          </a:xfrm>
          <a:prstGeom prst="rect">
            <a:avLst/>
          </a:prstGeom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5576" y="4653136"/>
            <a:ext cx="715645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Resource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48056" lvl="1" indent="-384048">
              <a:buSzPct val="80000"/>
              <a:buFont typeface="Wingdings 2"/>
              <a:buChar char=""/>
            </a:pPr>
            <a:r>
              <a:rPr lang="en-US" altLang="zh-TW" sz="2800" dirty="0" smtClean="0"/>
              <a:t>Oracle UTL_MATCH</a:t>
            </a:r>
            <a:endParaRPr lang="en-US" altLang="zh-TW" sz="2800" dirty="0" smtClean="0">
              <a:hlinkClick r:id="rId2"/>
            </a:endParaRPr>
          </a:p>
          <a:p>
            <a:pPr marL="731520" lvl="2" indent="-384048">
              <a:buSzPct val="80000"/>
              <a:buFont typeface="Wingdings" pitchFamily="2" charset="2"/>
              <a:buChar char="p"/>
            </a:pPr>
            <a:r>
              <a:rPr lang="en-US" altLang="zh-TW" sz="2200" u="sng" dirty="0" smtClean="0">
                <a:hlinkClick r:id="rId2"/>
              </a:rPr>
              <a:t>https://docs.oracle.com/database/121/ARPLS/u_match.htm#ARPLS352</a:t>
            </a:r>
            <a:endParaRPr lang="zh-TW" altLang="zh-TW" sz="2200" dirty="0" smtClean="0"/>
          </a:p>
          <a:p>
            <a:endParaRPr lang="en-US" altLang="zh-TW" sz="2400" dirty="0" smtClean="0"/>
          </a:p>
          <a:p>
            <a:pPr marL="448056" lvl="1" indent="-384048">
              <a:buSzPct val="80000"/>
              <a:buFont typeface="Wingdings 2"/>
              <a:buChar char=""/>
            </a:pPr>
            <a:r>
              <a:rPr lang="en-US" altLang="zh-TW" sz="2800" dirty="0" smtClean="0"/>
              <a:t>Levenshtein distance</a:t>
            </a:r>
          </a:p>
          <a:p>
            <a:pPr lvl="1"/>
            <a:r>
              <a:rPr lang="en-US" altLang="zh-TW" sz="2000" dirty="0" smtClean="0">
                <a:hlinkClick r:id="rId3"/>
              </a:rPr>
              <a:t>http://cpmarkchang.logdown.com/posts/222651-minimum-edit-distance</a:t>
            </a:r>
            <a:endParaRPr lang="zh-TW" altLang="zh-TW" sz="2000" dirty="0" smtClean="0"/>
          </a:p>
          <a:p>
            <a:pPr lvl="1"/>
            <a:r>
              <a:rPr lang="en-US" altLang="zh-TW" sz="2000" dirty="0" smtClean="0">
                <a:hlinkClick r:id="rId4"/>
              </a:rPr>
              <a:t>https://en.wikipedia.org/wiki/Levenshtein_distance</a:t>
            </a:r>
            <a:endParaRPr lang="en-US" altLang="zh-TW" sz="2000" dirty="0" smtClean="0"/>
          </a:p>
          <a:p>
            <a:endParaRPr lang="en-US" altLang="zh-TW" sz="2000" dirty="0" smtClean="0"/>
          </a:p>
          <a:p>
            <a:pPr marL="448056" lvl="1" indent="-384048">
              <a:buSzPct val="80000"/>
              <a:buFont typeface="Wingdings 2"/>
              <a:buChar char=""/>
            </a:pPr>
            <a:r>
              <a:rPr lang="en-US" altLang="zh-TW" sz="2800" dirty="0" err="1" smtClean="0"/>
              <a:t>Jaro</a:t>
            </a:r>
            <a:r>
              <a:rPr lang="en-US" altLang="zh-TW" sz="2800" dirty="0" smtClean="0"/>
              <a:t>-Winkler Distance </a:t>
            </a:r>
          </a:p>
          <a:p>
            <a:pPr lvl="1"/>
            <a:r>
              <a:rPr lang="en-US" altLang="zh-TW" sz="2000" dirty="0" smtClean="0">
                <a:hlinkClick r:id="rId5"/>
              </a:rPr>
              <a:t>http</a:t>
            </a:r>
            <a:r>
              <a:rPr lang="en-US" altLang="zh-TW" sz="2000" dirty="0">
                <a:hlinkClick r:id="rId5"/>
              </a:rPr>
              <a:t>://blog.sciencenet.cn/blog-713101-807701.html</a:t>
            </a:r>
            <a:endParaRPr lang="zh-TW" altLang="zh-TW" sz="2000" dirty="0"/>
          </a:p>
          <a:p>
            <a:pPr lvl="1"/>
            <a:r>
              <a:rPr lang="en-US" altLang="zh-TW" sz="2000" dirty="0">
                <a:hlinkClick r:id="rId6"/>
              </a:rPr>
              <a:t>http://en.wikipedia.org/wiki/Jaro-Winkler_distance</a:t>
            </a:r>
            <a:endParaRPr lang="zh-TW" altLang="zh-TW" sz="2000" dirty="0"/>
          </a:p>
          <a:p>
            <a:pPr>
              <a:buNone/>
            </a:pPr>
            <a:endParaRPr lang="en-US" altLang="zh-TW" sz="2400" dirty="0" smtClean="0"/>
          </a:p>
          <a:p>
            <a:r>
              <a:rPr lang="en-US" altLang="zh-TW" sz="2800" dirty="0" smtClean="0"/>
              <a:t>Java</a:t>
            </a:r>
            <a:r>
              <a:rPr lang="zh-TW" altLang="zh-TW" sz="2800" dirty="0" smtClean="0"/>
              <a:t>版本</a:t>
            </a:r>
            <a:r>
              <a:rPr lang="en-US" altLang="zh-TW" sz="2800" dirty="0" smtClean="0"/>
              <a:t>:</a:t>
            </a:r>
            <a:endParaRPr lang="zh-TW" altLang="zh-TW" sz="2800" dirty="0" smtClean="0"/>
          </a:p>
          <a:p>
            <a:pPr lvl="1"/>
            <a:r>
              <a:rPr lang="en-US" altLang="zh-TW" sz="2400" u="sng" dirty="0" smtClean="0">
                <a:hlinkClick r:id="rId7"/>
              </a:rPr>
              <a:t>http://code-high.blogspot.tw/2015/10/fuzzy-string-matching-in-java.html</a:t>
            </a:r>
            <a:endParaRPr lang="zh-TW" altLang="en-US" sz="2400" dirty="0" smtClean="0"/>
          </a:p>
          <a:p>
            <a:pPr lvl="1"/>
            <a:r>
              <a:rPr lang="en-US" altLang="zh-TW" sz="2000" dirty="0" smtClean="0">
                <a:hlinkClick r:id="rId8"/>
              </a:rPr>
              <a:t>https://commons.apache.org/proper/commons-lang/apidocs/org/apache/commons/lang3/StringUtils.html#getLevenshteinDistance(java.lang.CharSequence,%20java.lang.CharSequence)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8333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725144"/>
            <a:ext cx="8293100" cy="2137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980728"/>
            <a:ext cx="4169768" cy="1998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58523" y="980728"/>
            <a:ext cx="4561949" cy="1998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標題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相同品項料號重複申請問題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0" y="69269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總</a:t>
            </a:r>
            <a:r>
              <a:rPr lang="en-US" altLang="zh-TW" dirty="0" smtClean="0"/>
              <a:t>&lt;</a:t>
            </a:r>
            <a:r>
              <a:rPr lang="zh-TW" altLang="en-US" dirty="0" smtClean="0"/>
              <a:t>工</a:t>
            </a:r>
            <a:r>
              <a:rPr lang="en-US" altLang="zh-TW" dirty="0" smtClean="0"/>
              <a:t>&gt;</a:t>
            </a:r>
            <a:endParaRPr lang="zh-TW" altLang="en-US" dirty="0"/>
          </a:p>
        </p:txBody>
      </p:sp>
      <p:grpSp>
        <p:nvGrpSpPr>
          <p:cNvPr id="14" name="群組 13"/>
          <p:cNvGrpSpPr/>
          <p:nvPr/>
        </p:nvGrpSpPr>
        <p:grpSpPr>
          <a:xfrm>
            <a:off x="395536" y="2996952"/>
            <a:ext cx="8060440" cy="1204556"/>
            <a:chOff x="395536" y="3140968"/>
            <a:chExt cx="8060440" cy="1204556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95536" y="3501008"/>
              <a:ext cx="8060440" cy="8445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文字方塊 12"/>
            <p:cNvSpPr txBox="1"/>
            <p:nvPr/>
          </p:nvSpPr>
          <p:spPr>
            <a:xfrm>
              <a:off x="395536" y="3140968"/>
              <a:ext cx="1440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/>
                <a:t>總</a:t>
              </a:r>
              <a:r>
                <a:rPr lang="en-US" altLang="zh-TW" dirty="0" smtClean="0"/>
                <a:t>&lt;</a:t>
              </a:r>
              <a:r>
                <a:rPr lang="zh-TW" altLang="en-US" dirty="0" smtClean="0"/>
                <a:t>物</a:t>
              </a:r>
              <a:r>
                <a:rPr lang="en-US" altLang="zh-TW" dirty="0" smtClean="0"/>
                <a:t>&gt;</a:t>
              </a:r>
              <a:endParaRPr lang="zh-TW" altLang="en-US" dirty="0"/>
            </a:p>
          </p:txBody>
        </p:sp>
      </p:grpSp>
      <p:sp>
        <p:nvSpPr>
          <p:cNvPr id="15" name="文字方塊 14"/>
          <p:cNvSpPr txBox="1"/>
          <p:nvPr/>
        </p:nvSpPr>
        <p:spPr>
          <a:xfrm>
            <a:off x="323528" y="443711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杭州本部</a:t>
            </a:r>
            <a:r>
              <a:rPr lang="en-US" altLang="zh-TW" dirty="0" smtClean="0"/>
              <a:t>&lt;</a:t>
            </a:r>
            <a:r>
              <a:rPr lang="zh-TW" altLang="en-US" dirty="0" smtClean="0"/>
              <a:t>物</a:t>
            </a:r>
            <a:r>
              <a:rPr lang="en-US" altLang="zh-TW" dirty="0" smtClean="0"/>
              <a:t>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151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29" y="980728"/>
            <a:ext cx="9137971" cy="5860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目前處置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259632" y="3429000"/>
            <a:ext cx="7192995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難道沒有更好的方法</a:t>
            </a:r>
            <a:r>
              <a:rPr lang="en-US" altLang="zh-TW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??</a:t>
            </a:r>
            <a:endParaRPr lang="zh-TW" altLang="en-US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字符串模糊查詢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5661248"/>
          </a:xfrm>
        </p:spPr>
        <p:txBody>
          <a:bodyPr>
            <a:normAutofit lnSpcReduction="10000"/>
          </a:bodyPr>
          <a:lstStyle/>
          <a:p>
            <a:r>
              <a:rPr lang="zh-TW" altLang="en-US" sz="2400" b="1" dirty="0" smtClean="0"/>
              <a:t>程式拆解</a:t>
            </a:r>
            <a:endParaRPr lang="en-US" altLang="zh-TW" sz="2400" b="1" dirty="0" smtClean="0"/>
          </a:p>
          <a:p>
            <a:pPr lvl="1"/>
            <a:r>
              <a:rPr lang="zh-TW" altLang="en-US" sz="2000" b="1" dirty="0" smtClean="0"/>
              <a:t>定義拆解字元，由程式拆解成多字串用</a:t>
            </a:r>
            <a:r>
              <a:rPr lang="en-US" altLang="zh-TW" sz="2000" b="1" dirty="0" smtClean="0"/>
              <a:t>like</a:t>
            </a:r>
            <a:r>
              <a:rPr lang="zh-TW" altLang="en-US" sz="2000" b="1" dirty="0" smtClean="0"/>
              <a:t> </a:t>
            </a:r>
            <a:endParaRPr lang="en-US" altLang="zh-TW" sz="2000" b="1" dirty="0" smtClean="0"/>
          </a:p>
          <a:p>
            <a:pPr lvl="2"/>
            <a:r>
              <a:rPr lang="zh-TW" altLang="en-US" sz="1800" b="1" dirty="0" smtClean="0"/>
              <a:t>字元定義困難</a:t>
            </a:r>
            <a:endParaRPr lang="en-US" altLang="zh-TW" sz="1800" b="1" dirty="0" smtClean="0"/>
          </a:p>
          <a:p>
            <a:pPr lvl="2"/>
            <a:r>
              <a:rPr lang="zh-TW" altLang="en-US" sz="1800" b="1" dirty="0" smtClean="0"/>
              <a:t>需持續調整拆解字元</a:t>
            </a:r>
            <a:endParaRPr lang="en-US" altLang="zh-TW" sz="1800" b="1" dirty="0" smtClean="0"/>
          </a:p>
          <a:p>
            <a:pPr marL="64008" indent="0">
              <a:buNone/>
            </a:pPr>
            <a:endParaRPr lang="en-US" altLang="zh-TW" sz="2400" b="1" dirty="0" smtClean="0"/>
          </a:p>
          <a:p>
            <a:r>
              <a:rPr lang="en-US" altLang="zh-TW" sz="2400" b="1" dirty="0" smtClean="0"/>
              <a:t>Approximate string matching </a:t>
            </a:r>
            <a:r>
              <a:rPr lang="en-US" altLang="zh-TW" sz="2000" dirty="0" smtClean="0"/>
              <a:t>(fuzzy string searching)</a:t>
            </a:r>
            <a:endParaRPr lang="en-US" altLang="zh-TW" sz="2400" dirty="0" smtClean="0"/>
          </a:p>
          <a:p>
            <a:pPr lvl="1"/>
            <a:r>
              <a:rPr lang="zh-TW" altLang="en-US" sz="2000" dirty="0" smtClean="0"/>
              <a:t>在 </a:t>
            </a:r>
            <a:r>
              <a:rPr lang="zh-TW" altLang="en-US" sz="2000" dirty="0" smtClean="0">
                <a:hlinkClick r:id="rId2" tooltip="計算機科學"/>
              </a:rPr>
              <a:t>計算機科學</a:t>
            </a:r>
            <a:r>
              <a:rPr lang="zh-TW" altLang="en-US" sz="2000" dirty="0" smtClean="0"/>
              <a:t>中， </a:t>
            </a:r>
            <a:r>
              <a:rPr lang="zh-TW" altLang="en-US" sz="2000" b="1" dirty="0" smtClean="0"/>
              <a:t>字符串近似匹配</a:t>
            </a:r>
            <a:r>
              <a:rPr lang="zh-TW" altLang="en-US" sz="2000" dirty="0" smtClean="0"/>
              <a:t>（通常俗稱為 </a:t>
            </a:r>
            <a:r>
              <a:rPr lang="zh-TW" altLang="en-US" sz="2000" b="1" dirty="0" smtClean="0"/>
              <a:t>字符串模糊查詢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，是一種字符串查找技術，用來近似匹配一個模式，而不是完全匹配。</a:t>
            </a:r>
            <a:endParaRPr lang="en-US" altLang="zh-TW" sz="2000" dirty="0" smtClean="0"/>
          </a:p>
          <a:p>
            <a:pPr lvl="1"/>
            <a:endParaRPr lang="en-US" altLang="zh-TW" sz="2000" dirty="0" smtClean="0"/>
          </a:p>
          <a:p>
            <a:pPr lvl="1"/>
            <a:endParaRPr lang="en-US" altLang="zh-TW" sz="2000" dirty="0" smtClean="0"/>
          </a:p>
          <a:p>
            <a:pPr lvl="1"/>
            <a:endParaRPr lang="en-US" altLang="zh-TW" sz="2000" dirty="0" smtClean="0"/>
          </a:p>
          <a:p>
            <a:pPr lvl="1"/>
            <a:endParaRPr lang="en-US" altLang="zh-TW" sz="2000" dirty="0" smtClean="0"/>
          </a:p>
          <a:p>
            <a:pPr lvl="1">
              <a:buNone/>
            </a:pPr>
            <a:endParaRPr lang="en-US" altLang="zh-TW" sz="2000" dirty="0" smtClean="0"/>
          </a:p>
          <a:p>
            <a:pPr lvl="1">
              <a:buNone/>
            </a:pPr>
            <a:endParaRPr lang="en-US" altLang="zh-TW" sz="2000" dirty="0" smtClean="0"/>
          </a:p>
          <a:p>
            <a:pPr lvl="1"/>
            <a:r>
              <a:rPr lang="zh-TW" altLang="en-US" sz="2000" dirty="0" smtClean="0"/>
              <a:t>演算法</a:t>
            </a:r>
            <a:endParaRPr lang="en-US" altLang="zh-TW" sz="2000" dirty="0" smtClean="0"/>
          </a:p>
          <a:p>
            <a:pPr lvl="2"/>
            <a:r>
              <a:rPr lang="zh-TW" altLang="en-US" sz="1800" dirty="0" smtClean="0"/>
              <a:t>考量編輯距離、順序、字串長度</a:t>
            </a:r>
            <a:endParaRPr lang="en-US" altLang="zh-TW" sz="1800" dirty="0" smtClean="0"/>
          </a:p>
          <a:p>
            <a:pPr lvl="1">
              <a:buNone/>
            </a:pPr>
            <a:endParaRPr lang="en-US" altLang="zh-TW" sz="2000" dirty="0" smtClean="0"/>
          </a:p>
          <a:p>
            <a:endParaRPr lang="zh-TW" alt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16" y="3933056"/>
            <a:ext cx="9144000" cy="1895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圖片 4" descr="link_icon_blue.png">
            <a:hlinkClick r:id="rId4"/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347864" y="2492896"/>
            <a:ext cx="298383" cy="2983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Oracle </a:t>
            </a:r>
            <a:r>
              <a:rPr lang="zh-TW" altLang="en-US" dirty="0" smtClean="0"/>
              <a:t>字串模糊比對</a:t>
            </a:r>
            <a:r>
              <a:rPr lang="en-US" altLang="zh-TW" dirty="0" smtClean="0"/>
              <a:t>package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5256584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“</a:t>
            </a:r>
            <a:r>
              <a:rPr lang="en-US" altLang="zh-TW" sz="2400" dirty="0"/>
              <a:t>UTL_MATCH” </a:t>
            </a:r>
            <a:r>
              <a:rPr lang="en-US" altLang="zh-TW" sz="2400" dirty="0" smtClean="0"/>
              <a:t>package </a:t>
            </a:r>
            <a:r>
              <a:rPr lang="en-US" altLang="zh-TW" sz="1100" dirty="0" smtClean="0"/>
              <a:t>(Oracle 10g</a:t>
            </a:r>
            <a:r>
              <a:rPr lang="zh-TW" altLang="zh-TW" sz="1100" dirty="0" smtClean="0"/>
              <a:t>以上</a:t>
            </a:r>
            <a:r>
              <a:rPr lang="en-US" altLang="zh-TW" sz="1100" dirty="0" smtClean="0"/>
              <a:t>)</a:t>
            </a:r>
            <a:endParaRPr lang="en-US" altLang="zh-TW" sz="2400" dirty="0" smtClean="0"/>
          </a:p>
          <a:p>
            <a:pPr lvl="1"/>
            <a:r>
              <a:rPr lang="zh-TW" altLang="zh-TW" sz="2000" dirty="0" smtClean="0"/>
              <a:t>可以</a:t>
            </a:r>
            <a:r>
              <a:rPr lang="zh-TW" altLang="zh-TW" sz="2000" dirty="0"/>
              <a:t>用來做字串模糊比對</a:t>
            </a:r>
          </a:p>
          <a:p>
            <a:r>
              <a:rPr lang="en-US" altLang="zh-TW" sz="2400" dirty="0" smtClean="0"/>
              <a:t>Function</a:t>
            </a:r>
          </a:p>
          <a:p>
            <a:pPr lvl="1"/>
            <a:r>
              <a:rPr lang="en-US" altLang="zh-TW" sz="2000" dirty="0" smtClean="0"/>
              <a:t>UTL_MATCH.EDIT_DISTANCE_SIMILARITY</a:t>
            </a:r>
          </a:p>
          <a:p>
            <a:pPr lvl="2"/>
            <a:r>
              <a:rPr lang="en-US" altLang="zh-TW" sz="2000" dirty="0" smtClean="0"/>
              <a:t>Levenshtein Distance</a:t>
            </a:r>
            <a:r>
              <a:rPr lang="zh-TW" altLang="zh-TW" sz="2000" dirty="0" smtClean="0"/>
              <a:t>演算法</a:t>
            </a:r>
            <a:r>
              <a:rPr lang="zh-TW" altLang="en-US" sz="2000" dirty="0" smtClean="0"/>
              <a:t>，回傳結果</a:t>
            </a:r>
            <a:r>
              <a:rPr lang="en-US" altLang="zh-TW" sz="2000" dirty="0" smtClean="0"/>
              <a:t>0~100</a:t>
            </a:r>
          </a:p>
          <a:p>
            <a:pPr lvl="1"/>
            <a:r>
              <a:rPr lang="en-US" altLang="zh-TW" sz="2000" dirty="0" smtClean="0"/>
              <a:t>UTL_MATCH.JARO_WINKLER_SIMILARITY</a:t>
            </a:r>
          </a:p>
          <a:p>
            <a:pPr lvl="2"/>
            <a:r>
              <a:rPr lang="en-US" altLang="zh-TW" sz="2000" dirty="0" err="1" smtClean="0"/>
              <a:t>Jaro</a:t>
            </a:r>
            <a:r>
              <a:rPr lang="en-US" altLang="zh-TW" sz="2000" dirty="0" smtClean="0"/>
              <a:t>-Winkler</a:t>
            </a:r>
            <a:r>
              <a:rPr lang="zh-TW" altLang="en-US" sz="2000" dirty="0" smtClean="0"/>
              <a:t>演算法，回傳結果</a:t>
            </a:r>
            <a:r>
              <a:rPr lang="en-US" altLang="zh-TW" sz="2000" dirty="0" smtClean="0"/>
              <a:t>0~100</a:t>
            </a:r>
          </a:p>
          <a:p>
            <a:pPr lvl="2">
              <a:buNone/>
            </a:pPr>
            <a:endParaRPr lang="en-US" altLang="zh-TW" sz="2000" dirty="0" smtClean="0"/>
          </a:p>
          <a:p>
            <a:pPr lvl="1"/>
            <a:endParaRPr lang="en-US" altLang="zh-TW" sz="2400" dirty="0" smtClean="0"/>
          </a:p>
          <a:p>
            <a:endParaRPr lang="en-US" altLang="zh-TW" sz="2400" dirty="0" smtClean="0"/>
          </a:p>
          <a:p>
            <a:endParaRPr lang="en-US" altLang="zh-TW" sz="24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3573015"/>
            <a:ext cx="6791605" cy="3212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圖片 5" descr="link_icon_blue.png">
            <a:hlinkClick r:id="rId3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66628" y="895150"/>
            <a:ext cx="298383" cy="29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9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Levenshtein </a:t>
            </a:r>
            <a:r>
              <a:rPr lang="en-US" altLang="zh-TW" b="1" dirty="0"/>
              <a:t>Distance</a:t>
            </a:r>
            <a:r>
              <a:rPr lang="zh-TW" altLang="zh-TW" b="1" dirty="0" smtClean="0"/>
              <a:t>演算法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5616624"/>
          </a:xfrm>
        </p:spPr>
        <p:txBody>
          <a:bodyPr>
            <a:normAutofit fontScale="85000" lnSpcReduction="20000"/>
          </a:bodyPr>
          <a:lstStyle/>
          <a:p>
            <a:r>
              <a:rPr lang="zh-TW" altLang="en-US" dirty="0" smtClean="0"/>
              <a:t>簡介</a:t>
            </a:r>
            <a:endParaRPr lang="en-US" altLang="zh-TW" dirty="0" smtClean="0">
              <a:hlinkClick r:id="rId2" tooltip="DNA"/>
            </a:endParaRPr>
          </a:p>
          <a:p>
            <a:pPr lvl="1"/>
            <a:r>
              <a:rPr lang="zh-TW" altLang="en-US" b="1" dirty="0" smtClean="0"/>
              <a:t>萊文斯坦距離</a:t>
            </a:r>
            <a:r>
              <a:rPr lang="zh-TW" altLang="en-US" dirty="0" smtClean="0"/>
              <a:t>，又稱</a:t>
            </a:r>
            <a:r>
              <a:rPr lang="en-US" altLang="zh-TW" b="1" dirty="0" err="1" smtClean="0"/>
              <a:t>Levenshtein</a:t>
            </a:r>
            <a:r>
              <a:rPr lang="zh-TW" altLang="en-US" b="1" dirty="0" smtClean="0"/>
              <a:t>距離</a:t>
            </a:r>
            <a:r>
              <a:rPr lang="zh-TW" altLang="en-US" dirty="0" smtClean="0"/>
              <a:t>，是</a:t>
            </a:r>
            <a:r>
              <a:rPr lang="zh-TW" altLang="en-US" dirty="0" smtClean="0">
                <a:hlinkClick r:id="rId3" tooltip="編輯距離"/>
              </a:rPr>
              <a:t>編輯距離</a:t>
            </a:r>
            <a:r>
              <a:rPr lang="zh-TW" altLang="en-US" dirty="0" smtClean="0"/>
              <a:t>（</a:t>
            </a:r>
            <a:r>
              <a:rPr lang="en-US" altLang="zh-TW" dirty="0" smtClean="0">
                <a:hlinkClick r:id="rId4" tooltip="en:edit distance"/>
              </a:rPr>
              <a:t>edit distance</a:t>
            </a:r>
            <a:r>
              <a:rPr lang="zh-TW" altLang="en-US" dirty="0" smtClean="0"/>
              <a:t>）的一種。指兩個</a:t>
            </a:r>
            <a:r>
              <a:rPr lang="zh-TW" altLang="en-US" dirty="0" smtClean="0">
                <a:hlinkClick r:id="rId5" tooltip="字串"/>
              </a:rPr>
              <a:t>字串</a:t>
            </a:r>
            <a:r>
              <a:rPr lang="zh-TW" altLang="en-US" dirty="0" smtClean="0"/>
              <a:t>之間，由一個轉成另一個所需的最少編輯操作次數。許可的編輯操作包括將一個字符替換成另一個字符，插入一個</a:t>
            </a:r>
            <a:r>
              <a:rPr lang="zh-TW" altLang="en-US" dirty="0" smtClean="0">
                <a:hlinkClick r:id="rId6" tooltip="字符"/>
              </a:rPr>
              <a:t>字符</a:t>
            </a:r>
            <a:r>
              <a:rPr lang="zh-TW" altLang="en-US" dirty="0" smtClean="0"/>
              <a:t>，刪除一個字符。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例如將</a:t>
            </a:r>
            <a:r>
              <a:rPr lang="en-US" altLang="zh-TW" dirty="0" smtClean="0"/>
              <a:t>kitten</a:t>
            </a:r>
            <a:r>
              <a:rPr lang="zh-TW" altLang="en-US" dirty="0" smtClean="0"/>
              <a:t>一字轉成</a:t>
            </a:r>
            <a:r>
              <a:rPr lang="en-US" altLang="zh-TW" dirty="0" smtClean="0"/>
              <a:t>sitting</a:t>
            </a:r>
            <a:r>
              <a:rPr lang="zh-TW" altLang="en-US" dirty="0" smtClean="0"/>
              <a:t>：</a:t>
            </a:r>
          </a:p>
          <a:p>
            <a:pPr lvl="1"/>
            <a:r>
              <a:rPr lang="en-US" altLang="zh-TW" dirty="0" err="1" smtClean="0"/>
              <a:t>sitten</a:t>
            </a:r>
            <a:r>
              <a:rPr lang="en-US" altLang="zh-TW" dirty="0" smtClean="0"/>
              <a:t> </a:t>
            </a:r>
            <a:r>
              <a:rPr lang="zh-TW" altLang="en-US" dirty="0" smtClean="0"/>
              <a:t>（</a:t>
            </a:r>
            <a:r>
              <a:rPr lang="en-US" altLang="zh-TW" dirty="0" err="1" smtClean="0"/>
              <a:t>k→s</a:t>
            </a:r>
            <a:r>
              <a:rPr lang="zh-TW" altLang="en-US" dirty="0" smtClean="0"/>
              <a:t>）</a:t>
            </a:r>
          </a:p>
          <a:p>
            <a:pPr lvl="1"/>
            <a:r>
              <a:rPr lang="en-US" altLang="zh-TW" dirty="0" err="1" smtClean="0"/>
              <a:t>sittin</a:t>
            </a:r>
            <a:r>
              <a:rPr lang="en-US" altLang="zh-TW" dirty="0" smtClean="0"/>
              <a:t> </a:t>
            </a:r>
            <a:r>
              <a:rPr lang="zh-TW" altLang="en-US" dirty="0" smtClean="0"/>
              <a:t>（</a:t>
            </a:r>
            <a:r>
              <a:rPr lang="en-US" altLang="zh-TW" dirty="0" err="1" smtClean="0"/>
              <a:t>e→i</a:t>
            </a:r>
            <a:r>
              <a:rPr lang="zh-TW" altLang="en-US" dirty="0" smtClean="0"/>
              <a:t>）</a:t>
            </a:r>
          </a:p>
          <a:p>
            <a:pPr lvl="1"/>
            <a:r>
              <a:rPr lang="en-US" altLang="zh-TW" dirty="0" smtClean="0"/>
              <a:t>sitting </a:t>
            </a:r>
            <a:r>
              <a:rPr lang="zh-TW" altLang="en-US" dirty="0" smtClean="0"/>
              <a:t>（→</a:t>
            </a:r>
            <a:r>
              <a:rPr lang="en-US" altLang="zh-TW" dirty="0" smtClean="0"/>
              <a:t>g</a:t>
            </a:r>
            <a:r>
              <a:rPr lang="zh-TW" altLang="en-US" dirty="0" smtClean="0"/>
              <a:t>）</a:t>
            </a:r>
          </a:p>
          <a:p>
            <a:endParaRPr lang="en-US" altLang="zh-TW" dirty="0" smtClean="0">
              <a:hlinkClick r:id="rId2" tooltip="DNA"/>
            </a:endParaRPr>
          </a:p>
          <a:p>
            <a:r>
              <a:rPr lang="zh-TW" altLang="en-US" dirty="0" smtClean="0">
                <a:hlinkClick r:id="rId2" tooltip="DNA"/>
              </a:rPr>
              <a:t>應用</a:t>
            </a:r>
            <a:endParaRPr lang="en-US" altLang="zh-TW" dirty="0" smtClean="0">
              <a:hlinkClick r:id="rId2" tooltip="DNA"/>
            </a:endParaRPr>
          </a:p>
          <a:p>
            <a:pPr lvl="1"/>
            <a:r>
              <a:rPr lang="en-US" altLang="zh-TW" dirty="0" smtClean="0">
                <a:hlinkClick r:id="rId2" tooltip="DNA"/>
              </a:rPr>
              <a:t>DNA</a:t>
            </a:r>
            <a:r>
              <a:rPr lang="zh-TW" altLang="en-US" dirty="0" smtClean="0"/>
              <a:t>分析</a:t>
            </a:r>
          </a:p>
          <a:p>
            <a:pPr lvl="1"/>
            <a:r>
              <a:rPr lang="zh-TW" altLang="en-US" dirty="0" smtClean="0">
                <a:hlinkClick r:id="rId7" tooltip="拼寫檢查"/>
              </a:rPr>
              <a:t>拼寫檢查</a:t>
            </a:r>
            <a:endParaRPr lang="zh-TW" altLang="en-US" dirty="0" smtClean="0"/>
          </a:p>
          <a:p>
            <a:pPr lvl="1"/>
            <a:r>
              <a:rPr lang="zh-TW" altLang="en-US" dirty="0" smtClean="0">
                <a:hlinkClick r:id="rId8" tooltip="語音辨識"/>
              </a:rPr>
              <a:t>語音辨識</a:t>
            </a:r>
            <a:endParaRPr lang="zh-TW" altLang="en-US" dirty="0" smtClean="0"/>
          </a:p>
          <a:p>
            <a:pPr lvl="1"/>
            <a:r>
              <a:rPr lang="zh-TW" altLang="en-US" dirty="0" smtClean="0">
                <a:hlinkClick r:id="rId9" tooltip="抄襲"/>
              </a:rPr>
              <a:t>抄襲</a:t>
            </a:r>
            <a:r>
              <a:rPr lang="zh-TW" altLang="en-US" dirty="0" smtClean="0"/>
              <a:t>偵測</a:t>
            </a:r>
          </a:p>
          <a:p>
            <a:endParaRPr lang="zh-TW" altLang="en-US" dirty="0"/>
          </a:p>
        </p:txBody>
      </p:sp>
      <p:pic>
        <p:nvPicPr>
          <p:cNvPr id="6" name="圖片 5" descr="link_icon_blue.png">
            <a:hlinkClick r:id="rId10"/>
      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21289" y="826361"/>
            <a:ext cx="298383" cy="29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19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 err="1" smtClean="0"/>
              <a:t>Jaro</a:t>
            </a:r>
            <a:r>
              <a:rPr lang="en-US" altLang="zh-TW" sz="4400" dirty="0" smtClean="0"/>
              <a:t>-Winkler</a:t>
            </a:r>
            <a:r>
              <a:rPr lang="zh-TW" altLang="en-US" sz="4400" dirty="0" smtClean="0"/>
              <a:t>演算法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簡介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一種計算兩個字符串之間相似度的方法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據說是用來判定健康記錄上兩個名字是否相同，也有說是是用於人口普查</a:t>
            </a:r>
            <a:endParaRPr lang="zh-TW" altLang="en-US" dirty="0"/>
          </a:p>
        </p:txBody>
      </p:sp>
      <p:pic>
        <p:nvPicPr>
          <p:cNvPr id="4" name="圖片 3" descr="link_icon_blue.png">
            <a:hlinkClick r:id="rId2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47664" y="1340768"/>
            <a:ext cx="298383" cy="29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46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範例資料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340768"/>
            <a:ext cx="2764507" cy="502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141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</a:t>
            </a:r>
            <a:r>
              <a:rPr lang="en-US" altLang="zh-TW" dirty="0" smtClean="0"/>
              <a:t>1:</a:t>
            </a:r>
            <a:r>
              <a:rPr lang="zh-TW" altLang="zh-TW" dirty="0">
                <a:effectLst/>
              </a:rPr>
              <a:t>與字串</a:t>
            </a:r>
            <a:r>
              <a:rPr lang="en-US" altLang="zh-TW" dirty="0">
                <a:effectLst/>
              </a:rPr>
              <a:t> </a:t>
            </a:r>
            <a:r>
              <a:rPr lang="en-US" altLang="zh-TW" dirty="0" smtClean="0">
                <a:effectLst/>
              </a:rPr>
              <a:t>'AB</a:t>
            </a:r>
            <a:r>
              <a:rPr lang="en-US" altLang="zh-TW" dirty="0">
                <a:effectLst/>
              </a:rPr>
              <a:t>' </a:t>
            </a:r>
            <a:r>
              <a:rPr lang="zh-TW" altLang="zh-TW" dirty="0">
                <a:effectLst/>
              </a:rPr>
              <a:t>比對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899058"/>
            <a:ext cx="7740352" cy="5958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247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神韻">
  <a:themeElements>
    <a:clrScheme name="神韻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神韻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神韻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749</TotalTime>
  <Words>455</Words>
  <Application>Microsoft Office PowerPoint</Application>
  <PresentationFormat>如螢幕大小 (4:3)</PresentationFormat>
  <Paragraphs>108</Paragraphs>
  <Slides>16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7" baseType="lpstr">
      <vt:lpstr>神韻</vt:lpstr>
      <vt:lpstr>字串相似度比對 in Oracle</vt:lpstr>
      <vt:lpstr>相同品項料號重複申請問題</vt:lpstr>
      <vt:lpstr>目前處置</vt:lpstr>
      <vt:lpstr>字符串模糊查詢</vt:lpstr>
      <vt:lpstr>Oracle 字串模糊比對package</vt:lpstr>
      <vt:lpstr>Levenshtein Distance演算法</vt:lpstr>
      <vt:lpstr>Jaro-Winkler演算法</vt:lpstr>
      <vt:lpstr>範例資料</vt:lpstr>
      <vt:lpstr>範例1:與字串 'AB' 比對</vt:lpstr>
      <vt:lpstr>範例2 -與字串 'AABB' 比對</vt:lpstr>
      <vt:lpstr>範例3:與字串 ' A B ' 比對</vt:lpstr>
      <vt:lpstr>應用範圍案例</vt:lpstr>
      <vt:lpstr>案例: 查詢申請單/DW中相似的品名</vt:lpstr>
      <vt:lpstr>案例: 繁體/簡體品名差異較大</vt:lpstr>
      <vt:lpstr>Java 版本 Fuzzy String Search</vt:lpstr>
      <vt:lpstr>Resource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物料群組 vs 物料類型 之間的關聯設定</dc:title>
  <dc:creator>李毓霖</dc:creator>
  <cp:lastModifiedBy>胡憲維</cp:lastModifiedBy>
  <cp:revision>55</cp:revision>
  <dcterms:created xsi:type="dcterms:W3CDTF">2016-08-29T00:53:00Z</dcterms:created>
  <dcterms:modified xsi:type="dcterms:W3CDTF">2016-09-02T02:59:27Z</dcterms:modified>
</cp:coreProperties>
</file>