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4" r:id="rId4"/>
    <p:sldId id="280" r:id="rId5"/>
    <p:sldId id="270" r:id="rId6"/>
    <p:sldId id="290" r:id="rId7"/>
    <p:sldId id="286" r:id="rId8"/>
    <p:sldId id="289" r:id="rId9"/>
    <p:sldId id="281" r:id="rId10"/>
    <p:sldId id="266" r:id="rId11"/>
    <p:sldId id="283" r:id="rId12"/>
    <p:sldId id="282" r:id="rId13"/>
    <p:sldId id="284" r:id="rId14"/>
    <p:sldId id="285" r:id="rId15"/>
    <p:sldId id="287" r:id="rId16"/>
    <p:sldId id="288" r:id="rId17"/>
    <p:sldId id="291" r:id="rId18"/>
    <p:sldId id="26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FFFFF"/>
    <a:srgbClr val="000000"/>
    <a:srgbClr val="F2DCDB"/>
    <a:srgbClr val="B53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0" autoAdjust="0"/>
    <p:restoredTop sz="94660"/>
  </p:normalViewPr>
  <p:slideViewPr>
    <p:cSldViewPr>
      <p:cViewPr>
        <p:scale>
          <a:sx n="96" d="100"/>
          <a:sy n="96" d="100"/>
        </p:scale>
        <p:origin x="-61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666E2-F9F3-48BF-94AD-30BE0164A7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0FFB0898-1701-4D28-8367-6533BB34A824}">
      <dgm:prSet/>
      <dgm:spPr/>
      <dgm:t>
        <a:bodyPr/>
        <a:lstStyle/>
        <a:p>
          <a:pPr rtl="0"/>
          <a:r>
            <a:rPr lang="en-US" smtClean="0"/>
            <a:t>.map() function</a:t>
          </a:r>
          <a:endParaRPr lang="zh-TW"/>
        </a:p>
      </dgm:t>
    </dgm:pt>
    <dgm:pt modelId="{0A5151FB-6AAA-474F-BC7A-77534BC4C4E0}" type="parTrans" cxnId="{95B4EEBD-1028-4414-958F-AF46AD13F6A3}">
      <dgm:prSet/>
      <dgm:spPr/>
      <dgm:t>
        <a:bodyPr/>
        <a:lstStyle/>
        <a:p>
          <a:endParaRPr lang="zh-TW" altLang="en-US"/>
        </a:p>
      </dgm:t>
    </dgm:pt>
    <dgm:pt modelId="{5134B412-C27B-4CEA-8084-5D0F7537B6BC}" type="sibTrans" cxnId="{95B4EEBD-1028-4414-958F-AF46AD13F6A3}">
      <dgm:prSet/>
      <dgm:spPr/>
      <dgm:t>
        <a:bodyPr/>
        <a:lstStyle/>
        <a:p>
          <a:endParaRPr lang="zh-TW" altLang="en-US"/>
        </a:p>
      </dgm:t>
    </dgm:pt>
    <dgm:pt modelId="{689B0A3F-27B2-4354-977D-2EBE2B5521A2}">
      <dgm:prSet/>
      <dgm:spPr/>
      <dgm:t>
        <a:bodyPr/>
        <a:lstStyle/>
        <a:p>
          <a:pPr rtl="0"/>
          <a:r>
            <a:rPr lang="en-US" smtClean="0"/>
            <a:t>.flatMap()</a:t>
          </a:r>
          <a:r>
            <a:rPr lang="zh-TW" smtClean="0"/>
            <a:t> </a:t>
          </a:r>
          <a:r>
            <a:rPr lang="en-US" smtClean="0"/>
            <a:t>function</a:t>
          </a:r>
          <a:endParaRPr lang="zh-TW"/>
        </a:p>
      </dgm:t>
    </dgm:pt>
    <dgm:pt modelId="{279679E7-9112-4327-B2C4-A2F628A69049}" type="parTrans" cxnId="{C08F450E-50A0-4492-AD8F-EEA2EAAC90A2}">
      <dgm:prSet/>
      <dgm:spPr/>
      <dgm:t>
        <a:bodyPr/>
        <a:lstStyle/>
        <a:p>
          <a:endParaRPr lang="zh-TW" altLang="en-US"/>
        </a:p>
      </dgm:t>
    </dgm:pt>
    <dgm:pt modelId="{A5524697-7DB8-408A-9B9E-C08CEC9C9C7D}" type="sibTrans" cxnId="{C08F450E-50A0-4492-AD8F-EEA2EAAC90A2}">
      <dgm:prSet/>
      <dgm:spPr/>
      <dgm:t>
        <a:bodyPr/>
        <a:lstStyle/>
        <a:p>
          <a:endParaRPr lang="zh-TW" altLang="en-US"/>
        </a:p>
      </dgm:t>
    </dgm:pt>
    <dgm:pt modelId="{190F4762-2439-490E-A576-861C1927856A}" type="pres">
      <dgm:prSet presAssocID="{64A666E2-F9F3-48BF-94AD-30BE0164A7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9850080-8821-4E1D-A9A0-6A1415CB6B38}" type="pres">
      <dgm:prSet presAssocID="{0FFB0898-1701-4D28-8367-6533BB34A82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F4449D-D45E-49BB-9A6E-DED154D5A306}" type="pres">
      <dgm:prSet presAssocID="{5134B412-C27B-4CEA-8084-5D0F7537B6BC}" presName="spacer" presStyleCnt="0"/>
      <dgm:spPr/>
    </dgm:pt>
    <dgm:pt modelId="{77343749-D29F-41E0-9158-2499A696D908}" type="pres">
      <dgm:prSet presAssocID="{689B0A3F-27B2-4354-977D-2EBE2B5521A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8DA4DDC-F802-4A3D-B598-D0A27A93E69C}" type="presOf" srcId="{0FFB0898-1701-4D28-8367-6533BB34A824}" destId="{C9850080-8821-4E1D-A9A0-6A1415CB6B38}" srcOrd="0" destOrd="0" presId="urn:microsoft.com/office/officeart/2005/8/layout/vList2"/>
    <dgm:cxn modelId="{4CFA4F0F-97BF-46AD-8541-54CD86295E7A}" type="presOf" srcId="{689B0A3F-27B2-4354-977D-2EBE2B5521A2}" destId="{77343749-D29F-41E0-9158-2499A696D908}" srcOrd="0" destOrd="0" presId="urn:microsoft.com/office/officeart/2005/8/layout/vList2"/>
    <dgm:cxn modelId="{4832AAB5-1FA7-4E87-8EBC-EEE573F5BE18}" type="presOf" srcId="{64A666E2-F9F3-48BF-94AD-30BE0164A746}" destId="{190F4762-2439-490E-A576-861C1927856A}" srcOrd="0" destOrd="0" presId="urn:microsoft.com/office/officeart/2005/8/layout/vList2"/>
    <dgm:cxn modelId="{95B4EEBD-1028-4414-958F-AF46AD13F6A3}" srcId="{64A666E2-F9F3-48BF-94AD-30BE0164A746}" destId="{0FFB0898-1701-4D28-8367-6533BB34A824}" srcOrd="0" destOrd="0" parTransId="{0A5151FB-6AAA-474F-BC7A-77534BC4C4E0}" sibTransId="{5134B412-C27B-4CEA-8084-5D0F7537B6BC}"/>
    <dgm:cxn modelId="{C08F450E-50A0-4492-AD8F-EEA2EAAC90A2}" srcId="{64A666E2-F9F3-48BF-94AD-30BE0164A746}" destId="{689B0A3F-27B2-4354-977D-2EBE2B5521A2}" srcOrd="1" destOrd="0" parTransId="{279679E7-9112-4327-B2C4-A2F628A69049}" sibTransId="{A5524697-7DB8-408A-9B9E-C08CEC9C9C7D}"/>
    <dgm:cxn modelId="{38AC8A18-BA34-4B86-AB6C-17491431DC15}" type="presParOf" srcId="{190F4762-2439-490E-A576-861C1927856A}" destId="{C9850080-8821-4E1D-A9A0-6A1415CB6B38}" srcOrd="0" destOrd="0" presId="urn:microsoft.com/office/officeart/2005/8/layout/vList2"/>
    <dgm:cxn modelId="{60C01304-76CA-4EFC-900F-1AC3B005935A}" type="presParOf" srcId="{190F4762-2439-490E-A576-861C1927856A}" destId="{F1F4449D-D45E-49BB-9A6E-DED154D5A306}" srcOrd="1" destOrd="0" presId="urn:microsoft.com/office/officeart/2005/8/layout/vList2"/>
    <dgm:cxn modelId="{C8603D82-54A7-4D88-9C44-A05C3177FA89}" type="presParOf" srcId="{190F4762-2439-490E-A576-861C1927856A}" destId="{77343749-D29F-41E0-9158-2499A696D9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50080-8821-4E1D-A9A0-6A1415CB6B38}">
      <dsp:nvSpPr>
        <dsp:cNvPr id="0" name=""/>
        <dsp:cNvSpPr/>
      </dsp:nvSpPr>
      <dsp:spPr>
        <a:xfrm>
          <a:off x="0" y="318593"/>
          <a:ext cx="8229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.map() function</a:t>
          </a:r>
          <a:endParaRPr lang="zh-TW" sz="6500" kern="1200"/>
        </a:p>
      </dsp:txBody>
      <dsp:txXfrm>
        <a:off x="76105" y="394698"/>
        <a:ext cx="8077390" cy="1406815"/>
      </dsp:txXfrm>
    </dsp:sp>
    <dsp:sp modelId="{77343749-D29F-41E0-9158-2499A696D908}">
      <dsp:nvSpPr>
        <dsp:cNvPr id="0" name=""/>
        <dsp:cNvSpPr/>
      </dsp:nvSpPr>
      <dsp:spPr>
        <a:xfrm>
          <a:off x="0" y="2064818"/>
          <a:ext cx="8229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.flatMap()</a:t>
          </a:r>
          <a:r>
            <a:rPr lang="zh-TW" sz="6500" kern="1200" smtClean="0"/>
            <a:t> </a:t>
          </a:r>
          <a:r>
            <a:rPr lang="en-US" sz="6500" kern="1200" smtClean="0"/>
            <a:t>function</a:t>
          </a:r>
          <a:endParaRPr lang="zh-TW" sz="6500" kern="1200"/>
        </a:p>
      </dsp:txBody>
      <dsp:txXfrm>
        <a:off x="76105" y="2140923"/>
        <a:ext cx="8077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196C-B79F-4E2B-9EC3-915E37A7B89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FDE88-548B-4371-855E-1EE025829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2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FDE46-52AA-45F7-94F4-B31D70EF57D7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0397-404A-4D22-9B58-90EABC0936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179512" y="1944918"/>
            <a:ext cx="8784976" cy="2145845"/>
          </a:xfrm>
          <a:prstGeom prst="roundRect">
            <a:avLst>
              <a:gd name="adj" fmla="val 7544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 descr="ttt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 l="2477" t="11419" b="20037"/>
          <a:stretch>
            <a:fillRect/>
          </a:stretch>
        </p:blipFill>
        <p:spPr>
          <a:xfrm>
            <a:off x="-84667" y="2126135"/>
            <a:ext cx="5724128" cy="301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s.png"/>
          <p:cNvPicPr>
            <a:picLocks noChangeAspect="1"/>
          </p:cNvPicPr>
          <p:nvPr userDrawn="1"/>
        </p:nvPicPr>
        <p:blipFill>
          <a:blip r:embed="rId3" cstate="print">
            <a:lum bright="-30000" contrast="-70000"/>
          </a:blip>
          <a:stretch>
            <a:fillRect/>
          </a:stretch>
        </p:blipFill>
        <p:spPr>
          <a:xfrm>
            <a:off x="6300192" y="4371950"/>
            <a:ext cx="2520280" cy="231468"/>
          </a:xfrm>
          <a:prstGeom prst="rect">
            <a:avLst/>
          </a:prstGeom>
        </p:spPr>
      </p:pic>
      <p:sp>
        <p:nvSpPr>
          <p:cNvPr id="15" name="圆角矩形 14"/>
          <p:cNvSpPr/>
          <p:nvPr userDrawn="1"/>
        </p:nvSpPr>
        <p:spPr>
          <a:xfrm>
            <a:off x="179512" y="2232950"/>
            <a:ext cx="8784976" cy="1850968"/>
          </a:xfrm>
          <a:prstGeom prst="roundRect">
            <a:avLst>
              <a:gd name="adj" fmla="val 7544"/>
            </a:avLst>
          </a:prstGeom>
          <a:solidFill>
            <a:srgbClr val="C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 userDrawn="1"/>
        </p:nvSpPr>
        <p:spPr>
          <a:xfrm>
            <a:off x="179512" y="699542"/>
            <a:ext cx="8784976" cy="1944216"/>
          </a:xfrm>
          <a:prstGeom prst="roundRect">
            <a:avLst>
              <a:gd name="adj" fmla="val 7544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未标题-3.png"/>
          <p:cNvPicPr>
            <a:picLocks noChangeAspect="1"/>
          </p:cNvPicPr>
          <p:nvPr userDrawn="1"/>
        </p:nvPicPr>
        <p:blipFill>
          <a:blip r:embed="rId4" cstate="print"/>
          <a:srcRect b="22631"/>
          <a:stretch>
            <a:fillRect/>
          </a:stretch>
        </p:blipFill>
        <p:spPr>
          <a:xfrm>
            <a:off x="6228184" y="1347614"/>
            <a:ext cx="2232248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BD645EE-B851-4E38-A6CE-82E2D67A7729}" type="datetime1">
              <a:rPr lang="zh-CN" altLang="en-US" smtClean="0"/>
              <a:pPr/>
              <a:t>2017/12/15</a:t>
            </a:fld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0" y="141480"/>
            <a:ext cx="7416824" cy="54006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179512" y="141480"/>
            <a:ext cx="7560840" cy="540060"/>
          </a:xfrm>
          <a:prstGeom prst="roundRect">
            <a:avLst>
              <a:gd name="adj" fmla="val 75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283152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89552"/>
            <a:ext cx="8229600" cy="394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17F8BF1-DF50-483F-9035-FAE3BD2046E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395536" y="473199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未标题-3.png"/>
          <p:cNvPicPr>
            <a:picLocks noChangeAspect="1"/>
          </p:cNvPicPr>
          <p:nvPr userDrawn="1"/>
        </p:nvPicPr>
        <p:blipFill>
          <a:blip r:embed="rId4" cstate="print"/>
          <a:srcRect b="26200"/>
          <a:stretch>
            <a:fillRect/>
          </a:stretch>
        </p:blipFill>
        <p:spPr>
          <a:xfrm>
            <a:off x="7884368" y="195486"/>
            <a:ext cx="1043608" cy="449563"/>
          </a:xfrm>
          <a:prstGeom prst="rect">
            <a:avLst/>
          </a:prstGeom>
        </p:spPr>
      </p:pic>
      <p:pic>
        <p:nvPicPr>
          <p:cNvPr id="19" name="图片 18" descr="s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851920" y="4822000"/>
            <a:ext cx="1475656" cy="135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3568" y="2821204"/>
            <a:ext cx="5112568" cy="61464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Lambda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map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vs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flatMap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683568" y="3381840"/>
            <a:ext cx="3096344" cy="432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1600" dirty="0" smtClean="0">
                <a:solidFill>
                  <a:schemeClr val="bg1"/>
                </a:solidFill>
              </a:rPr>
              <a:t>軟體處</a:t>
            </a:r>
            <a:r>
              <a:rPr lang="en-US" altLang="zh-CN" sz="1600" dirty="0" smtClean="0">
                <a:solidFill>
                  <a:schemeClr val="bg1"/>
                </a:solidFill>
              </a:rPr>
              <a:t>  2017</a:t>
            </a:r>
            <a:r>
              <a:rPr lang="zh-CN" altLang="en-US" sz="1600" dirty="0" smtClean="0">
                <a:solidFill>
                  <a:schemeClr val="bg1"/>
                </a:solidFill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en-US" altLang="zh-TW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月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1.filter </a:t>
            </a:r>
            <a:r>
              <a:rPr lang="en-US" altLang="zh-TW" dirty="0"/>
              <a:t>"a" from String[][]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3528" y="699542"/>
            <a:ext cx="6286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String[][] data </a:t>
            </a:r>
          </a:p>
          <a:p>
            <a:r>
              <a:rPr lang="en-US" altLang="zh-TW" dirty="0"/>
              <a:t>                = new String[][]{{"a", "b"}, {"c", "d"}, {"e", "f"}};</a:t>
            </a:r>
          </a:p>
          <a:p>
            <a:r>
              <a:rPr lang="en-US" altLang="zh-TW" dirty="0" smtClean="0"/>
              <a:t>//</a:t>
            </a:r>
            <a:r>
              <a:rPr lang="en-US" altLang="zh-TW" dirty="0" err="1" smtClean="0">
                <a:solidFill>
                  <a:srgbClr val="FF0000"/>
                </a:solidFill>
              </a:rPr>
              <a:t>flatMap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filter</a:t>
            </a:r>
            <a:endParaRPr lang="en-US" altLang="zh-TW" dirty="0" smtClean="0"/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//</a:t>
            </a:r>
            <a:r>
              <a:rPr lang="en-US" altLang="zh-TW" dirty="0">
                <a:solidFill>
                  <a:srgbClr val="FF0000"/>
                </a:solidFill>
              </a:rPr>
              <a:t>public static &lt;T&gt; Stream&lt;T&gt; stream(T[] array) 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endParaRPr lang="en-US" altLang="zh-TW" dirty="0"/>
          </a:p>
          <a:p>
            <a:r>
              <a:rPr lang="en-US" altLang="zh-TW" dirty="0" smtClean="0"/>
              <a:t>Stream&lt;String</a:t>
            </a:r>
            <a:r>
              <a:rPr lang="en-US" altLang="zh-TW" dirty="0"/>
              <a:t>&gt; stream2 = </a:t>
            </a:r>
            <a:r>
              <a:rPr lang="en-US" altLang="zh-TW" dirty="0" err="1"/>
              <a:t>Arrays.stream</a:t>
            </a:r>
            <a:r>
              <a:rPr lang="en-US" altLang="zh-TW" dirty="0"/>
              <a:t>(data)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flatMap</a:t>
            </a:r>
            <a:r>
              <a:rPr lang="en-US" altLang="zh-TW" dirty="0">
                <a:solidFill>
                  <a:srgbClr val="FF0000"/>
                </a:solidFill>
              </a:rPr>
              <a:t>(x -&gt; </a:t>
            </a:r>
            <a:r>
              <a:rPr lang="en-US" altLang="zh-TW" dirty="0" err="1">
                <a:solidFill>
                  <a:srgbClr val="FF0000"/>
                </a:solidFill>
              </a:rPr>
              <a:t>Arrays.stream</a:t>
            </a:r>
            <a:r>
              <a:rPr lang="en-US" altLang="zh-TW" dirty="0">
                <a:solidFill>
                  <a:srgbClr val="FF0000"/>
                </a:solidFill>
              </a:rPr>
              <a:t>(x</a:t>
            </a:r>
            <a:r>
              <a:rPr lang="en-US" altLang="zh-TW" dirty="0" smtClean="0">
                <a:solidFill>
                  <a:srgbClr val="FF0000"/>
                </a:solidFill>
              </a:rPr>
              <a:t>))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//</a:t>
            </a:r>
            <a:r>
              <a:rPr lang="en-US" altLang="zh-TW" dirty="0">
                <a:solidFill>
                  <a:srgbClr val="FF0000"/>
                </a:solidFill>
              </a:rPr>
              <a:t>String[] -&gt; Stream&lt;String&gt;</a:t>
            </a:r>
          </a:p>
          <a:p>
            <a:r>
              <a:rPr lang="en-US" altLang="zh-TW" dirty="0"/>
              <a:t>            .filter(s -&gt; "</a:t>
            </a:r>
            <a:r>
              <a:rPr lang="en-US" altLang="zh-TW" dirty="0" err="1"/>
              <a:t>a".equals</a:t>
            </a:r>
            <a:r>
              <a:rPr lang="en-US" altLang="zh-TW" dirty="0"/>
              <a:t>(s));</a:t>
            </a:r>
          </a:p>
          <a:p>
            <a:r>
              <a:rPr lang="en-US" altLang="zh-TW" dirty="0" smtClean="0"/>
              <a:t>Optional&lt;String</a:t>
            </a:r>
            <a:r>
              <a:rPr lang="en-US" altLang="zh-TW" dirty="0"/>
              <a:t>&gt; result = stream2.findFirst();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/>
              <a:t>("a" ,</a:t>
            </a:r>
            <a:r>
              <a:rPr lang="en-US" altLang="zh-TW" dirty="0" err="1"/>
              <a:t>result.orElse</a:t>
            </a:r>
            <a:r>
              <a:rPr lang="en-US" altLang="zh-TW" dirty="0"/>
              <a:t>(null));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08304" y="300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找出</a:t>
            </a:r>
            <a:r>
              <a:rPr lang="zh-TW" altLang="en-US" dirty="0"/>
              <a:t>被借多少</a:t>
            </a:r>
            <a:r>
              <a:rPr lang="zh-TW" altLang="en-US" dirty="0" smtClean="0"/>
              <a:t>書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3528" y="699542"/>
            <a:ext cx="5717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//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        //student1</a:t>
            </a:r>
          </a:p>
          <a:p>
            <a:r>
              <a:rPr lang="en-US" altLang="zh-TW" dirty="0"/>
              <a:t>        Student student1 = new Student();</a:t>
            </a:r>
          </a:p>
          <a:p>
            <a:r>
              <a:rPr lang="en-US" altLang="zh-TW" dirty="0"/>
              <a:t>        student1.setName</a:t>
            </a:r>
            <a:r>
              <a:rPr lang="en-US" altLang="zh-TW" dirty="0" smtClean="0"/>
              <a:t>(“gilbert1");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        student1.borrowBook("Java 8 in Action");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student1.borrowBook("Spring Boot in Action");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student1.borrowBook("Effective Java (2nd Edition)");</a:t>
            </a:r>
          </a:p>
          <a:p>
            <a:r>
              <a:rPr lang="en-US" altLang="zh-TW" dirty="0"/>
              <a:t>        //student2</a:t>
            </a:r>
          </a:p>
          <a:p>
            <a:r>
              <a:rPr lang="en-US" altLang="zh-TW" dirty="0"/>
              <a:t>        Student student2 = new Student();</a:t>
            </a:r>
          </a:p>
          <a:p>
            <a:r>
              <a:rPr lang="en-US" altLang="zh-TW" dirty="0"/>
              <a:t>        student2.setName</a:t>
            </a:r>
            <a:r>
              <a:rPr lang="en-US" altLang="zh-TW" dirty="0" smtClean="0"/>
              <a:t>(“gilbert2");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        student2.borrowBook("Learning Python, 5th Edition");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student2.borrowBook("Effective Java (2nd Edition)");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找出</a:t>
            </a:r>
            <a:r>
              <a:rPr lang="zh-TW" altLang="en-US" dirty="0"/>
              <a:t>被借多少</a:t>
            </a:r>
            <a:r>
              <a:rPr lang="zh-TW" altLang="en-US" dirty="0" smtClean="0"/>
              <a:t>書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3528" y="699542"/>
            <a:ext cx="89203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//&lt;</a:t>
            </a:r>
            <a:r>
              <a:rPr lang="en-US" altLang="zh-TW" dirty="0"/>
              <a:t>R&gt; Stream&lt;R&gt; map(Function&lt;? super T, ? extends R&gt; mapper);</a:t>
            </a:r>
          </a:p>
          <a:p>
            <a:r>
              <a:rPr lang="en-US" altLang="zh-TW" dirty="0"/>
              <a:t>        //&lt;R&gt; Stream&lt;R&gt; </a:t>
            </a:r>
            <a:r>
              <a:rPr lang="en-US" altLang="zh-TW" dirty="0" err="1"/>
              <a:t>flatMap</a:t>
            </a:r>
            <a:r>
              <a:rPr lang="en-US" altLang="zh-TW" dirty="0"/>
              <a:t>(Function&lt;? super T, ? extends Stream&lt;? extends R&gt;&gt; mapper);</a:t>
            </a:r>
          </a:p>
          <a:p>
            <a:r>
              <a:rPr lang="en-US" altLang="zh-TW" dirty="0"/>
              <a:t>        //private Set&lt;String&gt; books;</a:t>
            </a:r>
          </a:p>
          <a:p>
            <a:r>
              <a:rPr lang="en-US" altLang="zh-TW" dirty="0"/>
              <a:t>        List&lt;String&gt; collect =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students.stream</a:t>
            </a:r>
            <a:r>
              <a:rPr lang="en-US" altLang="zh-TW" dirty="0"/>
              <a:t>()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             .map(x -&gt; </a:t>
            </a:r>
            <a:r>
              <a:rPr lang="en-US" altLang="zh-TW" dirty="0" err="1">
                <a:solidFill>
                  <a:srgbClr val="FF0000"/>
                </a:solidFill>
              </a:rPr>
              <a:t>x.getBooks</a:t>
            </a:r>
            <a:r>
              <a:rPr lang="en-US" altLang="zh-TW" dirty="0">
                <a:solidFill>
                  <a:srgbClr val="FF0000"/>
                </a:solidFill>
              </a:rPr>
              <a:t>())      </a:t>
            </a:r>
            <a:r>
              <a:rPr lang="en-US" altLang="zh-TW" dirty="0" smtClean="0">
                <a:solidFill>
                  <a:srgbClr val="FF0000"/>
                </a:solidFill>
              </a:rPr>
              <a:t>//Set&lt;String&gt; x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                        .</a:t>
            </a:r>
            <a:r>
              <a:rPr lang="en-US" altLang="zh-TW" dirty="0" err="1" smtClean="0">
                <a:solidFill>
                  <a:srgbClr val="FF0000"/>
                </a:solidFill>
              </a:rPr>
              <a:t>flatMap</a:t>
            </a:r>
            <a:r>
              <a:rPr lang="en-US" altLang="zh-TW" dirty="0" smtClean="0">
                <a:solidFill>
                  <a:srgbClr val="FF0000"/>
                </a:solidFill>
              </a:rPr>
              <a:t>(y </a:t>
            </a:r>
            <a:r>
              <a:rPr lang="en-US" altLang="zh-TW" dirty="0">
                <a:solidFill>
                  <a:srgbClr val="FF0000"/>
                </a:solidFill>
              </a:rPr>
              <a:t>-&gt; </a:t>
            </a:r>
            <a:r>
              <a:rPr lang="en-US" altLang="zh-TW" dirty="0" err="1">
                <a:solidFill>
                  <a:srgbClr val="FF0000"/>
                </a:solidFill>
              </a:rPr>
              <a:t>y</a:t>
            </a:r>
            <a:r>
              <a:rPr lang="en-US" altLang="zh-TW" dirty="0" err="1" smtClean="0">
                <a:solidFill>
                  <a:srgbClr val="FF0000"/>
                </a:solidFill>
              </a:rPr>
              <a:t>.stream</a:t>
            </a:r>
            <a:r>
              <a:rPr lang="en-US" altLang="zh-TW" dirty="0">
                <a:solidFill>
                  <a:srgbClr val="FF0000"/>
                </a:solidFill>
              </a:rPr>
              <a:t>())   // Set&lt;String&gt; </a:t>
            </a:r>
            <a:r>
              <a:rPr lang="en-US" altLang="zh-TW" dirty="0" smtClean="0">
                <a:solidFill>
                  <a:srgbClr val="FF0000"/>
                </a:solidFill>
              </a:rPr>
              <a:t>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                     .distinct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en-US" altLang="zh-TW" dirty="0"/>
              <a:t>                        .collect(</a:t>
            </a:r>
            <a:r>
              <a:rPr lang="en-US" altLang="zh-TW" dirty="0" err="1"/>
              <a:t>Collectors.toList</a:t>
            </a:r>
            <a:r>
              <a:rPr lang="en-US" altLang="zh-TW" dirty="0"/>
              <a:t>());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/>
              <a:t>Assert.assertEquals</a:t>
            </a:r>
            <a:r>
              <a:rPr lang="en-US" altLang="zh-TW" dirty="0"/>
              <a:t>("Spring Boot in Action" ,</a:t>
            </a:r>
            <a:r>
              <a:rPr lang="en-US" altLang="zh-TW" dirty="0" err="1"/>
              <a:t>collect.get</a:t>
            </a:r>
            <a:r>
              <a:rPr lang="en-US" altLang="zh-TW" dirty="0"/>
              <a:t>(0));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Assert.assertEquals</a:t>
            </a:r>
            <a:r>
              <a:rPr lang="en-US" altLang="zh-TW" dirty="0"/>
              <a:t>("Effective Java (2nd Edition)" ,</a:t>
            </a:r>
            <a:r>
              <a:rPr lang="en-US" altLang="zh-TW" dirty="0" err="1"/>
              <a:t>collect.get</a:t>
            </a:r>
            <a:r>
              <a:rPr lang="en-US" altLang="zh-TW" dirty="0"/>
              <a:t>(1));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Assert.assertEquals</a:t>
            </a:r>
            <a:r>
              <a:rPr lang="en-US" altLang="zh-TW" dirty="0"/>
              <a:t>("Java 8 in Action" ,</a:t>
            </a:r>
            <a:r>
              <a:rPr lang="en-US" altLang="zh-TW" dirty="0" err="1"/>
              <a:t>collect.get</a:t>
            </a:r>
            <a:r>
              <a:rPr lang="en-US" altLang="zh-TW" dirty="0"/>
              <a:t>(2));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Assert.assertEquals</a:t>
            </a:r>
            <a:r>
              <a:rPr lang="en-US" altLang="zh-TW" dirty="0"/>
              <a:t>("Learning Python, 5th Edition" ,</a:t>
            </a:r>
            <a:r>
              <a:rPr lang="en-US" altLang="zh-TW" dirty="0" err="1"/>
              <a:t>collect.get</a:t>
            </a:r>
            <a:r>
              <a:rPr lang="en-US" altLang="zh-TW" dirty="0"/>
              <a:t>(3));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283968" y="2787774"/>
            <a:ext cx="4124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Style2 .</a:t>
            </a:r>
            <a:r>
              <a:rPr lang="en-US" altLang="zh-TW" dirty="0" err="1" smtClean="0">
                <a:solidFill>
                  <a:srgbClr val="FF0000"/>
                </a:solidFill>
              </a:rPr>
              <a:t>flatMap</a:t>
            </a:r>
            <a:r>
              <a:rPr lang="en-US" altLang="zh-TW" dirty="0" smtClean="0">
                <a:solidFill>
                  <a:srgbClr val="FF0000"/>
                </a:solidFill>
              </a:rPr>
              <a:t>(x </a:t>
            </a:r>
            <a:r>
              <a:rPr lang="en-US" altLang="zh-TW" dirty="0">
                <a:solidFill>
                  <a:srgbClr val="FF0000"/>
                </a:solidFill>
              </a:rPr>
              <a:t>-&gt; </a:t>
            </a:r>
            <a:r>
              <a:rPr lang="en-US" altLang="zh-TW" dirty="0" err="1">
                <a:solidFill>
                  <a:srgbClr val="FF0000"/>
                </a:solidFill>
              </a:rPr>
              <a:t>x.getBooks</a:t>
            </a:r>
            <a:r>
              <a:rPr lang="en-US" altLang="zh-TW" dirty="0">
                <a:solidFill>
                  <a:srgbClr val="FF0000"/>
                </a:solidFill>
              </a:rPr>
              <a:t>().stream())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3.primitive </a:t>
            </a:r>
            <a:r>
              <a:rPr lang="en-US" altLang="zh-TW" dirty="0"/>
              <a:t>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5536" y="699542"/>
            <a:ext cx="63751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en-US" altLang="zh-TW" dirty="0"/>
              <a:t>1. </a:t>
            </a:r>
            <a:r>
              <a:rPr lang="en-US" altLang="zh-TW" dirty="0" err="1"/>
              <a:t>streamArray</a:t>
            </a:r>
            <a:endParaRPr lang="en-US" altLang="zh-TW" dirty="0"/>
          </a:p>
          <a:p>
            <a:r>
              <a:rPr lang="en-US" altLang="zh-TW" dirty="0" err="1" smtClean="0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intArray</a:t>
            </a:r>
            <a:r>
              <a:rPr lang="en-US" altLang="zh-TW" dirty="0"/>
              <a:t> = {1, 2, 3, 4, 5, 6};</a:t>
            </a:r>
          </a:p>
          <a:p>
            <a:r>
              <a:rPr lang="en-US" altLang="zh-TW" dirty="0" smtClean="0"/>
              <a:t>Stream&lt;</a:t>
            </a:r>
            <a:r>
              <a:rPr lang="en-US" altLang="zh-TW" dirty="0" err="1" smtClean="0"/>
              <a:t>int</a:t>
            </a:r>
            <a:r>
              <a:rPr lang="en-US" altLang="zh-TW" dirty="0"/>
              <a:t>[]&gt; </a:t>
            </a:r>
            <a:r>
              <a:rPr lang="en-US" altLang="zh-TW" dirty="0" err="1"/>
              <a:t>streamArray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Stream.of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intArray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en-US" altLang="zh-TW" dirty="0"/>
              <a:t>2. Stream&lt;</a:t>
            </a:r>
            <a:r>
              <a:rPr lang="en-US" altLang="zh-TW" dirty="0" err="1"/>
              <a:t>int</a:t>
            </a:r>
            <a:r>
              <a:rPr lang="en-US" altLang="zh-TW" dirty="0"/>
              <a:t>[]&gt; -&gt; </a:t>
            </a:r>
            <a:r>
              <a:rPr lang="en-US" altLang="zh-TW" dirty="0" err="1"/>
              <a:t>IntStream</a:t>
            </a:r>
            <a:endParaRPr lang="en-US" altLang="zh-TW" dirty="0"/>
          </a:p>
          <a:p>
            <a:r>
              <a:rPr lang="en-US" altLang="zh-TW" dirty="0" smtClean="0"/>
              <a:t>//</a:t>
            </a:r>
            <a:r>
              <a:rPr lang="en-US" altLang="zh-TW" dirty="0" err="1"/>
              <a:t>Arrays.stream</a:t>
            </a:r>
            <a:r>
              <a:rPr lang="en-US" altLang="zh-TW" dirty="0"/>
              <a:t>(x) </a:t>
            </a:r>
            <a:r>
              <a:rPr lang="en-US" altLang="zh-TW" dirty="0" smtClean="0"/>
              <a:t>return </a:t>
            </a:r>
            <a:r>
              <a:rPr lang="en-US" altLang="zh-TW" dirty="0" err="1"/>
              <a:t>IntStream</a:t>
            </a:r>
            <a:endParaRPr lang="en-US" altLang="zh-TW" dirty="0"/>
          </a:p>
          <a:p>
            <a:r>
              <a:rPr lang="en-US" altLang="zh-TW" dirty="0" err="1" smtClean="0"/>
              <a:t>streamArray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	.</a:t>
            </a:r>
            <a:r>
              <a:rPr lang="en-US" altLang="zh-TW" dirty="0" err="1">
                <a:solidFill>
                  <a:srgbClr val="FF0000"/>
                </a:solidFill>
              </a:rPr>
              <a:t>flatMapToInt</a:t>
            </a:r>
            <a:r>
              <a:rPr lang="en-US" altLang="zh-TW" dirty="0">
                <a:solidFill>
                  <a:srgbClr val="FF0000"/>
                </a:solidFill>
              </a:rPr>
              <a:t>(x -&gt; </a:t>
            </a:r>
            <a:r>
              <a:rPr lang="en-US" altLang="zh-TW" dirty="0" err="1">
                <a:solidFill>
                  <a:srgbClr val="FF0000"/>
                </a:solidFill>
              </a:rPr>
              <a:t>Arrays.stream</a:t>
            </a:r>
            <a:r>
              <a:rPr lang="en-US" altLang="zh-TW" dirty="0">
                <a:solidFill>
                  <a:srgbClr val="FF0000"/>
                </a:solidFill>
              </a:rPr>
              <a:t>(x</a:t>
            </a:r>
            <a:r>
              <a:rPr lang="en-US" altLang="zh-TW" dirty="0" smtClean="0">
                <a:solidFill>
                  <a:srgbClr val="FF0000"/>
                </a:solidFill>
              </a:rPr>
              <a:t>))//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[] x -&gt; </a:t>
            </a:r>
            <a:r>
              <a:rPr lang="en-US" altLang="zh-TW" dirty="0" err="1" smtClean="0">
                <a:solidFill>
                  <a:srgbClr val="FF0000"/>
                </a:solidFill>
              </a:rPr>
              <a:t>IntStream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-</a:t>
            </a:r>
            <a:r>
              <a:rPr lang="en-US" altLang="zh-TW" dirty="0"/>
              <a:t>&gt;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                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93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 </a:t>
            </a:r>
            <a:r>
              <a:rPr lang="en-US" altLang="zh-TW" dirty="0" smtClean="0"/>
              <a:t>[[</a:t>
            </a:r>
            <a:r>
              <a:rPr lang="en-US" altLang="zh-TW" dirty="0"/>
              <a:t>1,2][3,4]]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/>
              <a:t>[1,2,3,4</a:t>
            </a:r>
            <a:r>
              <a:rPr lang="en-US" altLang="zh-TW" dirty="0" smtClean="0"/>
              <a:t>] -&gt; [</a:t>
            </a:r>
            <a:r>
              <a:rPr lang="en-US" altLang="zh-TW" dirty="0"/>
              <a:t>2, 3, 4, 5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680958"/>
            <a:ext cx="80623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攤平後所有元素</a:t>
            </a:r>
            <a:r>
              <a:rPr lang="en-US" altLang="zh-TW" dirty="0" smtClean="0"/>
              <a:t>+1 </a:t>
            </a:r>
          </a:p>
          <a:p>
            <a:r>
              <a:rPr lang="en-US" altLang="zh-TW" dirty="0" smtClean="0"/>
              <a:t>List&lt;Integer</a:t>
            </a:r>
            <a:r>
              <a:rPr lang="en-US" altLang="zh-TW" dirty="0"/>
              <a:t>&gt; together = </a:t>
            </a:r>
            <a:r>
              <a:rPr lang="en-US" altLang="zh-TW" dirty="0" err="1"/>
              <a:t>Stream.of</a:t>
            </a:r>
            <a:r>
              <a:rPr lang="en-US" altLang="zh-TW" dirty="0"/>
              <a:t>(</a:t>
            </a:r>
            <a:r>
              <a:rPr lang="en-US" altLang="zh-TW" dirty="0" err="1"/>
              <a:t>asList</a:t>
            </a:r>
            <a:r>
              <a:rPr lang="en-US" altLang="zh-TW" dirty="0"/>
              <a:t>(1, 2), </a:t>
            </a:r>
            <a:r>
              <a:rPr lang="en-US" altLang="zh-TW" dirty="0" err="1"/>
              <a:t>asList</a:t>
            </a:r>
            <a:r>
              <a:rPr lang="en-US" altLang="zh-TW" dirty="0"/>
              <a:t>(3, 4)) // Stream&lt;List&lt;Integer&gt;&gt;</a:t>
            </a:r>
          </a:p>
          <a:p>
            <a:r>
              <a:rPr lang="en-US" altLang="zh-TW" dirty="0"/>
              <a:t>               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flatMap</a:t>
            </a:r>
            <a:r>
              <a:rPr lang="en-US" altLang="zh-TW" dirty="0">
                <a:solidFill>
                  <a:srgbClr val="FF0000"/>
                </a:solidFill>
              </a:rPr>
              <a:t>(List::stream)//Stream&lt;List&lt;Integer&gt;&gt; -&gt; Stream&lt;Integer&gt;</a:t>
            </a:r>
          </a:p>
          <a:p>
            <a:r>
              <a:rPr lang="en-US" altLang="zh-TW" dirty="0"/>
              <a:t>                .map(</a:t>
            </a:r>
            <a:r>
              <a:rPr lang="en-US" altLang="zh-TW" dirty="0" err="1"/>
              <a:t>i</a:t>
            </a:r>
            <a:r>
              <a:rPr lang="en-US" altLang="zh-TW" dirty="0"/>
              <a:t> -&gt; </a:t>
            </a:r>
            <a:r>
              <a:rPr lang="en-US" altLang="zh-TW" dirty="0" err="1"/>
              <a:t>i</a:t>
            </a:r>
            <a:r>
              <a:rPr lang="en-US" altLang="zh-TW" dirty="0"/>
              <a:t> + 1)</a:t>
            </a:r>
          </a:p>
          <a:p>
            <a:r>
              <a:rPr lang="en-US" altLang="zh-TW" dirty="0"/>
              <a:t>                .collect(</a:t>
            </a:r>
            <a:r>
              <a:rPr lang="en-US" altLang="zh-TW" dirty="0" err="1"/>
              <a:t>Collectors.toList</a:t>
            </a:r>
            <a:r>
              <a:rPr lang="en-US" altLang="zh-TW" dirty="0"/>
              <a:t>());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asList</a:t>
            </a:r>
            <a:r>
              <a:rPr lang="en-US" altLang="zh-TW" dirty="0" smtClean="0"/>
              <a:t>(2</a:t>
            </a:r>
            <a:r>
              <a:rPr lang="en-US" altLang="zh-TW" dirty="0"/>
              <a:t>, 3, 4, 5), together);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32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/>
              <a:t>Get </a:t>
            </a:r>
            <a:r>
              <a:rPr lang="en-US" altLang="zh-TW" dirty="0" err="1" smtClean="0"/>
              <a:t>itemNames</a:t>
            </a:r>
            <a:r>
              <a:rPr lang="en-US" altLang="zh-TW" dirty="0" smtClean="0"/>
              <a:t> -1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99542"/>
            <a:ext cx="81710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public static List&lt;Order&gt; </a:t>
            </a:r>
            <a:r>
              <a:rPr lang="en-US" altLang="zh-TW" dirty="0" err="1"/>
              <a:t>buildOrders</a:t>
            </a:r>
            <a:r>
              <a:rPr lang="en-US" altLang="zh-TW" dirty="0" smtClean="0"/>
              <a:t>(){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//</a:t>
            </a:r>
            <a:r>
              <a:rPr lang="zh-TW" altLang="en-US" dirty="0" smtClean="0"/>
              <a:t>產生兩張</a:t>
            </a:r>
            <a:r>
              <a:rPr lang="en-US" altLang="zh-TW" dirty="0" smtClean="0"/>
              <a:t>order</a:t>
            </a:r>
            <a:endParaRPr lang="en-US" altLang="zh-TW" dirty="0"/>
          </a:p>
          <a:p>
            <a:r>
              <a:rPr lang="en-US" altLang="zh-TW" dirty="0"/>
              <a:t>        Order order1  = new Order();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List&lt;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</a:rPr>
              <a:t>lineItems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Arrays.asList</a:t>
            </a:r>
            <a:r>
              <a:rPr lang="en-US" altLang="zh-TW" dirty="0">
                <a:solidFill>
                  <a:srgbClr val="FF0000"/>
                </a:solidFill>
              </a:rPr>
              <a:t>(new 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("A") ,new 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("B"));</a:t>
            </a:r>
          </a:p>
          <a:p>
            <a:r>
              <a:rPr lang="en-US" altLang="zh-TW" dirty="0"/>
              <a:t>        order1.setLineItems(</a:t>
            </a:r>
            <a:r>
              <a:rPr lang="en-US" altLang="zh-TW" dirty="0" err="1"/>
              <a:t>lineItems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//</a:t>
            </a:r>
          </a:p>
          <a:p>
            <a:r>
              <a:rPr lang="en-US" altLang="zh-TW" dirty="0"/>
              <a:t>        Order order2  = new Order();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List&lt;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&gt; lineItems2 = </a:t>
            </a:r>
            <a:r>
              <a:rPr lang="en-US" altLang="zh-TW" dirty="0" err="1">
                <a:solidFill>
                  <a:srgbClr val="FF0000"/>
                </a:solidFill>
              </a:rPr>
              <a:t>Arrays.asList</a:t>
            </a:r>
            <a:r>
              <a:rPr lang="en-US" altLang="zh-TW" dirty="0">
                <a:solidFill>
                  <a:srgbClr val="FF0000"/>
                </a:solidFill>
              </a:rPr>
              <a:t>(new 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("C") ,new </a:t>
            </a:r>
            <a:r>
              <a:rPr lang="en-US" altLang="zh-TW" dirty="0" err="1">
                <a:solidFill>
                  <a:srgbClr val="FF0000"/>
                </a:solidFill>
              </a:rPr>
              <a:t>LineItem</a:t>
            </a:r>
            <a:r>
              <a:rPr lang="en-US" altLang="zh-TW" dirty="0">
                <a:solidFill>
                  <a:srgbClr val="FF0000"/>
                </a:solidFill>
              </a:rPr>
              <a:t>("D"));</a:t>
            </a:r>
          </a:p>
          <a:p>
            <a:r>
              <a:rPr lang="en-US" altLang="zh-TW" dirty="0"/>
              <a:t>        order2.setLineItems(lineItems2);</a:t>
            </a:r>
          </a:p>
          <a:p>
            <a:r>
              <a:rPr lang="en-US" altLang="zh-TW" dirty="0"/>
              <a:t>        List&lt;Order&gt; orders = </a:t>
            </a:r>
            <a:r>
              <a:rPr lang="en-US" altLang="zh-TW" dirty="0" err="1"/>
              <a:t>Arrays.asList</a:t>
            </a:r>
            <a:r>
              <a:rPr lang="en-US" altLang="zh-TW" dirty="0"/>
              <a:t>(order1 , order2);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return orders;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20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Get </a:t>
            </a:r>
            <a:r>
              <a:rPr lang="en-US" altLang="zh-TW" dirty="0" err="1" smtClean="0"/>
              <a:t>itemNames</a:t>
            </a:r>
            <a:r>
              <a:rPr lang="en-US" altLang="zh-TW" dirty="0" smtClean="0"/>
              <a:t> - 2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99542"/>
            <a:ext cx="79208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//</a:t>
            </a:r>
            <a:r>
              <a:rPr lang="zh-TW" altLang="en-US" dirty="0"/>
              <a:t>攤平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Item</a:t>
            </a:r>
            <a:r>
              <a:rPr lang="zh-TW" altLang="en-US" dirty="0"/>
              <a:t>轉</a:t>
            </a:r>
            <a:r>
              <a:rPr lang="zh-TW" altLang="en-US" dirty="0" smtClean="0"/>
              <a:t>大寫</a:t>
            </a:r>
            <a:r>
              <a:rPr lang="zh-TW" altLang="en-US" dirty="0"/>
              <a:t>且</a:t>
            </a:r>
            <a:r>
              <a:rPr lang="zh-TW" altLang="en-US" dirty="0" smtClean="0"/>
              <a:t>不重複</a:t>
            </a:r>
            <a:endParaRPr lang="en-US" altLang="zh-TW" dirty="0" smtClean="0"/>
          </a:p>
          <a:p>
            <a:r>
              <a:rPr lang="en-US" altLang="zh-TW" dirty="0" smtClean="0"/>
              <a:t>List&lt;Order</a:t>
            </a:r>
            <a:r>
              <a:rPr lang="en-US" altLang="zh-TW" dirty="0"/>
              <a:t>&gt; orders = </a:t>
            </a:r>
            <a:r>
              <a:rPr lang="en-US" altLang="zh-TW" dirty="0" err="1"/>
              <a:t>buildOrders</a:t>
            </a:r>
            <a:r>
              <a:rPr lang="en-US" altLang="zh-TW" dirty="0"/>
              <a:t>();</a:t>
            </a:r>
          </a:p>
          <a:p>
            <a:r>
              <a:rPr lang="en-US" altLang="zh-TW" dirty="0" smtClean="0"/>
              <a:t>//</a:t>
            </a:r>
            <a:r>
              <a:rPr lang="en-US" altLang="zh-TW" dirty="0" err="1"/>
              <a:t>itemNames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List&lt;String</a:t>
            </a:r>
            <a:r>
              <a:rPr lang="en-US" altLang="zh-TW" dirty="0"/>
              <a:t>&gt; </a:t>
            </a:r>
            <a:r>
              <a:rPr lang="en-US" altLang="zh-TW" dirty="0" err="1"/>
              <a:t>itemNames</a:t>
            </a:r>
            <a:r>
              <a:rPr lang="en-US" altLang="zh-TW" dirty="0"/>
              <a:t> = </a:t>
            </a:r>
            <a:r>
              <a:rPr lang="en-US" altLang="zh-TW" dirty="0" err="1"/>
              <a:t>orders.stream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                .</a:t>
            </a:r>
            <a:r>
              <a:rPr lang="en-US" altLang="zh-TW" dirty="0" err="1">
                <a:solidFill>
                  <a:srgbClr val="FF0000"/>
                </a:solidFill>
              </a:rPr>
              <a:t>flatMap</a:t>
            </a:r>
            <a:r>
              <a:rPr lang="en-US" altLang="zh-TW" dirty="0"/>
              <a:t>(o -&gt; </a:t>
            </a:r>
            <a:r>
              <a:rPr lang="en-US" altLang="zh-TW" dirty="0" err="1"/>
              <a:t>o.getLineItems</a:t>
            </a:r>
            <a:r>
              <a:rPr lang="en-US" altLang="zh-TW" dirty="0"/>
              <a:t>().stream())//Order -&gt; Stream&lt;</a:t>
            </a:r>
            <a:r>
              <a:rPr lang="en-US" altLang="zh-TW" dirty="0" err="1"/>
              <a:t>LineItem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            .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(</a:t>
            </a:r>
            <a:r>
              <a:rPr lang="en-US" altLang="zh-TW" dirty="0" err="1"/>
              <a:t>LineItem</a:t>
            </a:r>
            <a:r>
              <a:rPr lang="en-US" altLang="zh-TW" dirty="0"/>
              <a:t>::</a:t>
            </a:r>
            <a:r>
              <a:rPr lang="en-US" altLang="zh-TW" dirty="0" err="1"/>
              <a:t>getName</a:t>
            </a:r>
            <a:r>
              <a:rPr lang="en-US" altLang="zh-TW" dirty="0"/>
              <a:t>)//</a:t>
            </a:r>
            <a:r>
              <a:rPr lang="en-US" altLang="zh-TW" dirty="0" err="1"/>
              <a:t>lineItem</a:t>
            </a:r>
            <a:r>
              <a:rPr lang="en-US" altLang="zh-TW" dirty="0"/>
              <a:t> -&gt; String</a:t>
            </a:r>
          </a:p>
          <a:p>
            <a:r>
              <a:rPr lang="en-US" altLang="zh-TW" dirty="0"/>
              <a:t>                        .</a:t>
            </a:r>
            <a:r>
              <a:rPr lang="en-US" altLang="zh-TW" dirty="0">
                <a:solidFill>
                  <a:srgbClr val="FF0000"/>
                </a:solidFill>
              </a:rPr>
              <a:t>distinct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                .collect(</a:t>
            </a:r>
            <a:r>
              <a:rPr lang="en-US" altLang="zh-TW" dirty="0" err="1"/>
              <a:t>toList</a:t>
            </a:r>
            <a:r>
              <a:rPr lang="en-US" altLang="zh-TW" dirty="0"/>
              <a:t>());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/>
              <a:t>("A", </a:t>
            </a:r>
            <a:r>
              <a:rPr lang="en-US" altLang="zh-TW" dirty="0" err="1"/>
              <a:t>itemNames.get</a:t>
            </a:r>
            <a:r>
              <a:rPr lang="en-US" altLang="zh-TW" dirty="0"/>
              <a:t>(0));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/>
              <a:t>("B", </a:t>
            </a:r>
            <a:r>
              <a:rPr lang="en-US" altLang="zh-TW" dirty="0" err="1"/>
              <a:t>itemNames.get</a:t>
            </a:r>
            <a:r>
              <a:rPr lang="en-US" altLang="zh-TW" dirty="0"/>
              <a:t>(1));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/>
              <a:t>("C", </a:t>
            </a:r>
            <a:r>
              <a:rPr lang="en-US" altLang="zh-TW" dirty="0" err="1"/>
              <a:t>itemNames.get</a:t>
            </a:r>
            <a:r>
              <a:rPr lang="en-US" altLang="zh-TW" dirty="0"/>
              <a:t>(2));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/>
              <a:t>("D", </a:t>
            </a:r>
            <a:r>
              <a:rPr lang="en-US" altLang="zh-TW" dirty="0" err="1"/>
              <a:t>itemNames.get</a:t>
            </a:r>
            <a:r>
              <a:rPr lang="en-US" altLang="zh-TW" dirty="0"/>
              <a:t>(3));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15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map()</a:t>
            </a:r>
            <a:r>
              <a:rPr lang="zh-TW" altLang="en-US" dirty="0" smtClean="0"/>
              <a:t> </a:t>
            </a:r>
            <a:r>
              <a:rPr lang="zh-TW" altLang="en-US" dirty="0"/>
              <a:t>是</a:t>
            </a:r>
            <a:r>
              <a:rPr lang="zh-TW" altLang="en-US" dirty="0" smtClean="0"/>
              <a:t>針對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的資料</a:t>
            </a:r>
            <a:r>
              <a:rPr lang="zh-TW" altLang="en-US" dirty="0"/>
              <a:t>轉換</a:t>
            </a:r>
            <a:endParaRPr lang="en-US" altLang="zh-TW" dirty="0" smtClean="0"/>
          </a:p>
          <a:p>
            <a:r>
              <a:rPr lang="en-US" altLang="zh-TW" dirty="0" err="1"/>
              <a:t>flatMap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</a:t>
            </a:r>
            <a:r>
              <a:rPr lang="en-US" altLang="zh-TW" smtClean="0"/>
              <a:t>lambda</a:t>
            </a:r>
            <a:r>
              <a:rPr lang="zh-TW" altLang="en-US" smtClean="0"/>
              <a:t>針對</a:t>
            </a:r>
            <a:r>
              <a:rPr lang="en-US" altLang="zh-TW" dirty="0" smtClean="0"/>
              <a:t>Collection</a:t>
            </a:r>
            <a:r>
              <a:rPr lang="zh-TW" altLang="en-US" dirty="0"/>
              <a:t>操作</a:t>
            </a:r>
            <a:r>
              <a:rPr lang="zh-TW" altLang="en-US" dirty="0" smtClean="0"/>
              <a:t>的前置作業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6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011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tt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4174" t="21823" b="20046"/>
          <a:stretch>
            <a:fillRect/>
          </a:stretch>
        </p:blipFill>
        <p:spPr>
          <a:xfrm>
            <a:off x="0" y="2284303"/>
            <a:ext cx="6284290" cy="2859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0" y="4083918"/>
            <a:ext cx="9144000" cy="1059582"/>
          </a:xfrm>
          <a:prstGeom prst="rect">
            <a:avLst/>
          </a:prstGeom>
          <a:solidFill>
            <a:srgbClr val="BFBFB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286200" y="4207358"/>
            <a:ext cx="4390256" cy="66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pic>
        <p:nvPicPr>
          <p:cNvPr id="12" name="图片 11" descr="未标题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83518"/>
            <a:ext cx="2448272" cy="1429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53012" y="3795886"/>
            <a:ext cx="7090988" cy="8484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99592" y="3795886"/>
            <a:ext cx="7992888" cy="848494"/>
          </a:xfrm>
          <a:prstGeom prst="roundRect">
            <a:avLst>
              <a:gd name="adj" fmla="val 1475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3968" y="3867894"/>
            <a:ext cx="4390256" cy="66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pic>
        <p:nvPicPr>
          <p:cNvPr id="12" name="图片 11" descr="s.png"/>
          <p:cNvPicPr>
            <a:picLocks noChangeAspect="1"/>
          </p:cNvPicPr>
          <p:nvPr/>
        </p:nvPicPr>
        <p:blipFill>
          <a:blip r:embed="rId2" cstate="print">
            <a:lum bright="10000" contrast="-70000"/>
          </a:blip>
          <a:stretch>
            <a:fillRect/>
          </a:stretch>
        </p:blipFill>
        <p:spPr>
          <a:xfrm>
            <a:off x="1187624" y="4151318"/>
            <a:ext cx="1872208" cy="171947"/>
          </a:xfrm>
          <a:prstGeom prst="rect">
            <a:avLst/>
          </a:prstGeom>
        </p:spPr>
      </p:pic>
      <p:pic>
        <p:nvPicPr>
          <p:cNvPr id="13" name="图片 12" descr="ttt.png"/>
          <p:cNvPicPr>
            <a:picLocks noChangeAspect="1"/>
          </p:cNvPicPr>
          <p:nvPr/>
        </p:nvPicPr>
        <p:blipFill>
          <a:blip r:embed="rId3" cstate="print">
            <a:lum bright="40000"/>
          </a:blip>
          <a:srcRect l="2477" t="11419" b="10418"/>
          <a:stretch>
            <a:fillRect/>
          </a:stretch>
        </p:blipFill>
        <p:spPr>
          <a:xfrm>
            <a:off x="-108520" y="-172539"/>
            <a:ext cx="7200800" cy="432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tt.png"/>
          <p:cNvPicPr>
            <a:picLocks noChangeAspect="1"/>
          </p:cNvPicPr>
          <p:nvPr/>
        </p:nvPicPr>
        <p:blipFill>
          <a:blip r:embed="rId4" cstate="print"/>
          <a:srcRect l="2840" t="13424" b="15189"/>
          <a:stretch>
            <a:fillRect/>
          </a:stretch>
        </p:blipFill>
        <p:spPr>
          <a:xfrm>
            <a:off x="-36512" y="166978"/>
            <a:ext cx="6257308" cy="3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94115"/>
              </p:ext>
            </p:extLst>
          </p:nvPr>
        </p:nvGraphicFramePr>
        <p:xfrm>
          <a:off x="457200" y="789552"/>
          <a:ext cx="8229600" cy="3942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53012" y="3795886"/>
            <a:ext cx="7090988" cy="8484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99592" y="3795886"/>
            <a:ext cx="7992888" cy="848494"/>
          </a:xfrm>
          <a:prstGeom prst="roundRect">
            <a:avLst>
              <a:gd name="adj" fmla="val 1475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3968" y="3867894"/>
            <a:ext cx="4390256" cy="66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.map() function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s.png"/>
          <p:cNvPicPr>
            <a:picLocks noChangeAspect="1"/>
          </p:cNvPicPr>
          <p:nvPr/>
        </p:nvPicPr>
        <p:blipFill>
          <a:blip r:embed="rId2" cstate="print">
            <a:lum bright="10000" contrast="-70000"/>
          </a:blip>
          <a:stretch>
            <a:fillRect/>
          </a:stretch>
        </p:blipFill>
        <p:spPr>
          <a:xfrm>
            <a:off x="1187624" y="4151318"/>
            <a:ext cx="1872208" cy="171947"/>
          </a:xfrm>
          <a:prstGeom prst="rect">
            <a:avLst/>
          </a:prstGeom>
        </p:spPr>
      </p:pic>
      <p:pic>
        <p:nvPicPr>
          <p:cNvPr id="13" name="图片 12" descr="ttt.png"/>
          <p:cNvPicPr>
            <a:picLocks noChangeAspect="1"/>
          </p:cNvPicPr>
          <p:nvPr/>
        </p:nvPicPr>
        <p:blipFill>
          <a:blip r:embed="rId3" cstate="print">
            <a:lum bright="40000"/>
          </a:blip>
          <a:srcRect l="2477" t="11419" b="10418"/>
          <a:stretch>
            <a:fillRect/>
          </a:stretch>
        </p:blipFill>
        <p:spPr>
          <a:xfrm>
            <a:off x="-180528" y="-172539"/>
            <a:ext cx="7200800" cy="432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tt.png"/>
          <p:cNvPicPr>
            <a:picLocks noChangeAspect="1"/>
          </p:cNvPicPr>
          <p:nvPr/>
        </p:nvPicPr>
        <p:blipFill>
          <a:blip r:embed="rId4" cstate="print"/>
          <a:srcRect l="2840" t="13424" b="15189"/>
          <a:stretch>
            <a:fillRect/>
          </a:stretch>
        </p:blipFill>
        <p:spPr>
          <a:xfrm>
            <a:off x="-36512" y="166978"/>
            <a:ext cx="6257308" cy="3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資料轉換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3528" y="699542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TW" dirty="0" smtClean="0"/>
              <a:t>//</a:t>
            </a:r>
            <a:r>
              <a:rPr lang="zh-TW" altLang="en-US" dirty="0" smtClean="0"/>
              <a:t>所有元素轉大寫</a:t>
            </a:r>
            <a:endParaRPr lang="en-US" altLang="zh-TW" dirty="0" smtClean="0"/>
          </a:p>
          <a:p>
            <a:pPr fontAlgn="base"/>
            <a:r>
              <a:rPr lang="en-US" altLang="zh-TW" dirty="0" smtClean="0"/>
              <a:t>List&lt;String</a:t>
            </a:r>
            <a:r>
              <a:rPr lang="en-US" altLang="zh-TW" dirty="0"/>
              <a:t>&gt; </a:t>
            </a:r>
            <a:r>
              <a:rPr lang="en-US" altLang="zh-TW" dirty="0" err="1"/>
              <a:t>myList</a:t>
            </a:r>
            <a:r>
              <a:rPr lang="en-US" altLang="zh-TW" dirty="0"/>
              <a:t> = </a:t>
            </a:r>
            <a:r>
              <a:rPr lang="en-US" altLang="zh-TW" dirty="0" err="1"/>
              <a:t>Stream.of</a:t>
            </a:r>
            <a:r>
              <a:rPr lang="en-US" altLang="zh-TW" dirty="0"/>
              <a:t>("a", "b")</a:t>
            </a:r>
          </a:p>
          <a:p>
            <a:pPr lvl="1" fontAlgn="base"/>
            <a:r>
              <a:rPr lang="en-US" altLang="zh-TW" dirty="0"/>
              <a:t>  </a:t>
            </a:r>
            <a:r>
              <a:rPr lang="en-US" altLang="zh-TW" dirty="0">
                <a:solidFill>
                  <a:srgbClr val="FF0000"/>
                </a:solidFill>
              </a:rPr>
              <a:t>.map(String::</a:t>
            </a:r>
            <a:r>
              <a:rPr lang="en-US" altLang="zh-TW" dirty="0" err="1">
                <a:solidFill>
                  <a:srgbClr val="FF0000"/>
                </a:solidFill>
              </a:rPr>
              <a:t>toUpperCase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 fontAlgn="base"/>
            <a:r>
              <a:rPr lang="en-US" altLang="zh-TW" dirty="0"/>
              <a:t>  .collect(</a:t>
            </a:r>
            <a:r>
              <a:rPr lang="en-US" altLang="zh-TW" dirty="0" err="1"/>
              <a:t>Collectors.toList</a:t>
            </a:r>
            <a:r>
              <a:rPr lang="en-US" altLang="zh-TW" dirty="0"/>
              <a:t>());</a:t>
            </a:r>
          </a:p>
          <a:p>
            <a:pPr fontAlgn="base"/>
            <a:r>
              <a:rPr lang="en-US" altLang="zh-TW" dirty="0" err="1"/>
              <a:t>assertEquals</a:t>
            </a:r>
            <a:r>
              <a:rPr lang="en-US" altLang="zh-TW" dirty="0"/>
              <a:t>(</a:t>
            </a:r>
            <a:r>
              <a:rPr lang="en-US" altLang="zh-TW" dirty="0" err="1"/>
              <a:t>asList</a:t>
            </a:r>
            <a:r>
              <a:rPr lang="en-US" altLang="zh-TW" dirty="0"/>
              <a:t>("A", "B"), </a:t>
            </a:r>
            <a:r>
              <a:rPr lang="en-US" altLang="zh-TW" dirty="0" err="1"/>
              <a:t>myList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2.List&lt;String&gt; -&gt; </a:t>
            </a:r>
            <a:r>
              <a:rPr lang="en-US" altLang="zh-TW" dirty="0" err="1" smtClean="0">
                <a:solidFill>
                  <a:schemeClr val="tx1"/>
                </a:solidFill>
              </a:rPr>
              <a:t>Sring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691073"/>
            <a:ext cx="68888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將所有元素排序後串接成字串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List&lt;String</a:t>
            </a:r>
            <a:r>
              <a:rPr lang="en-US" altLang="zh-TW" dirty="0"/>
              <a:t>&gt; </a:t>
            </a:r>
            <a:r>
              <a:rPr lang="en-US" altLang="zh-TW" dirty="0" err="1"/>
              <a:t>stringCollection</a:t>
            </a:r>
            <a:r>
              <a:rPr lang="en-US" altLang="zh-TW" dirty="0"/>
              <a:t> = </a:t>
            </a:r>
            <a:r>
              <a:rPr lang="en-US" altLang="zh-TW" dirty="0" err="1"/>
              <a:t>Arrays.asList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            "ddd2</a:t>
            </a:r>
            <a:r>
              <a:rPr lang="en-US" altLang="zh-TW" dirty="0" smtClean="0"/>
              <a:t>","</a:t>
            </a:r>
            <a:r>
              <a:rPr lang="en-US" altLang="zh-TW" dirty="0"/>
              <a:t>aaa2"</a:t>
            </a:r>
          </a:p>
          <a:p>
            <a:r>
              <a:rPr lang="en-US" altLang="zh-TW" dirty="0"/>
              <a:t>                ,"bbb1</a:t>
            </a:r>
            <a:r>
              <a:rPr lang="en-US" altLang="zh-TW" dirty="0" smtClean="0"/>
              <a:t>","</a:t>
            </a:r>
            <a:r>
              <a:rPr lang="en-US" altLang="zh-TW" dirty="0"/>
              <a:t>aaa1"</a:t>
            </a:r>
          </a:p>
          <a:p>
            <a:r>
              <a:rPr lang="en-US" altLang="zh-TW" dirty="0"/>
              <a:t>                ,"bbb3</a:t>
            </a:r>
            <a:r>
              <a:rPr lang="en-US" altLang="zh-TW" dirty="0" smtClean="0"/>
              <a:t>","</a:t>
            </a:r>
            <a:r>
              <a:rPr lang="en-US" altLang="zh-TW" dirty="0"/>
              <a:t>ccc"</a:t>
            </a:r>
          </a:p>
          <a:p>
            <a:r>
              <a:rPr lang="en-US" altLang="zh-TW" dirty="0"/>
              <a:t>                ,"bbb2</a:t>
            </a:r>
            <a:r>
              <a:rPr lang="en-US" altLang="zh-TW" dirty="0" smtClean="0"/>
              <a:t>","</a:t>
            </a:r>
            <a:r>
              <a:rPr lang="en-US" altLang="zh-TW" dirty="0"/>
              <a:t>ddd1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r>
              <a:rPr lang="en-US" altLang="zh-TW" dirty="0" smtClean="0"/>
              <a:t>Optional&lt;String</a:t>
            </a:r>
            <a:r>
              <a:rPr lang="en-US" altLang="zh-TW" dirty="0"/>
              <a:t>&gt; reduced =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stringCollection</a:t>
            </a:r>
            <a:endParaRPr lang="en-US" altLang="zh-TW" dirty="0"/>
          </a:p>
          <a:p>
            <a:r>
              <a:rPr lang="en-US" altLang="zh-TW" dirty="0"/>
              <a:t>        .stream</a:t>
            </a:r>
            <a:r>
              <a:rPr lang="en-US" altLang="zh-TW" dirty="0" smtClean="0"/>
              <a:t>()</a:t>
            </a:r>
          </a:p>
          <a:p>
            <a:pPr marL="0" lvl="1"/>
            <a:r>
              <a:rPr lang="zh-TW" altLang="en-US" dirty="0" smtClean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.map(String::</a:t>
            </a:r>
            <a:r>
              <a:rPr lang="en-US" altLang="zh-TW" dirty="0" err="1">
                <a:solidFill>
                  <a:srgbClr val="FF0000"/>
                </a:solidFill>
              </a:rPr>
              <a:t>toUpperCase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.sorted()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.reduce((r, s) -&gt; r + "#" + s);</a:t>
            </a:r>
          </a:p>
          <a:p>
            <a:r>
              <a:rPr lang="en-US" altLang="zh-TW" dirty="0"/>
              <a:t>String expected = "AAA1#AAA2#BBB1#BBB2#BBB3#CCC#DDD1#DDD2</a:t>
            </a:r>
            <a:r>
              <a:rPr lang="en-US" altLang="zh-TW" dirty="0" smtClean="0"/>
              <a:t>";</a:t>
            </a:r>
          </a:p>
          <a:p>
            <a:r>
              <a:rPr lang="en-US" altLang="zh-TW" dirty="0" err="1" smtClean="0"/>
              <a:t>assertEquals</a:t>
            </a:r>
            <a:r>
              <a:rPr lang="en-US" altLang="zh-TW" dirty="0" smtClean="0"/>
              <a:t>(expected</a:t>
            </a:r>
            <a:r>
              <a:rPr lang="en-US" altLang="zh-TW" dirty="0"/>
              <a:t>, </a:t>
            </a:r>
            <a:r>
              <a:rPr lang="en-US" altLang="zh-TW" dirty="0" err="1"/>
              <a:t>reduced.get</a:t>
            </a:r>
            <a:r>
              <a:rPr lang="en-US" altLang="zh-TW" dirty="0"/>
              <a:t>());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4011" y="1333567"/>
            <a:ext cx="61561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//Optional&lt;T&gt; reduce(</a:t>
            </a:r>
            <a:r>
              <a:rPr lang="en-US" altLang="zh-TW" dirty="0" err="1"/>
              <a:t>BinaryOperator</a:t>
            </a:r>
            <a:r>
              <a:rPr lang="en-US" altLang="zh-TW" dirty="0"/>
              <a:t>&lt;T&gt; accumulator);</a:t>
            </a:r>
          </a:p>
          <a:p>
            <a:r>
              <a:rPr lang="en-US" altLang="zh-TW" dirty="0" smtClean="0"/>
              <a:t>//</a:t>
            </a:r>
            <a:r>
              <a:rPr lang="en-US" altLang="zh-TW" dirty="0"/>
              <a:t>public interface </a:t>
            </a:r>
            <a:r>
              <a:rPr lang="en-US" altLang="zh-TW" dirty="0" err="1"/>
              <a:t>BinaryOperator</a:t>
            </a:r>
            <a:r>
              <a:rPr lang="en-US" altLang="zh-TW" dirty="0"/>
              <a:t>&lt;T&gt; extends </a:t>
            </a:r>
            <a:r>
              <a:rPr lang="en-US" altLang="zh-TW" dirty="0" err="1"/>
              <a:t>BiFunction</a:t>
            </a:r>
            <a:r>
              <a:rPr lang="en-US" altLang="zh-TW" dirty="0"/>
              <a:t>&lt;T,T,T&gt; {     </a:t>
            </a:r>
          </a:p>
          <a:p>
            <a:r>
              <a:rPr lang="en-US" altLang="zh-TW" dirty="0" smtClean="0"/>
              <a:t>//</a:t>
            </a:r>
            <a:r>
              <a:rPr lang="en-US" altLang="zh-TW" dirty="0"/>
              <a:t>public interface </a:t>
            </a:r>
            <a:r>
              <a:rPr lang="en-US" altLang="zh-TW" dirty="0" err="1"/>
              <a:t>BiFunction</a:t>
            </a:r>
            <a:r>
              <a:rPr lang="en-US" altLang="zh-TW" dirty="0"/>
              <a:t>&lt;T, U, R&gt; {</a:t>
            </a:r>
          </a:p>
          <a:p>
            <a:r>
              <a:rPr lang="en-US" altLang="zh-TW" dirty="0" smtClean="0"/>
              <a:t>//</a:t>
            </a:r>
            <a:r>
              <a:rPr lang="en-US" altLang="zh-TW" dirty="0"/>
              <a:t>R apply(T </a:t>
            </a:r>
            <a:r>
              <a:rPr lang="en-US" altLang="zh-TW" dirty="0" err="1"/>
              <a:t>t</a:t>
            </a:r>
            <a:r>
              <a:rPr lang="en-US" altLang="zh-TW" dirty="0"/>
              <a:t>, U u);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7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en-US" altLang="zh-TW" dirty="0"/>
              <a:t>Order -&gt; Customer - &gt; Address - &gt; City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99542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Order </a:t>
            </a:r>
            <a:r>
              <a:rPr lang="en-US" altLang="zh-TW" dirty="0" err="1"/>
              <a:t>order</a:t>
            </a:r>
            <a:r>
              <a:rPr lang="en-US" altLang="zh-TW" dirty="0"/>
              <a:t>  = new Order();</a:t>
            </a:r>
          </a:p>
          <a:p>
            <a:r>
              <a:rPr lang="en-US" altLang="zh-TW" dirty="0" smtClean="0"/>
              <a:t>//</a:t>
            </a:r>
            <a:r>
              <a:rPr lang="en-US" altLang="zh-TW" dirty="0"/>
              <a:t>Order -&gt; Customer - &gt; Address - &gt; City</a:t>
            </a:r>
          </a:p>
          <a:p>
            <a:r>
              <a:rPr lang="en-US" altLang="zh-TW" dirty="0" smtClean="0"/>
              <a:t>Optional&lt;City</a:t>
            </a:r>
            <a:r>
              <a:rPr lang="en-US" altLang="zh-TW" dirty="0"/>
              <a:t>&gt; city = </a:t>
            </a:r>
            <a:r>
              <a:rPr lang="en-US" altLang="zh-TW" dirty="0" err="1"/>
              <a:t>Optional.of</a:t>
            </a:r>
            <a:r>
              <a:rPr lang="en-US" altLang="zh-TW" dirty="0"/>
              <a:t>(order)</a:t>
            </a:r>
          </a:p>
          <a:p>
            <a:r>
              <a:rPr lang="en-US" altLang="zh-TW" dirty="0"/>
              <a:t>                .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(Order::</a:t>
            </a:r>
            <a:r>
              <a:rPr lang="en-US" altLang="zh-TW" dirty="0" err="1"/>
              <a:t>getCustomer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.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(Customer::</a:t>
            </a:r>
            <a:r>
              <a:rPr lang="en-US" altLang="zh-TW" dirty="0" err="1"/>
              <a:t>getAddress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.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(Address::</a:t>
            </a:r>
            <a:r>
              <a:rPr lang="en-US" altLang="zh-TW" dirty="0" err="1"/>
              <a:t>getCity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    ;</a:t>
            </a:r>
          </a:p>
          <a:p>
            <a:r>
              <a:rPr lang="en-US" altLang="zh-TW" dirty="0" err="1" smtClean="0"/>
              <a:t>Assert.assertEquals</a:t>
            </a:r>
            <a:r>
              <a:rPr lang="en-US" altLang="zh-TW" dirty="0" smtClean="0"/>
              <a:t>(null</a:t>
            </a:r>
            <a:r>
              <a:rPr lang="en-US" altLang="zh-TW" dirty="0"/>
              <a:t>, </a:t>
            </a:r>
            <a:r>
              <a:rPr lang="en-US" altLang="zh-TW" dirty="0" err="1"/>
              <a:t>city.orElse</a:t>
            </a:r>
            <a:r>
              <a:rPr lang="en-US" altLang="zh-TW" dirty="0"/>
              <a:t>(null));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3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53012" y="3795886"/>
            <a:ext cx="7090988" cy="84849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99592" y="3795886"/>
            <a:ext cx="7992888" cy="848494"/>
          </a:xfrm>
          <a:prstGeom prst="roundRect">
            <a:avLst>
              <a:gd name="adj" fmla="val 1475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3968" y="3867894"/>
            <a:ext cx="4390256" cy="668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flatMap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funcion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s.png"/>
          <p:cNvPicPr>
            <a:picLocks noChangeAspect="1"/>
          </p:cNvPicPr>
          <p:nvPr/>
        </p:nvPicPr>
        <p:blipFill>
          <a:blip r:embed="rId2" cstate="print">
            <a:lum bright="10000" contrast="-70000"/>
          </a:blip>
          <a:stretch>
            <a:fillRect/>
          </a:stretch>
        </p:blipFill>
        <p:spPr>
          <a:xfrm>
            <a:off x="1187624" y="4151318"/>
            <a:ext cx="1872208" cy="171947"/>
          </a:xfrm>
          <a:prstGeom prst="rect">
            <a:avLst/>
          </a:prstGeom>
        </p:spPr>
      </p:pic>
      <p:pic>
        <p:nvPicPr>
          <p:cNvPr id="13" name="图片 12" descr="ttt.png"/>
          <p:cNvPicPr>
            <a:picLocks noChangeAspect="1"/>
          </p:cNvPicPr>
          <p:nvPr/>
        </p:nvPicPr>
        <p:blipFill>
          <a:blip r:embed="rId3" cstate="print">
            <a:lum bright="40000"/>
          </a:blip>
          <a:srcRect l="2477" t="11419" b="10418"/>
          <a:stretch>
            <a:fillRect/>
          </a:stretch>
        </p:blipFill>
        <p:spPr>
          <a:xfrm>
            <a:off x="-180528" y="-172539"/>
            <a:ext cx="7200800" cy="432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tt.png"/>
          <p:cNvPicPr>
            <a:picLocks noChangeAspect="1"/>
          </p:cNvPicPr>
          <p:nvPr/>
        </p:nvPicPr>
        <p:blipFill>
          <a:blip r:embed="rId4" cstate="print"/>
          <a:srcRect l="2840" t="13424" b="15189"/>
          <a:stretch>
            <a:fillRect/>
          </a:stretch>
        </p:blipFill>
        <p:spPr>
          <a:xfrm>
            <a:off x="-36512" y="166978"/>
            <a:ext cx="6257308" cy="34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flatMap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資料攤平 </a:t>
            </a:r>
            <a:r>
              <a:rPr lang="en-US" altLang="zh-TW" dirty="0" smtClean="0"/>
              <a:t>or drill down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資料攤平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{ </a:t>
            </a:r>
            <a:r>
              <a:rPr lang="en-US" altLang="zh-TW" dirty="0"/>
              <a:t>{1,2}, {3,4}, {5,6} } -&gt; </a:t>
            </a:r>
            <a:r>
              <a:rPr lang="en-US" altLang="zh-TW" dirty="0" smtClean="0"/>
              <a:t>{</a:t>
            </a:r>
            <a:r>
              <a:rPr lang="en-US" altLang="zh-TW" dirty="0"/>
              <a:t>1,2,3,4,5,6} </a:t>
            </a:r>
            <a:endParaRPr lang="en-US" altLang="zh-TW" dirty="0" smtClean="0"/>
          </a:p>
          <a:p>
            <a:pPr lvl="1"/>
            <a:r>
              <a:rPr lang="en-US" altLang="zh-TW" dirty="0"/>
              <a:t>{ {'</a:t>
            </a:r>
            <a:r>
              <a:rPr lang="en-US" altLang="zh-TW" dirty="0" err="1"/>
              <a:t>a','b</a:t>
            </a:r>
            <a:r>
              <a:rPr lang="en-US" altLang="zh-TW" dirty="0"/>
              <a:t>'}, {'</a:t>
            </a:r>
            <a:r>
              <a:rPr lang="en-US" altLang="zh-TW" dirty="0" err="1"/>
              <a:t>c','d</a:t>
            </a:r>
            <a:r>
              <a:rPr lang="en-US" altLang="zh-TW" dirty="0"/>
              <a:t>'}, {'</a:t>
            </a:r>
            <a:r>
              <a:rPr lang="en-US" altLang="zh-TW" dirty="0" err="1"/>
              <a:t>e','f</a:t>
            </a:r>
            <a:r>
              <a:rPr lang="en-US" altLang="zh-TW" dirty="0"/>
              <a:t>'} } </a:t>
            </a:r>
            <a:r>
              <a:rPr lang="en-US" altLang="zh-TW" dirty="0" smtClean="0"/>
              <a:t>-&gt; </a:t>
            </a:r>
            <a:r>
              <a:rPr lang="en-US" altLang="zh-TW" dirty="0"/>
              <a:t>{'</a:t>
            </a:r>
            <a:r>
              <a:rPr lang="en-US" altLang="zh-TW" dirty="0" err="1"/>
              <a:t>a','b','c','d','e','f</a:t>
            </a:r>
            <a:r>
              <a:rPr lang="en-US" altLang="zh-TW" dirty="0"/>
              <a:t>'}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BF1-DF50-483F-9035-FAE3BD2046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931</Words>
  <Application>Microsoft Office PowerPoint</Application>
  <PresentationFormat>如螢幕大小 (16:9)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主题</vt:lpstr>
      <vt:lpstr>Lambda  map vs flatMap </vt:lpstr>
      <vt:lpstr>PowerPoint 簡報</vt:lpstr>
      <vt:lpstr>PowerPoint 簡報</vt:lpstr>
      <vt:lpstr>PowerPoint 簡報</vt:lpstr>
      <vt:lpstr>1.資料轉換</vt:lpstr>
      <vt:lpstr>2.List&lt;String&gt; -&gt; Sring</vt:lpstr>
      <vt:lpstr>3. Order -&gt; Customer - &gt; Address - &gt; City</vt:lpstr>
      <vt:lpstr>PowerPoint 簡報</vt:lpstr>
      <vt:lpstr>.flatMap(): 資料攤平 or drill down </vt:lpstr>
      <vt:lpstr>1.filter "a" from String[][]</vt:lpstr>
      <vt:lpstr>2.找出被借多少書-1</vt:lpstr>
      <vt:lpstr>2.找出被借多少書-2</vt:lpstr>
      <vt:lpstr>3.primitive type</vt:lpstr>
      <vt:lpstr>4. [[1,2][3,4]] -&gt; [1,2,3,4] -&gt; [2, 3, 4, 5]</vt:lpstr>
      <vt:lpstr>5. Get itemNames -1</vt:lpstr>
      <vt:lpstr>5. Get itemNames - 2</vt:lpstr>
      <vt:lpstr>結論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林振雄</cp:lastModifiedBy>
  <cp:revision>64</cp:revision>
  <dcterms:created xsi:type="dcterms:W3CDTF">2017-11-16T02:00:43Z</dcterms:created>
  <dcterms:modified xsi:type="dcterms:W3CDTF">2017-12-15T01:24:55Z</dcterms:modified>
</cp:coreProperties>
</file>