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8" r:id="rId3"/>
    <p:sldId id="297" r:id="rId4"/>
    <p:sldId id="296" r:id="rId5"/>
    <p:sldId id="299" r:id="rId6"/>
    <p:sldId id="303" r:id="rId7"/>
    <p:sldId id="304" r:id="rId8"/>
    <p:sldId id="305" r:id="rId9"/>
    <p:sldId id="306" r:id="rId10"/>
    <p:sldId id="300" r:id="rId11"/>
    <p:sldId id="301" r:id="rId12"/>
    <p:sldId id="311" r:id="rId13"/>
    <p:sldId id="312" r:id="rId14"/>
    <p:sldId id="307" r:id="rId15"/>
    <p:sldId id="308" r:id="rId16"/>
    <p:sldId id="310" r:id="rId17"/>
    <p:sldId id="309" r:id="rId18"/>
    <p:sldId id="313" r:id="rId19"/>
    <p:sldId id="302" r:id="rId20"/>
    <p:sldId id="276" r:id="rId2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99"/>
    <a:srgbClr val="5F5F5F"/>
    <a:srgbClr val="808080"/>
    <a:srgbClr val="000000"/>
    <a:srgbClr val="000066"/>
    <a:srgbClr val="D4964A"/>
    <a:srgbClr val="B299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2998" autoAdjust="0"/>
  </p:normalViewPr>
  <p:slideViewPr>
    <p:cSldViewPr>
      <p:cViewPr varScale="1">
        <p:scale>
          <a:sx n="68" d="100"/>
          <a:sy n="68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p:oleObj spid="_x0000_s3107" name="Image" r:id="rId3" imgW="13003175" imgH="7555556" progId="">
              <p:embed/>
            </p:oleObj>
          </a:graphicData>
        </a:graphic>
      </p:graphicFrame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902200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502275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77000"/>
            <a:ext cx="2133600" cy="24447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 b="0" i="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r">
              <a:defRPr>
                <a:latin typeface="Arial" charset="0"/>
              </a:defRPr>
            </a:lvl1pPr>
          </a:lstStyle>
          <a:p>
            <a:fld id="{5AFC0967-A0C3-4955-AA55-5B264AFD6318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3103" name="Picture 31" descr="03_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092700"/>
            <a:ext cx="749300" cy="927100"/>
          </a:xfrm>
          <a:prstGeom prst="rect">
            <a:avLst/>
          </a:prstGeom>
          <a:noFill/>
        </p:spPr>
      </p:pic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2209800" y="5426075"/>
            <a:ext cx="62769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84929-3AE6-4EDA-B91D-4F56444A5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14DFE-4578-4765-9352-AD655073C8D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81000" y="62293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041EC96F-1D80-4369-882B-DBE818894D8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1CDF4-67F1-468C-B453-458E085169C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60E29-529F-42E9-A5F8-A5618E50093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12CC3-7018-4662-9E05-861AB218CD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DCE45-AD78-4FB9-AE54-E67DE915817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07E37-D3E9-448F-B129-D9F5911BB3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49185-60C4-4DDA-84E8-2CEFA07E104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C49C7-17AC-4876-A374-4813AC3AB8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38800" y="63817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www.themegallery.com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791200" y="627697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LOGO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C24D7-D059-4F40-A81B-E69E5AE5B0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" name="Object 73"/>
          <p:cNvGraphicFramePr>
            <a:graphicFrameLocks noChangeAspect="1"/>
          </p:cNvGraphicFramePr>
          <p:nvPr/>
        </p:nvGraphicFramePr>
        <p:xfrm>
          <a:off x="228600" y="3719513"/>
          <a:ext cx="3124200" cy="2782887"/>
        </p:xfrm>
        <a:graphic>
          <a:graphicData uri="http://schemas.openxmlformats.org/presentationml/2006/ole">
            <p:oleObj spid="_x0000_s1097" name="Image" r:id="rId15" imgW="6361905" imgH="5663492" progId="">
              <p:embed/>
            </p:oleObj>
          </a:graphicData>
        </a:graphic>
      </p:graphicFrame>
      <p:pic>
        <p:nvPicPr>
          <p:cNvPr id="1082" name="Picture 58" descr="03_back_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</p:spPr>
      </p:pic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5715000" y="622935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229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latin typeface="+mn-lt"/>
                <a:ea typeface="新細明體" charset="-120"/>
              </a:defRPr>
            </a:lvl1pPr>
          </a:lstStyle>
          <a:p>
            <a:fld id="{D2974910-F274-4330-A13B-66D49AE57CE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1083" name="Picture 59" descr="03_ico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76863" y="166688"/>
            <a:ext cx="749300" cy="927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23728" y="4797152"/>
            <a:ext cx="6624736" cy="708248"/>
          </a:xfrm>
        </p:spPr>
        <p:txBody>
          <a:bodyPr/>
          <a:lstStyle/>
          <a:p>
            <a:r>
              <a:rPr lang="en-US" altLang="zh-TW" sz="2800" dirty="0" err="1" smtClean="0">
                <a:ea typeface="新細明體" charset="-120"/>
              </a:rPr>
              <a:t>GlassFish</a:t>
            </a:r>
            <a:r>
              <a:rPr lang="en-US" altLang="zh-TW" sz="2800" dirty="0" smtClean="0">
                <a:ea typeface="新細明體" charset="-120"/>
              </a:rPr>
              <a:t> Cluster &amp; </a:t>
            </a:r>
            <a:r>
              <a:rPr lang="en-US" altLang="zh-TW" sz="2800" dirty="0" err="1" smtClean="0">
                <a:ea typeface="新細明體" charset="-120"/>
              </a:rPr>
              <a:t>mod_jk</a:t>
            </a:r>
            <a:endParaRPr lang="en-US" altLang="zh-TW" sz="2800" b="0" dirty="0">
              <a:ea typeface="新細明體" charset="-120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gray">
          <a:xfrm>
            <a:off x="2590800" y="4509120"/>
            <a:ext cx="4648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TW" sz="1400" b="1" dirty="0" smtClean="0">
                <a:solidFill>
                  <a:srgbClr val="000000"/>
                </a:solidFill>
                <a:ea typeface="新細明體" charset="-120"/>
              </a:rPr>
              <a:t>High Availability &amp; </a:t>
            </a:r>
            <a:r>
              <a:rPr lang="en-US" altLang="zh-TW" sz="1400" b="1" dirty="0" err="1" smtClean="0">
                <a:solidFill>
                  <a:srgbClr val="000000"/>
                </a:solidFill>
                <a:ea typeface="新細明體" charset="-120"/>
              </a:rPr>
              <a:t>LoadBalance</a:t>
            </a:r>
            <a:endParaRPr lang="en-US" altLang="zh-TW" sz="1400" b="1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gray">
          <a:xfrm>
            <a:off x="2500313" y="4618038"/>
            <a:ext cx="762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1788"/>
            <a:ext cx="4794448" cy="563562"/>
          </a:xfrm>
        </p:spPr>
        <p:txBody>
          <a:bodyPr/>
          <a:lstStyle/>
          <a:p>
            <a:r>
              <a:rPr lang="en-US" altLang="zh-TW" dirty="0" smtClean="0"/>
              <a:t>DAS Admin Console</a:t>
            </a:r>
            <a:endParaRPr lang="zh-TW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80391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1788"/>
            <a:ext cx="4722440" cy="563562"/>
          </a:xfrm>
        </p:spPr>
        <p:txBody>
          <a:bodyPr/>
          <a:lstStyle/>
          <a:p>
            <a:r>
              <a:rPr lang="en-US" altLang="zh-TW" dirty="0" smtClean="0"/>
              <a:t>DAS Admin Console</a:t>
            </a:r>
            <a:endParaRPr lang="zh-TW" altLang="en-US" dirty="0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772816"/>
            <a:ext cx="223224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24744"/>
            <a:ext cx="47529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1788"/>
            <a:ext cx="4896544" cy="563562"/>
          </a:xfrm>
        </p:spPr>
        <p:txBody>
          <a:bodyPr/>
          <a:lstStyle/>
          <a:p>
            <a:r>
              <a:rPr lang="en-US" altLang="zh-TW" dirty="0" smtClean="0"/>
              <a:t>Before </a:t>
            </a:r>
            <a:r>
              <a:rPr lang="en-US" altLang="zh-TW" dirty="0" smtClean="0"/>
              <a:t>Load Balance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3"/>
            <a:ext cx="8363272" cy="3096344"/>
          </a:xfrm>
        </p:spPr>
        <p:txBody>
          <a:bodyPr/>
          <a:lstStyle/>
          <a:p>
            <a:r>
              <a:rPr lang="en-US" altLang="zh-TW" dirty="0" smtClean="0"/>
              <a:t> Verify Session Replication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GMS - </a:t>
            </a:r>
            <a:r>
              <a:rPr lang="en-US" altLang="zh-TW" b="0" dirty="0" smtClean="0"/>
              <a:t>Group </a:t>
            </a:r>
            <a:r>
              <a:rPr lang="en-US" altLang="zh-TW" b="0" dirty="0" smtClean="0"/>
              <a:t>Management </a:t>
            </a:r>
            <a:r>
              <a:rPr lang="en-US" altLang="zh-TW" b="0" dirty="0" smtClean="0"/>
              <a:t>Service</a:t>
            </a:r>
          </a:p>
          <a:p>
            <a:pPr lvl="2"/>
            <a:r>
              <a:rPr lang="en-US" altLang="zh-TW" dirty="0" smtClean="0"/>
              <a:t>Shoal , Grizzly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in memory session replication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UDP multicast </a:t>
            </a:r>
            <a:r>
              <a:rPr lang="en-US" altLang="zh-TW" dirty="0" smtClean="0"/>
              <a:t>between that instance and the DAS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./</a:t>
            </a:r>
            <a:r>
              <a:rPr lang="en-US" altLang="zh-TW" dirty="0" err="1" smtClean="0"/>
              <a:t>asadmin</a:t>
            </a:r>
            <a:r>
              <a:rPr lang="en-US" altLang="zh-TW" dirty="0" smtClean="0"/>
              <a:t> validate-multicast</a:t>
            </a:r>
          </a:p>
        </p:txBody>
      </p:sp>
      <p:sp>
        <p:nvSpPr>
          <p:cNvPr id="5122" name="AutoShape 2" descr="https://glassfish.java.net/public/image/clustering31_fig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861048"/>
            <a:ext cx="3744416" cy="25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861048"/>
            <a:ext cx="3971181" cy="2594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Test AP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645024"/>
            <a:ext cx="3979566" cy="2798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645024"/>
            <a:ext cx="3971181" cy="2810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51520" y="980729"/>
            <a:ext cx="8147248" cy="2592287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smtClean="0"/>
              <a:t>web.xml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dirty="0" smtClean="0">
                <a:solidFill>
                  <a:srgbClr val="C00000"/>
                </a:solidFill>
              </a:rPr>
              <a:t>&lt;distributable/&gt;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glassfish-web.xml</a:t>
            </a:r>
          </a:p>
          <a:p>
            <a:pPr>
              <a:buNone/>
            </a:pPr>
            <a:r>
              <a:rPr lang="en-US" altLang="zh-TW" sz="1600" dirty="0" smtClean="0"/>
              <a:t>	 </a:t>
            </a:r>
            <a:r>
              <a:rPr lang="en-US" altLang="zh-TW" sz="1600" dirty="0" smtClean="0">
                <a:solidFill>
                  <a:srgbClr val="C00000"/>
                </a:solidFill>
              </a:rPr>
              <a:t>&lt;cookie-properties&gt;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rgbClr val="C00000"/>
                </a:solidFill>
              </a:rPr>
              <a:t>      </a:t>
            </a:r>
            <a:r>
              <a:rPr lang="en-US" altLang="zh-TW" sz="1600" dirty="0" smtClean="0">
                <a:solidFill>
                  <a:srgbClr val="C00000"/>
                </a:solidFill>
              </a:rPr>
              <a:t>	&lt;</a:t>
            </a:r>
            <a:r>
              <a:rPr lang="en-US" altLang="zh-TW" sz="1600" dirty="0" smtClean="0">
                <a:solidFill>
                  <a:srgbClr val="C00000"/>
                </a:solidFill>
              </a:rPr>
              <a:t>property name="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cookieDomain</a:t>
            </a:r>
            <a:r>
              <a:rPr lang="en-US" altLang="zh-TW" sz="1600" dirty="0" smtClean="0">
                <a:solidFill>
                  <a:srgbClr val="C00000"/>
                </a:solidFill>
              </a:rPr>
              <a:t>" </a:t>
            </a:r>
            <a:r>
              <a:rPr lang="en-US" altLang="zh-TW" sz="1600" dirty="0" smtClean="0">
                <a:solidFill>
                  <a:srgbClr val="C00000"/>
                </a:solidFill>
              </a:rPr>
              <a:t>value</a:t>
            </a:r>
            <a:r>
              <a:rPr lang="en-US" altLang="zh-TW" sz="1600" dirty="0" smtClean="0">
                <a:solidFill>
                  <a:srgbClr val="C00000"/>
                </a:solidFill>
              </a:rPr>
              <a:t>="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domain.local</a:t>
            </a:r>
            <a:r>
              <a:rPr lang="en-US" altLang="zh-TW" sz="1600" dirty="0" smtClean="0">
                <a:solidFill>
                  <a:srgbClr val="C00000"/>
                </a:solidFill>
              </a:rPr>
              <a:t>" /&gt;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rgbClr val="C00000"/>
                </a:solidFill>
              </a:rPr>
              <a:t>      </a:t>
            </a:r>
            <a:r>
              <a:rPr lang="en-US" altLang="zh-TW" sz="1600" dirty="0" smtClean="0">
                <a:solidFill>
                  <a:srgbClr val="C00000"/>
                </a:solidFill>
              </a:rPr>
              <a:t>&lt;/</a:t>
            </a:r>
            <a:r>
              <a:rPr lang="en-US" altLang="zh-TW" sz="1600" dirty="0" smtClean="0">
                <a:solidFill>
                  <a:srgbClr val="C00000"/>
                </a:solidFill>
              </a:rPr>
              <a:t>cookie-properties&gt;</a:t>
            </a:r>
            <a:endParaRPr lang="en-US" altLang="zh-TW" sz="16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908720"/>
            <a:ext cx="2736304" cy="1795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040560" cy="563562"/>
          </a:xfrm>
        </p:spPr>
        <p:txBody>
          <a:bodyPr/>
          <a:lstStyle/>
          <a:p>
            <a:r>
              <a:rPr lang="en-US" altLang="zh-TW" sz="2800" dirty="0" smtClean="0"/>
              <a:t>Setup Load Balance 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HAProxy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Nginx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Apache Web Server + </a:t>
            </a:r>
            <a:r>
              <a:rPr lang="en-US" altLang="zh-TW" dirty="0" err="1" smtClean="0">
                <a:solidFill>
                  <a:srgbClr val="C00000"/>
                </a:solidFill>
              </a:rPr>
              <a:t>mod_jk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2060"/>
                </a:solidFill>
              </a:rPr>
              <a:t>建立 </a:t>
            </a:r>
            <a:r>
              <a:rPr lang="en-US" altLang="zh-TW" dirty="0" err="1" smtClean="0">
                <a:solidFill>
                  <a:srgbClr val="002060"/>
                </a:solidFill>
              </a:rPr>
              <a:t>GlassFish</a:t>
            </a: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</a:rPr>
              <a:t>與 </a:t>
            </a:r>
            <a:r>
              <a:rPr lang="en-US" altLang="zh-TW" dirty="0" err="1" smtClean="0">
                <a:solidFill>
                  <a:srgbClr val="002060"/>
                </a:solidFill>
              </a:rPr>
              <a:t>mod_jk</a:t>
            </a: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</a:rPr>
              <a:t>通訊管道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altLang="zh-TW" dirty="0" smtClean="0">
                <a:ea typeface="+mn-ea"/>
                <a:cs typeface="+mn-cs"/>
              </a:rPr>
              <a:t>./</a:t>
            </a:r>
            <a:r>
              <a:rPr lang="en-US" altLang="zh-TW" dirty="0" err="1" smtClean="0">
                <a:ea typeface="+mn-ea"/>
                <a:cs typeface="+mn-cs"/>
              </a:rPr>
              <a:t>asadmin</a:t>
            </a:r>
            <a:r>
              <a:rPr lang="en-US" altLang="zh-TW" dirty="0" smtClean="0">
                <a:ea typeface="+mn-ea"/>
                <a:cs typeface="+mn-cs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ea typeface="+mn-ea"/>
                <a:cs typeface="+mn-cs"/>
              </a:rPr>
              <a:t>create-network-listener</a:t>
            </a:r>
            <a:r>
              <a:rPr lang="en-US" altLang="zh-TW" dirty="0" smtClean="0">
                <a:ea typeface="+mn-ea"/>
                <a:cs typeface="+mn-cs"/>
              </a:rPr>
              <a:t> --protocol http-listener-1 --</a:t>
            </a:r>
            <a:r>
              <a:rPr lang="en-US" altLang="zh-TW" dirty="0" err="1" smtClean="0">
                <a:ea typeface="+mn-ea"/>
                <a:cs typeface="+mn-cs"/>
              </a:rPr>
              <a:t>listenerport</a:t>
            </a:r>
            <a:r>
              <a:rPr lang="en-US" altLang="zh-TW" dirty="0" smtClean="0">
                <a:ea typeface="+mn-ea"/>
                <a:cs typeface="+mn-cs"/>
              </a:rPr>
              <a:t> 28009 --</a:t>
            </a:r>
            <a:r>
              <a:rPr lang="en-US" altLang="zh-TW" dirty="0" err="1" smtClean="0">
                <a:ea typeface="+mn-ea"/>
                <a:cs typeface="+mn-cs"/>
              </a:rPr>
              <a:t>jkenabled</a:t>
            </a:r>
            <a:r>
              <a:rPr lang="en-US" altLang="zh-TW" dirty="0" smtClean="0">
                <a:ea typeface="+mn-ea"/>
                <a:cs typeface="+mn-cs"/>
              </a:rPr>
              <a:t> true --target cluster1 </a:t>
            </a:r>
            <a:r>
              <a:rPr lang="en-US" altLang="zh-TW" dirty="0" err="1" smtClean="0">
                <a:ea typeface="+mn-ea"/>
                <a:cs typeface="+mn-cs"/>
              </a:rPr>
              <a:t>jk</a:t>
            </a:r>
            <a:r>
              <a:rPr lang="en-US" altLang="zh-TW" dirty="0" smtClean="0">
                <a:ea typeface="+mn-ea"/>
                <a:cs typeface="+mn-cs"/>
              </a:rPr>
              <a:t>-connector</a:t>
            </a:r>
          </a:p>
          <a:p>
            <a:pPr lvl="1"/>
            <a:r>
              <a:rPr lang="zh-TW" altLang="en-US" dirty="0" smtClean="0">
                <a:solidFill>
                  <a:srgbClr val="002060"/>
                </a:solidFill>
              </a:rPr>
              <a:t>安裝 </a:t>
            </a:r>
            <a:r>
              <a:rPr lang="en-US" altLang="zh-TW" dirty="0" smtClean="0">
                <a:solidFill>
                  <a:srgbClr val="002060"/>
                </a:solidFill>
              </a:rPr>
              <a:t>module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</a:rPr>
              <a:t>jk</a:t>
            </a: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</a:rPr>
              <a:t>至 </a:t>
            </a:r>
            <a:r>
              <a:rPr lang="en-US" altLang="zh-TW" dirty="0" smtClean="0">
                <a:solidFill>
                  <a:srgbClr val="002060"/>
                </a:solidFill>
              </a:rPr>
              <a:t>Apache Web Server</a:t>
            </a:r>
          </a:p>
          <a:p>
            <a:pPr lvl="2"/>
            <a:r>
              <a:rPr lang="en-US" altLang="zh-TW" dirty="0" smtClean="0">
                <a:solidFill>
                  <a:srgbClr val="002060"/>
                </a:solidFill>
              </a:rPr>
              <a:t>cp </a:t>
            </a:r>
            <a:r>
              <a:rPr lang="en-US" altLang="zh-TW" dirty="0" smtClean="0">
                <a:solidFill>
                  <a:srgbClr val="CC0000"/>
                </a:solidFill>
              </a:rPr>
              <a:t>mod_jk.so</a:t>
            </a:r>
            <a:r>
              <a:rPr lang="en-US" altLang="zh-TW" dirty="0" smtClean="0">
                <a:solidFill>
                  <a:srgbClr val="002060"/>
                </a:solidFill>
              </a:rPr>
              <a:t> /</a:t>
            </a:r>
            <a:r>
              <a:rPr lang="en-US" altLang="zh-TW" dirty="0" err="1" smtClean="0">
                <a:solidFill>
                  <a:srgbClr val="002060"/>
                </a:solidFill>
              </a:rPr>
              <a:t>usr</a:t>
            </a:r>
            <a:r>
              <a:rPr lang="en-US" altLang="zh-TW" dirty="0" smtClean="0">
                <a:solidFill>
                  <a:srgbClr val="002060"/>
                </a:solidFill>
              </a:rPr>
              <a:t>/lib64/</a:t>
            </a:r>
            <a:r>
              <a:rPr lang="en-US" altLang="zh-TW" dirty="0" err="1" smtClean="0">
                <a:solidFill>
                  <a:srgbClr val="002060"/>
                </a:solidFill>
              </a:rPr>
              <a:t>httpd</a:t>
            </a:r>
            <a:r>
              <a:rPr lang="en-US" altLang="zh-TW" dirty="0" smtClean="0">
                <a:solidFill>
                  <a:srgbClr val="002060"/>
                </a:solidFill>
              </a:rPr>
              <a:t>/modules/</a:t>
            </a:r>
          </a:p>
          <a:p>
            <a:pPr lvl="1"/>
            <a:r>
              <a:rPr lang="zh-TW" altLang="en-US" dirty="0" smtClean="0">
                <a:solidFill>
                  <a:srgbClr val="002060"/>
                </a:solidFill>
              </a:rPr>
              <a:t>設定 </a:t>
            </a:r>
            <a:r>
              <a:rPr lang="en-US" altLang="zh-TW" dirty="0" smtClean="0">
                <a:solidFill>
                  <a:srgbClr val="002060"/>
                </a:solidFill>
              </a:rPr>
              <a:t>/etc/</a:t>
            </a:r>
            <a:r>
              <a:rPr lang="en-US" altLang="zh-TW" dirty="0" err="1" smtClean="0">
                <a:solidFill>
                  <a:srgbClr val="002060"/>
                </a:solidFill>
              </a:rPr>
              <a:t>httpd</a:t>
            </a:r>
            <a:r>
              <a:rPr lang="en-US" altLang="zh-TW" dirty="0" smtClean="0">
                <a:solidFill>
                  <a:srgbClr val="002060"/>
                </a:solidFill>
              </a:rPr>
              <a:t>/conf/</a:t>
            </a:r>
            <a:r>
              <a:rPr lang="en-US" altLang="zh-TW" dirty="0" err="1" smtClean="0">
                <a:solidFill>
                  <a:srgbClr val="CC0000"/>
                </a:solidFill>
              </a:rPr>
              <a:t>workers.properties</a:t>
            </a:r>
            <a:endParaRPr lang="en-US" altLang="zh-TW" dirty="0" smtClean="0">
              <a:solidFill>
                <a:srgbClr val="CC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2060"/>
                </a:solidFill>
              </a:rPr>
              <a:t>設定 </a:t>
            </a:r>
            <a:r>
              <a:rPr lang="en-US" altLang="zh-TW" dirty="0" smtClean="0">
                <a:solidFill>
                  <a:srgbClr val="002060"/>
                </a:solidFill>
              </a:rPr>
              <a:t>/etc/</a:t>
            </a:r>
            <a:r>
              <a:rPr lang="en-US" altLang="zh-TW" dirty="0" err="1" smtClean="0">
                <a:solidFill>
                  <a:srgbClr val="002060"/>
                </a:solidFill>
              </a:rPr>
              <a:t>httpd</a:t>
            </a:r>
            <a:r>
              <a:rPr lang="en-US" altLang="zh-TW" dirty="0" smtClean="0">
                <a:solidFill>
                  <a:srgbClr val="002060"/>
                </a:solidFill>
              </a:rPr>
              <a:t>/conf/</a:t>
            </a:r>
            <a:r>
              <a:rPr lang="en-US" altLang="zh-TW" dirty="0" err="1" smtClean="0">
                <a:solidFill>
                  <a:srgbClr val="CC0000"/>
                </a:solidFill>
              </a:rPr>
              <a:t>uriworkermap.properties</a:t>
            </a:r>
            <a:endParaRPr lang="en-US" altLang="zh-TW" dirty="0" smtClean="0">
              <a:solidFill>
                <a:srgbClr val="CC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2060"/>
                </a:solidFill>
              </a:rPr>
              <a:t>設定 </a:t>
            </a:r>
            <a:r>
              <a:rPr lang="en-US" altLang="zh-TW" dirty="0" smtClean="0">
                <a:solidFill>
                  <a:srgbClr val="002060"/>
                </a:solidFill>
              </a:rPr>
              <a:t>/etc/</a:t>
            </a:r>
            <a:r>
              <a:rPr lang="en-US" altLang="zh-TW" dirty="0" err="1" smtClean="0">
                <a:solidFill>
                  <a:srgbClr val="002060"/>
                </a:solidFill>
              </a:rPr>
              <a:t>httpd</a:t>
            </a:r>
            <a:r>
              <a:rPr lang="en-US" altLang="zh-TW" dirty="0" smtClean="0">
                <a:solidFill>
                  <a:srgbClr val="002060"/>
                </a:solidFill>
              </a:rPr>
              <a:t>/conf/</a:t>
            </a:r>
            <a:r>
              <a:rPr lang="en-US" altLang="zh-TW" dirty="0" err="1" smtClean="0">
                <a:solidFill>
                  <a:srgbClr val="CC0000"/>
                </a:solidFill>
              </a:rPr>
              <a:t>httpd.conf</a:t>
            </a:r>
            <a:endParaRPr lang="en-US" altLang="zh-TW" dirty="0" smtClean="0">
              <a:solidFill>
                <a:srgbClr val="CC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worker.properties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908720"/>
            <a:ext cx="5832648" cy="5544616"/>
          </a:xfrm>
        </p:spPr>
        <p:txBody>
          <a:bodyPr/>
          <a:lstStyle/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# list the workers by name</a:t>
            </a:r>
          </a:p>
          <a:p>
            <a:pPr>
              <a:buNone/>
            </a:pPr>
            <a:r>
              <a:rPr lang="en-US" altLang="zh-TW" sz="1400" dirty="0" err="1" smtClean="0">
                <a:solidFill>
                  <a:schemeClr val="accent1">
                    <a:lumMod val="50000"/>
                  </a:schemeClr>
                </a:solidFill>
              </a:rPr>
              <a:t>worker.list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=instance1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instance2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, LBC, </a:t>
            </a:r>
            <a:r>
              <a:rPr lang="en-US" altLang="zh-TW" sz="1400" dirty="0" err="1" smtClean="0">
                <a:solidFill>
                  <a:schemeClr val="accent1">
                    <a:lumMod val="50000"/>
                  </a:schemeClr>
                </a:solidFill>
              </a:rPr>
              <a:t>jkstatus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# server 1</a:t>
            </a: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worker.instance1.port=</a:t>
            </a:r>
            <a:r>
              <a:rPr lang="en-US" altLang="zh-TW" sz="1400" dirty="0" smtClean="0">
                <a:solidFill>
                  <a:srgbClr val="FF0000"/>
                </a:solidFill>
              </a:rPr>
              <a:t>28009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worker.instance1.host=hdp0.domain.local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worker.instance1.</a:t>
            </a:r>
            <a:r>
              <a:rPr lang="en-US" altLang="zh-TW" sz="1400" dirty="0" smtClean="0">
                <a:solidFill>
                  <a:srgbClr val="C00000"/>
                </a:solidFill>
              </a:rPr>
              <a:t>type=ajp13</a:t>
            </a:r>
            <a:endParaRPr lang="en-US" altLang="zh-TW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worker.instance1.lbfactor=1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# server 2</a:t>
            </a: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worker.instance2.port=28009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worker.instance2.host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=hdp1.domain.local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worker.instance2.type=ajp13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worker.instance2.lbfactor=1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err="1" smtClean="0">
                <a:solidFill>
                  <a:schemeClr val="accent1">
                    <a:lumMod val="50000"/>
                  </a:schemeClr>
                </a:solidFill>
              </a:rPr>
              <a:t>worker.LBC.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type</a:t>
            </a:r>
            <a:r>
              <a:rPr lang="en-US" altLang="zh-TW" sz="1400" dirty="0" smtClean="0">
                <a:solidFill>
                  <a:srgbClr val="C00000"/>
                </a:solidFill>
              </a:rPr>
              <a:t>=lb</a:t>
            </a:r>
          </a:p>
          <a:p>
            <a:pPr>
              <a:buNone/>
            </a:pPr>
            <a:r>
              <a:rPr lang="en-US" altLang="zh-TW" sz="1400" dirty="0" err="1" smtClean="0">
                <a:solidFill>
                  <a:schemeClr val="accent1">
                    <a:lumMod val="50000"/>
                  </a:schemeClr>
                </a:solidFill>
              </a:rPr>
              <a:t>worker.LBC.balance_workers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=instance1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instance2</a:t>
            </a: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altLang="zh-TW" sz="1400" dirty="0" err="1" smtClean="0">
                <a:solidFill>
                  <a:schemeClr val="accent1">
                    <a:lumMod val="50000"/>
                  </a:schemeClr>
                </a:solidFill>
              </a:rPr>
              <a:t>worker.LBC.sticky_session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=1</a:t>
            </a:r>
          </a:p>
          <a:p>
            <a:pPr>
              <a:buNone/>
            </a:pPr>
            <a:endParaRPr lang="en-US" altLang="zh-TW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400" dirty="0" err="1" smtClean="0">
                <a:solidFill>
                  <a:schemeClr val="accent1">
                    <a:lumMod val="50000"/>
                  </a:schemeClr>
                </a:solidFill>
              </a:rPr>
              <a:t>worker.retries</a:t>
            </a: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=2</a:t>
            </a:r>
          </a:p>
          <a:p>
            <a:pPr>
              <a:buNone/>
            </a:pPr>
            <a:r>
              <a:rPr lang="en-US" altLang="zh-TW" sz="1400" dirty="0" err="1" smtClean="0">
                <a:solidFill>
                  <a:schemeClr val="accent1">
                    <a:lumMod val="50000"/>
                  </a:schemeClr>
                </a:solidFill>
              </a:rPr>
              <a:t>worker.jkstatus.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type</a:t>
            </a:r>
            <a:r>
              <a:rPr lang="en-US" altLang="zh-TW" sz="1400" dirty="0" smtClean="0">
                <a:solidFill>
                  <a:srgbClr val="C00000"/>
                </a:solidFill>
              </a:rPr>
              <a:t>=status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err="1" smtClean="0">
                <a:solidFill>
                  <a:schemeClr val="tx1"/>
                </a:solidFill>
              </a:rPr>
              <a:t>uriworkermap.properties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052736"/>
            <a:ext cx="3024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400" dirty="0" smtClean="0"/>
              <a:t>/*.jsp=LBC</a:t>
            </a:r>
          </a:p>
          <a:p>
            <a:pPr algn="l"/>
            <a:r>
              <a:rPr lang="en-US" altLang="zh-TW" sz="2400" dirty="0" smtClean="0"/>
              <a:t>/*.</a:t>
            </a:r>
            <a:r>
              <a:rPr lang="en-US" altLang="zh-TW" sz="2400" dirty="0" err="1" smtClean="0"/>
              <a:t>xhtml</a:t>
            </a:r>
            <a:r>
              <a:rPr lang="en-US" altLang="zh-TW" sz="2400" dirty="0" smtClean="0"/>
              <a:t>=LBC</a:t>
            </a:r>
          </a:p>
          <a:p>
            <a:pPr algn="l"/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cas</a:t>
            </a:r>
            <a:r>
              <a:rPr lang="en-US" altLang="zh-TW" sz="2400" dirty="0" smtClean="0"/>
              <a:t>/*=LBC</a:t>
            </a:r>
          </a:p>
          <a:p>
            <a:pPr algn="l"/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pmis</a:t>
            </a:r>
            <a:r>
              <a:rPr lang="en-US" altLang="zh-TW" sz="2400" dirty="0" smtClean="0"/>
              <a:t>/*=LBC</a:t>
            </a:r>
          </a:p>
          <a:p>
            <a:pPr algn="l"/>
            <a:endParaRPr lang="en-US" altLang="zh-TW" sz="2400" dirty="0" smtClean="0"/>
          </a:p>
          <a:p>
            <a:pPr algn="l"/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jkstatus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jkstatus</a:t>
            </a:r>
            <a:endParaRPr lang="en-US" altLang="zh-TW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215" y="2492897"/>
            <a:ext cx="5634257" cy="388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httpd.conf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352928" cy="5760640"/>
          </a:xfrm>
        </p:spPr>
        <p:txBody>
          <a:bodyPr/>
          <a:lstStyle/>
          <a:p>
            <a:pPr>
              <a:buNone/>
            </a:pP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en-US" altLang="zh-TW" sz="1600" dirty="0" err="1" smtClean="0">
                <a:solidFill>
                  <a:srgbClr val="FF0000"/>
                </a:solidFill>
              </a:rPr>
              <a:t>LoadModule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jk_module</a:t>
            </a:r>
            <a:r>
              <a:rPr lang="en-US" altLang="zh-TW" sz="1600" dirty="0" smtClean="0">
                <a:solidFill>
                  <a:srgbClr val="FF0000"/>
                </a:solidFill>
              </a:rPr>
              <a:t> modules/mod_jk.so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# Configure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mod_jk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TW" sz="1600" dirty="0" err="1" smtClean="0">
                <a:solidFill>
                  <a:srgbClr val="FF0000"/>
                </a:solidFill>
              </a:rPr>
              <a:t>JkWorkersFile</a:t>
            </a:r>
            <a:r>
              <a:rPr lang="en-US" altLang="zh-TW" sz="1600" dirty="0" smtClean="0">
                <a:solidFill>
                  <a:srgbClr val="FF0000"/>
                </a:solidFill>
              </a:rPr>
              <a:t> conf/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workers.properties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1600" dirty="0" err="1" smtClean="0">
                <a:solidFill>
                  <a:srgbClr val="FF0000"/>
                </a:solidFill>
              </a:rPr>
              <a:t>JkMountFile</a:t>
            </a:r>
            <a:r>
              <a:rPr lang="en-US" altLang="zh-TW" sz="1600" dirty="0" smtClean="0">
                <a:solidFill>
                  <a:srgbClr val="FF0000"/>
                </a:solidFill>
              </a:rPr>
              <a:t> conf/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uriworkermap.properties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</a:rPr>
              <a:t>JkLogFile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 logs/mod_jk.log</a:t>
            </a:r>
          </a:p>
          <a:p>
            <a:pPr>
              <a:buNone/>
            </a:pP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</a:rPr>
              <a:t>JkLogLevel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 warn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# Should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mod_jk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send SSL information to Tomcat (default is On)</a:t>
            </a:r>
          </a:p>
          <a:p>
            <a:pPr>
              <a:buNone/>
            </a:pP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</a:rPr>
              <a:t>JkExtractSSL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 On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# What is the indicator for SSL (default is HTTPS)</a:t>
            </a:r>
          </a:p>
          <a:p>
            <a:pPr>
              <a:buNone/>
            </a:pP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</a:rPr>
              <a:t>JkHTTPSIndicator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 HTTPS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# What is the indicator for SSL session (default is SSL_SESSION_ID)</a:t>
            </a:r>
          </a:p>
          <a:p>
            <a:pPr>
              <a:buNone/>
            </a:pP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</a:rPr>
              <a:t>JkSESSIONIndicator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 SSL_SESSION_ID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# What is the indicator for client SSL cipher suit (default is 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SSL_CIPHER)</a:t>
            </a:r>
          </a:p>
          <a:p>
            <a:pPr>
              <a:buNone/>
            </a:pP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</a:rPr>
              <a:t>JkCIPHERIndicator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 SSL_CIPHER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# What is the indicator for the client SSL certificated (default is 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SSL_CLIENT_CERT)</a:t>
            </a:r>
          </a:p>
          <a:p>
            <a:pPr>
              <a:buNone/>
            </a:pP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</a:rPr>
              <a:t>JkCERTSIndicator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</a:rPr>
              <a:t> SSL_CLIENT_CERT</a:t>
            </a:r>
          </a:p>
          <a:p>
            <a:pPr>
              <a:buNone/>
            </a:pPr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 dirty="0" smtClean="0"/>
              <a:t>Test LB with </a:t>
            </a:r>
            <a:r>
              <a:rPr lang="en-US" altLang="zh-TW" sz="2000" dirty="0" err="1" smtClean="0"/>
              <a:t>GlassFish</a:t>
            </a:r>
            <a:r>
              <a:rPr lang="en-US" altLang="zh-TW" sz="2000" dirty="0" smtClean="0"/>
              <a:t> Cluster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6275040" cy="1152128"/>
          </a:xfrm>
        </p:spPr>
        <p:txBody>
          <a:bodyPr/>
          <a:lstStyle/>
          <a:p>
            <a:r>
              <a:rPr lang="en-US" altLang="zh-TW" dirty="0" smtClean="0"/>
              <a:t> Restart Apache Web Server 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dirty="0" smtClean="0">
                <a:solidFill>
                  <a:srgbClr val="C00000"/>
                </a:solidFill>
              </a:rPr>
              <a:t>/</a:t>
            </a:r>
            <a:r>
              <a:rPr lang="en-US" altLang="zh-TW" sz="2000" dirty="0" smtClean="0">
                <a:solidFill>
                  <a:srgbClr val="C00000"/>
                </a:solidFill>
              </a:rPr>
              <a:t>etc/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init.d</a:t>
            </a:r>
            <a:r>
              <a:rPr lang="en-US" altLang="zh-TW" sz="2000" dirty="0" smtClean="0">
                <a:solidFill>
                  <a:srgbClr val="C00000"/>
                </a:solidFill>
              </a:rPr>
              <a:t>/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httpd</a:t>
            </a:r>
            <a:r>
              <a:rPr lang="en-US" altLang="zh-TW" sz="2000" dirty="0" smtClean="0">
                <a:solidFill>
                  <a:srgbClr val="C00000"/>
                </a:solidFill>
              </a:rPr>
              <a:t> restart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32856"/>
            <a:ext cx="6560046" cy="423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257" y="2276873"/>
            <a:ext cx="501122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750296" cy="563562"/>
          </a:xfrm>
        </p:spPr>
        <p:txBody>
          <a:bodyPr/>
          <a:lstStyle/>
          <a:p>
            <a:r>
              <a:rPr lang="en-US" altLang="zh-TW" dirty="0" smtClean="0"/>
              <a:t>Validation List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08720"/>
            <a:ext cx="8280920" cy="554461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</a:rPr>
              <a:t>Service Failover</a:t>
            </a:r>
          </a:p>
          <a:p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en-US" altLang="zh-TW" b="0" dirty="0" smtClean="0">
                <a:solidFill>
                  <a:srgbClr val="002060"/>
                </a:solidFill>
              </a:rPr>
              <a:t>Session Persistence</a:t>
            </a:r>
          </a:p>
          <a:p>
            <a:r>
              <a:rPr lang="en-US" altLang="zh-TW" b="0" dirty="0" smtClean="0">
                <a:solidFill>
                  <a:srgbClr val="002060"/>
                </a:solidFill>
              </a:rPr>
              <a:t> Centralized Administration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b="0" dirty="0" smtClean="0">
                <a:solidFill>
                  <a:srgbClr val="002060"/>
                </a:solidFill>
              </a:rPr>
              <a:t> Resource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dirty="0" smtClean="0">
                <a:solidFill>
                  <a:srgbClr val="002060"/>
                </a:solidFill>
              </a:rPr>
              <a:t> Configuration</a:t>
            </a:r>
            <a:endParaRPr lang="zh-TW" altLang="en-US" dirty="0" smtClean="0">
              <a:solidFill>
                <a:srgbClr val="002060"/>
              </a:solidFill>
            </a:endParaRPr>
          </a:p>
          <a:p>
            <a:r>
              <a:rPr lang="en-US" altLang="zh-TW" b="0" dirty="0" smtClean="0">
                <a:solidFill>
                  <a:srgbClr val="002060"/>
                </a:solidFill>
              </a:rPr>
              <a:t> Shared Libraries</a:t>
            </a:r>
          </a:p>
          <a:p>
            <a:pPr>
              <a:buNone/>
            </a:pPr>
            <a:r>
              <a:rPr lang="en-US" altLang="zh-TW" b="0" dirty="0" smtClean="0">
                <a:solidFill>
                  <a:srgbClr val="002060"/>
                </a:solidFill>
              </a:rPr>
              <a:t>	???</a:t>
            </a:r>
            <a:r>
              <a:rPr lang="zh-TW" altLang="en-US" b="0" dirty="0" smtClean="0">
                <a:solidFill>
                  <a:srgbClr val="002060"/>
                </a:solidFill>
              </a:rPr>
              <a:t> 理所當然</a:t>
            </a:r>
            <a:r>
              <a:rPr lang="en-US" altLang="zh-TW" b="0" dirty="0" smtClean="0">
                <a:solidFill>
                  <a:srgbClr val="002060"/>
                </a:solidFill>
              </a:rPr>
              <a:t>???</a:t>
            </a:r>
          </a:p>
          <a:p>
            <a:r>
              <a:rPr lang="en-US" altLang="zh-TW" b="0" dirty="0" smtClean="0">
                <a:solidFill>
                  <a:schemeClr val="accent6">
                    <a:lumMod val="75000"/>
                  </a:schemeClr>
                </a:solidFill>
              </a:rPr>
              <a:t> Application Clustering</a:t>
            </a:r>
          </a:p>
          <a:p>
            <a:r>
              <a:rPr lang="zh-TW" altLang="en-US" b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b="0" dirty="0" smtClean="0">
                <a:solidFill>
                  <a:schemeClr val="accent6">
                    <a:lumMod val="75000"/>
                  </a:schemeClr>
                </a:solidFill>
              </a:rPr>
              <a:t>Stress Testing</a:t>
            </a:r>
          </a:p>
          <a:p>
            <a:r>
              <a:rPr lang="en-US" altLang="zh-TW" b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b="0" dirty="0" smtClean="0">
                <a:solidFill>
                  <a:srgbClr val="CC0000"/>
                </a:solidFill>
              </a:rPr>
              <a:t>Recovery</a:t>
            </a:r>
            <a:endParaRPr lang="en-US" altLang="zh-TW" b="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https://glassfish.java.net/public/image/clustering31_fi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772816"/>
            <a:ext cx="5328592" cy="4704656"/>
          </a:xfrm>
          <a:prstGeom prst="rect">
            <a:avLst/>
          </a:prstGeom>
          <a:noFill/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GlassFish</a:t>
            </a:r>
            <a:r>
              <a:rPr lang="en-US" altLang="zh-TW" dirty="0" smtClean="0">
                <a:ea typeface="新細明體" charset="-120"/>
              </a:rPr>
              <a:t> Cluster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4968552" cy="38884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b="0" dirty="0" smtClean="0">
                <a:solidFill>
                  <a:schemeClr val="accent6">
                    <a:lumMod val="75000"/>
                  </a:schemeClr>
                </a:solidFill>
              </a:rPr>
              <a:t>High-Reliability</a:t>
            </a:r>
            <a:endParaRPr lang="en-US" altLang="zh-TW" b="0" dirty="0" smtClean="0">
              <a:solidFill>
                <a:schemeClr val="accent6">
                  <a:lumMod val="75000"/>
                </a:schemeClr>
              </a:solidFill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b="0" dirty="0" smtClean="0">
                <a:solidFill>
                  <a:srgbClr val="C00000"/>
                </a:solidFill>
                <a:ea typeface="新細明體" charset="-120"/>
              </a:rPr>
              <a:t>High Availability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ea typeface="新細明體" charset="-120"/>
              </a:rPr>
              <a:t>Session Layer HA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ea typeface="新細明體" charset="-120"/>
              </a:rPr>
              <a:t>http session, EJB session, JMS, RMI-IIOP</a:t>
            </a:r>
          </a:p>
          <a:p>
            <a:pPr lvl="2">
              <a:lnSpc>
                <a:spcPct val="80000"/>
              </a:lnSpc>
              <a:buNone/>
            </a:pPr>
            <a:endParaRPr lang="en-US" altLang="zh-TW" sz="2800" dirty="0" smtClean="0">
              <a:solidFill>
                <a:schemeClr val="accent1"/>
              </a:solidFill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b="0" dirty="0" smtClean="0">
                <a:solidFill>
                  <a:srgbClr val="C00000"/>
                </a:solidFill>
                <a:ea typeface="新細明體" charset="-120"/>
              </a:rPr>
              <a:t>High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Scalability</a:t>
            </a:r>
            <a:endParaRPr lang="en-US" altLang="zh-TW" b="0" dirty="0" smtClean="0">
              <a:solidFill>
                <a:srgbClr val="C00000"/>
              </a:solidFill>
              <a:ea typeface="新細明體" charset="-120"/>
            </a:endParaRP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ea typeface="新細明體" charset="-120"/>
              </a:rPr>
              <a:t>Horizontal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ea typeface="新細明體" charset="-120"/>
              </a:rPr>
              <a:t>Vertical</a:t>
            </a:r>
            <a:endParaRPr lang="en-US" altLang="zh-TW" b="0" dirty="0" smtClean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2590800" y="47244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TW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重要名詞解釋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23528" y="1052736"/>
            <a:ext cx="828092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DAS</a:t>
            </a:r>
            <a:r>
              <a:rPr lang="zh-TW" altLang="en-US" sz="28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- Domain Administration Server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zh-TW" altLang="en-US" sz="2800" dirty="0" smtClean="0">
                <a:solidFill>
                  <a:srgbClr val="002060"/>
                </a:solidFill>
                <a:latin typeface="+mn-lt"/>
              </a:rPr>
              <a:t>用來管理 </a:t>
            </a:r>
            <a:r>
              <a:rPr lang="en-US" altLang="zh-TW" sz="2800" dirty="0" err="1" smtClean="0">
                <a:solidFill>
                  <a:srgbClr val="002060"/>
                </a:solidFill>
                <a:latin typeface="+mn-lt"/>
              </a:rPr>
              <a:t>GlassFish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Domain </a:t>
            </a:r>
            <a:r>
              <a:rPr lang="zh-TW" altLang="en-US" sz="2800" dirty="0" smtClean="0">
                <a:solidFill>
                  <a:srgbClr val="002060"/>
                </a:solidFill>
                <a:latin typeface="+mn-lt"/>
              </a:rPr>
              <a:t>中的所有</a:t>
            </a:r>
            <a:endParaRPr lang="en-US" altLang="zh-TW" sz="2800" dirty="0" smtClean="0">
              <a:solidFill>
                <a:srgbClr val="002060"/>
              </a:solidFill>
              <a:latin typeface="+mn-lt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</a:pP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	Cluster, Nodes, Instances, Resources, Configurations.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</a:pPr>
            <a:endParaRPr lang="en-US" altLang="zh-TW" sz="2800" dirty="0" smtClean="0">
              <a:solidFill>
                <a:srgbClr val="002060"/>
              </a:solidFill>
              <a:latin typeface="+mn-lt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Node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800100" lvl="1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A node is a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configuration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of the </a:t>
            </a:r>
            <a:r>
              <a:rPr lang="en-US" altLang="zh-TW" sz="2800" dirty="0" err="1" smtClean="0">
                <a:solidFill>
                  <a:srgbClr val="002060"/>
                </a:solidFill>
                <a:latin typeface="+mn-lt"/>
              </a:rPr>
              <a:t>GlassFish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software</a:t>
            </a:r>
          </a:p>
          <a:p>
            <a:pPr marL="800100" lvl="1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altLang="zh-TW" sz="2800" dirty="0" err="1" smtClean="0">
                <a:solidFill>
                  <a:srgbClr val="FF0000"/>
                </a:solidFill>
                <a:latin typeface="+mn-lt"/>
              </a:rPr>
              <a:t>Config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 Node 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(Local Node)</a:t>
            </a:r>
            <a:r>
              <a:rPr lang="zh-TW" altLang="en-US" sz="28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&amp;</a:t>
            </a:r>
            <a:r>
              <a:rPr lang="zh-TW" altLang="en-US" sz="28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SSH Node</a:t>
            </a:r>
          </a:p>
          <a:p>
            <a:pPr marL="800100" lvl="1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</a:pP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Cluster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– A cluster is a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logical</a:t>
            </a:r>
            <a:r>
              <a:rPr lang="en-US" altLang="zh-TW" sz="2800" dirty="0" smtClean="0">
                <a:solidFill>
                  <a:srgbClr val="002060"/>
                </a:solidFill>
                <a:latin typeface="+mn-lt"/>
              </a:rPr>
              <a:t> entity that determines the configuration of the server instances that make up the cluster.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TW" sz="2800" kern="0" dirty="0" smtClean="0">
              <a:ea typeface="新細明體" charset="-120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TW" sz="2800" kern="0" dirty="0" smtClean="0">
              <a:solidFill>
                <a:schemeClr val="accent1"/>
              </a:solidFill>
              <a:ea typeface="新細明體" charset="-120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新細明體" charset="-12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系統架構簡圖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6120680" cy="420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ter\Google 雲端硬碟\圖表\PPT\132138313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165014"/>
            <a:ext cx="2664296" cy="2369522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模擬環境準備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31236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VM (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vmware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CentOS6.2)</a:t>
            </a:r>
          </a:p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JDK (1.7)</a:t>
            </a:r>
          </a:p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GlassFish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(3.1.2.2)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SSH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and SFTP)</a:t>
            </a:r>
          </a:p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Apache Web Server (2.2.15)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mod_jk</a:t>
            </a:r>
            <a:r>
              <a:rPr lang="en-US" altLang="zh-TW" dirty="0" smtClean="0">
                <a:solidFill>
                  <a:srgbClr val="FF0000"/>
                </a:solidFill>
              </a:rPr>
              <a:t> (tomcat-connectors-1.2.37)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84" y="260648"/>
            <a:ext cx="4894312" cy="563562"/>
          </a:xfrm>
        </p:spPr>
        <p:txBody>
          <a:bodyPr/>
          <a:lstStyle/>
          <a:p>
            <a:r>
              <a:rPr lang="en-US" altLang="zh-TW" sz="2800" dirty="0" smtClean="0"/>
              <a:t>Build </a:t>
            </a:r>
            <a:r>
              <a:rPr lang="en-US" altLang="zh-TW" sz="2800" dirty="0" err="1" smtClean="0"/>
              <a:t>GlassFish</a:t>
            </a:r>
            <a:r>
              <a:rPr lang="en-US" altLang="zh-TW" sz="2800" dirty="0" smtClean="0"/>
              <a:t> Cluster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400600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制定架構圖、確認命名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Enable SSH (and SFTP)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dirty="0" smtClean="0">
                <a:solidFill>
                  <a:srgbClr val="002060"/>
                </a:solidFill>
              </a:rPr>
              <a:t>	SSH key configuration</a:t>
            </a:r>
          </a:p>
          <a:p>
            <a:pPr lvl="1">
              <a:buNone/>
            </a:pP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-t </a:t>
            </a: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rsa</a:t>
            </a:r>
            <a:endParaRPr lang="en-US" altLang="zh-TW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TW" dirty="0" smtClean="0">
                <a:solidFill>
                  <a:srgbClr val="002060"/>
                </a:solidFill>
              </a:rPr>
              <a:t>Firewall Setting</a:t>
            </a:r>
          </a:p>
          <a:p>
            <a:pPr lvl="1">
              <a:buNone/>
            </a:pPr>
            <a:r>
              <a:rPr lang="en-US" altLang="zh-TW" sz="1600" dirty="0" smtClean="0"/>
              <a:t>-A INPUT -m state --state NEW -m </a:t>
            </a:r>
            <a:r>
              <a:rPr lang="en-US" altLang="zh-TW" sz="1600" dirty="0" err="1" smtClean="0"/>
              <a:t>tcp</a:t>
            </a:r>
            <a:r>
              <a:rPr lang="en-US" altLang="zh-TW" sz="1600" dirty="0" smtClean="0"/>
              <a:t> -p </a:t>
            </a:r>
            <a:r>
              <a:rPr lang="en-US" altLang="zh-TW" sz="1600" dirty="0" err="1" smtClean="0"/>
              <a:t>tcp</a:t>
            </a:r>
            <a:r>
              <a:rPr lang="en-US" altLang="zh-TW" sz="1600" dirty="0" smtClean="0"/>
              <a:t> --</a:t>
            </a:r>
            <a:r>
              <a:rPr lang="en-US" altLang="zh-TW" sz="1600" dirty="0" err="1" smtClean="0"/>
              <a:t>dport</a:t>
            </a:r>
            <a:r>
              <a:rPr lang="en-US" altLang="zh-TW" sz="1600" dirty="0" smtClean="0"/>
              <a:t> 22 -j ACCEPT</a:t>
            </a:r>
            <a:endParaRPr lang="en-US" altLang="zh-TW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TW" dirty="0" smtClean="0">
                <a:solidFill>
                  <a:srgbClr val="002060"/>
                </a:solidFill>
              </a:rPr>
              <a:t> Validate SSH</a:t>
            </a:r>
          </a:p>
          <a:p>
            <a:pPr lvl="1">
              <a:buNone/>
            </a:pPr>
            <a:r>
              <a:rPr lang="en-US" altLang="zh-TW" sz="1600" dirty="0" err="1" smtClean="0"/>
              <a:t>ssh</a:t>
            </a:r>
            <a:r>
              <a:rPr lang="en-US" altLang="zh-TW" sz="1600" dirty="0" smtClean="0"/>
              <a:t> root@192.168.1.121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Copying the </a:t>
            </a:r>
            <a:r>
              <a:rPr lang="en-US" altLang="zh-TW" dirty="0" err="1" smtClean="0">
                <a:solidFill>
                  <a:srgbClr val="FF0000"/>
                </a:solidFill>
              </a:rPr>
              <a:t>ssh</a:t>
            </a:r>
            <a:r>
              <a:rPr lang="en-US" altLang="zh-TW" dirty="0" smtClean="0">
                <a:solidFill>
                  <a:srgbClr val="FF0000"/>
                </a:solidFill>
              </a:rPr>
              <a:t> keys to the servers</a:t>
            </a:r>
          </a:p>
          <a:p>
            <a:pPr lvl="1">
              <a:buNone/>
            </a:pPr>
            <a:r>
              <a:rPr lang="en-US" altLang="zh-TW" sz="1600" dirty="0" smtClean="0"/>
              <a:t># in 192.168.1.120</a:t>
            </a:r>
          </a:p>
          <a:p>
            <a:pPr lvl="1">
              <a:buNone/>
            </a:pPr>
            <a:r>
              <a:rPr lang="en-US" altLang="zh-TW" sz="1600" dirty="0" smtClean="0"/>
              <a:t>cat /root/.</a:t>
            </a:r>
            <a:r>
              <a:rPr lang="en-US" altLang="zh-TW" sz="1600" dirty="0" err="1" smtClean="0"/>
              <a:t>ssh</a:t>
            </a:r>
            <a:r>
              <a:rPr lang="en-US" altLang="zh-TW" sz="1600" dirty="0" smtClean="0"/>
              <a:t>/id_rsa.pub | </a:t>
            </a:r>
            <a:r>
              <a:rPr lang="en-US" altLang="zh-TW" sz="1600" dirty="0" err="1" smtClean="0"/>
              <a:t>ssh</a:t>
            </a:r>
            <a:r>
              <a:rPr lang="en-US" altLang="zh-TW" sz="1600" dirty="0" smtClean="0"/>
              <a:t> root@192.168.1.121 'cat &gt;&gt; .</a:t>
            </a:r>
            <a:r>
              <a:rPr lang="en-US" altLang="zh-TW" sz="1600" dirty="0" err="1" smtClean="0"/>
              <a:t>ssh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authorized_keys</a:t>
            </a:r>
            <a:r>
              <a:rPr lang="en-US" altLang="zh-TW" sz="1600" dirty="0" smtClean="0"/>
              <a:t>'</a:t>
            </a:r>
          </a:p>
          <a:p>
            <a:pPr lvl="1">
              <a:buNone/>
            </a:pPr>
            <a:r>
              <a:rPr lang="en-US" altLang="zh-TW" sz="1600" dirty="0" smtClean="0"/>
              <a:t># in 192.168.1.121</a:t>
            </a:r>
          </a:p>
          <a:p>
            <a:pPr lvl="1">
              <a:buNone/>
            </a:pPr>
            <a:r>
              <a:rPr lang="en-US" altLang="zh-TW" sz="1600" dirty="0" smtClean="0"/>
              <a:t>cat /root/.</a:t>
            </a:r>
            <a:r>
              <a:rPr lang="en-US" altLang="zh-TW" sz="1600" dirty="0" err="1" smtClean="0"/>
              <a:t>ssh</a:t>
            </a:r>
            <a:r>
              <a:rPr lang="en-US" altLang="zh-TW" sz="1600" dirty="0" smtClean="0"/>
              <a:t>/id_rsa.pub | </a:t>
            </a:r>
            <a:r>
              <a:rPr lang="en-US" altLang="zh-TW" sz="1600" dirty="0" err="1" smtClean="0"/>
              <a:t>ssh</a:t>
            </a:r>
            <a:r>
              <a:rPr lang="en-US" altLang="zh-TW" sz="1600" dirty="0" smtClean="0"/>
              <a:t> root@192.168.1.120 'cat &gt;&gt; .</a:t>
            </a:r>
            <a:r>
              <a:rPr lang="en-US" altLang="zh-TW" sz="1600" dirty="0" err="1" smtClean="0"/>
              <a:t>ssh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authorized_keys</a:t>
            </a:r>
            <a:r>
              <a:rPr lang="en-US" altLang="zh-TW" sz="1600" dirty="0" smtClean="0"/>
              <a:t>'</a:t>
            </a:r>
          </a:p>
          <a:p>
            <a:pPr lvl="1"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822304" cy="563562"/>
          </a:xfrm>
        </p:spPr>
        <p:txBody>
          <a:bodyPr/>
          <a:lstStyle/>
          <a:p>
            <a:r>
              <a:rPr lang="en-US" altLang="zh-TW" sz="2800" dirty="0" smtClean="0"/>
              <a:t>Build </a:t>
            </a:r>
            <a:r>
              <a:rPr lang="en-US" altLang="zh-TW" sz="2800" dirty="0" err="1" smtClean="0"/>
              <a:t>GlassFish</a:t>
            </a:r>
            <a:r>
              <a:rPr lang="en-US" altLang="zh-TW" sz="2800" dirty="0" smtClean="0"/>
              <a:t> Cluster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Install 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GlassFish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TW" altLang="en-US" dirty="0" smtClean="0"/>
              <a:t>每一台實體機器或</a:t>
            </a:r>
            <a:r>
              <a:rPr lang="en-US" altLang="zh-TW" dirty="0" smtClean="0"/>
              <a:t>VM </a:t>
            </a:r>
            <a:r>
              <a:rPr lang="zh-TW" altLang="en-US" dirty="0" smtClean="0"/>
              <a:t>都需安裝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變更 </a:t>
            </a:r>
            <a:r>
              <a:rPr lang="en-US" altLang="zh-TW" dirty="0" smtClean="0"/>
              <a:t>admin 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TW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Start DAS</a:t>
            </a:r>
          </a:p>
          <a:p>
            <a:pPr lvl="1">
              <a:buNone/>
            </a:pPr>
            <a:r>
              <a:rPr lang="zh-TW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zh-TW" dirty="0" err="1" smtClean="0"/>
              <a:t>cd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ap</a:t>
            </a:r>
            <a:r>
              <a:rPr lang="en-US" altLang="zh-TW" dirty="0" smtClean="0"/>
              <a:t>/glassfish-3.1.2.2/bin </a:t>
            </a:r>
          </a:p>
          <a:p>
            <a:pPr lvl="1">
              <a:buNone/>
            </a:pPr>
            <a:r>
              <a:rPr lang="en-US" altLang="zh-TW" dirty="0" smtClean="0"/>
              <a:t>./</a:t>
            </a:r>
            <a:r>
              <a:rPr lang="en-US" altLang="zh-TW" dirty="0" err="1" smtClean="0"/>
              <a:t>asadmin</a:t>
            </a:r>
            <a:r>
              <a:rPr lang="en-US" altLang="zh-TW" dirty="0" smtClean="0"/>
              <a:t> start-domain </a:t>
            </a:r>
            <a:r>
              <a:rPr lang="en-US" altLang="zh-TW" dirty="0" smtClean="0"/>
              <a:t>domain1</a:t>
            </a:r>
            <a:endParaRPr lang="en-US" altLang="zh-TW" b="1" dirty="0" smtClean="0">
              <a:solidFill>
                <a:schemeClr val="tx2"/>
              </a:solidFill>
            </a:endParaRP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Enabling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remote access on the glassfish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servers</a:t>
            </a:r>
          </a:p>
          <a:p>
            <a:pPr lvl="1">
              <a:buNone/>
            </a:pPr>
            <a:r>
              <a:rPr lang="en-US" altLang="zh-TW" sz="2400" dirty="0" smtClean="0"/>
              <a:t>./</a:t>
            </a:r>
            <a:r>
              <a:rPr lang="en-US" altLang="zh-TW" sz="2400" dirty="0" err="1" smtClean="0"/>
              <a:t>asadmin</a:t>
            </a:r>
            <a:r>
              <a:rPr lang="en-US" altLang="zh-TW" sz="2400" dirty="0" smtClean="0"/>
              <a:t> change-admin-password</a:t>
            </a:r>
          </a:p>
          <a:p>
            <a:pPr lvl="1">
              <a:buNone/>
            </a:pPr>
            <a:r>
              <a:rPr lang="en-US" altLang="zh-TW" sz="2400" dirty="0" smtClean="0">
                <a:solidFill>
                  <a:srgbClr val="C00000"/>
                </a:solidFill>
              </a:rPr>
              <a:t>./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asadmin</a:t>
            </a:r>
            <a:r>
              <a:rPr lang="en-US" altLang="zh-TW" sz="2400" dirty="0" smtClean="0">
                <a:solidFill>
                  <a:srgbClr val="C00000"/>
                </a:solidFill>
              </a:rPr>
              <a:t> enable-secure-admin</a:t>
            </a:r>
          </a:p>
          <a:p>
            <a:pPr lvl="1">
              <a:buNone/>
            </a:pPr>
            <a:r>
              <a:rPr lang="en-US" altLang="zh-TW" sz="2400" dirty="0" smtClean="0"/>
              <a:t>./</a:t>
            </a:r>
            <a:r>
              <a:rPr lang="en-US" altLang="zh-TW" sz="2400" dirty="0" err="1" smtClean="0"/>
              <a:t>asadmin</a:t>
            </a:r>
            <a:r>
              <a:rPr lang="en-US" altLang="zh-TW" sz="2400" dirty="0" smtClean="0"/>
              <a:t> restart-domain domain1</a:t>
            </a:r>
          </a:p>
          <a:p>
            <a:pPr marL="742950" lvl="2" indent="-342900">
              <a:buClr>
                <a:schemeClr val="hlink"/>
              </a:buClr>
              <a:buNone/>
            </a:pPr>
            <a:endParaRPr lang="en-US" altLang="zh-TW" b="1" dirty="0" smtClean="0">
              <a:solidFill>
                <a:schemeClr val="tx2"/>
              </a:solidFill>
            </a:endParaRP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US" altLang="zh-TW" b="1" dirty="0" smtClean="0">
              <a:solidFill>
                <a:schemeClr val="tx2"/>
              </a:solidFill>
            </a:endParaRPr>
          </a:p>
          <a:p>
            <a:pPr lvl="1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4968552" cy="563562"/>
          </a:xfrm>
        </p:spPr>
        <p:txBody>
          <a:bodyPr/>
          <a:lstStyle/>
          <a:p>
            <a:r>
              <a:rPr lang="en-US" altLang="zh-TW" sz="2800" dirty="0" smtClean="0"/>
              <a:t>Build </a:t>
            </a:r>
            <a:r>
              <a:rPr lang="en-US" altLang="zh-TW" sz="2800" dirty="0" err="1" smtClean="0"/>
              <a:t>GlassFish</a:t>
            </a:r>
            <a:r>
              <a:rPr lang="en-US" altLang="zh-TW" sz="2800" dirty="0" smtClean="0"/>
              <a:t> Cluster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35280" cy="5400600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Creating the cluster nodes</a:t>
            </a:r>
          </a:p>
          <a:p>
            <a:pPr lvl="1">
              <a:buNone/>
            </a:pPr>
            <a:r>
              <a:rPr lang="en-US" altLang="zh-TW" sz="1600" dirty="0" smtClean="0"/>
              <a:t># in </a:t>
            </a:r>
            <a:r>
              <a:rPr lang="en-US" altLang="zh-TW" sz="1600" dirty="0" smtClean="0"/>
              <a:t>192.168.1.120</a:t>
            </a:r>
            <a:endParaRPr lang="en-US" altLang="zh-TW" sz="1600" dirty="0" smtClean="0"/>
          </a:p>
          <a:p>
            <a:pPr lvl="1">
              <a:buNone/>
            </a:pPr>
            <a:r>
              <a:rPr lang="en-US" altLang="zh-TW" sz="2000" dirty="0" smtClean="0"/>
              <a:t>./</a:t>
            </a:r>
            <a:r>
              <a:rPr lang="en-US" altLang="zh-TW" sz="2000" dirty="0" err="1" smtClean="0"/>
              <a:t>asadmin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create-node-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config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node1</a:t>
            </a:r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smtClean="0"/>
              <a:t>./</a:t>
            </a:r>
            <a:r>
              <a:rPr lang="en-US" altLang="zh-TW" sz="2000" dirty="0" err="1" smtClean="0"/>
              <a:t>asadmin</a:t>
            </a:r>
            <a:r>
              <a:rPr lang="en-US" altLang="zh-TW" sz="2000" dirty="0" smtClean="0"/>
              <a:t> --</a:t>
            </a:r>
            <a:r>
              <a:rPr lang="en-US" altLang="zh-TW" sz="2000" dirty="0" err="1" smtClean="0"/>
              <a:t>passwordfile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sshpwd</a:t>
            </a:r>
            <a:r>
              <a:rPr lang="en-US" altLang="zh-TW" sz="2000" dirty="0" smtClean="0"/>
              <a:t> create-node-</a:t>
            </a:r>
            <a:r>
              <a:rPr lang="en-US" altLang="zh-TW" sz="2000" dirty="0" err="1" smtClean="0"/>
              <a:t>ssh</a:t>
            </a:r>
            <a:r>
              <a:rPr lang="en-US" altLang="zh-TW" sz="2000" dirty="0" smtClean="0"/>
              <a:t> --</a:t>
            </a:r>
            <a:r>
              <a:rPr lang="en-US" altLang="zh-TW" sz="2000" dirty="0" err="1" smtClean="0"/>
              <a:t>nodehost</a:t>
            </a:r>
            <a:r>
              <a:rPr lang="en-US" altLang="zh-TW" sz="2000" dirty="0" smtClean="0"/>
              <a:t> 192.168.1.121 --</a:t>
            </a:r>
            <a:r>
              <a:rPr lang="en-US" altLang="zh-TW" sz="2000" dirty="0" err="1" smtClean="0"/>
              <a:t>sshuser</a:t>
            </a:r>
            <a:r>
              <a:rPr lang="en-US" altLang="zh-TW" sz="2000" dirty="0" smtClean="0"/>
              <a:t> root node2 </a:t>
            </a:r>
          </a:p>
          <a:p>
            <a:pPr lvl="1">
              <a:buNone/>
            </a:pPr>
            <a:endParaRPr lang="en-US" altLang="zh-TW" sz="2000" dirty="0" smtClean="0"/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Creating the cluster</a:t>
            </a:r>
          </a:p>
          <a:p>
            <a:pPr lvl="1">
              <a:buNone/>
            </a:pPr>
            <a:r>
              <a:rPr lang="en-US" altLang="zh-TW" sz="2000" dirty="0" smtClean="0"/>
              <a:t>./</a:t>
            </a:r>
            <a:r>
              <a:rPr lang="en-US" altLang="zh-TW" sz="2000" dirty="0" err="1" smtClean="0"/>
              <a:t>asadmin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create-cluster</a:t>
            </a:r>
            <a:r>
              <a:rPr lang="en-US" altLang="zh-TW" sz="2000" dirty="0" smtClean="0"/>
              <a:t> cluster1</a:t>
            </a:r>
          </a:p>
          <a:p>
            <a:pPr lvl="1">
              <a:buNone/>
            </a:pPr>
            <a:endParaRPr lang="en-US" altLang="zh-TW" sz="2000" dirty="0" smtClean="0"/>
          </a:p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Creating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the cluster instances</a:t>
            </a:r>
          </a:p>
          <a:p>
            <a:pPr marL="742950" lvl="2" indent="-342900">
              <a:buClr>
                <a:schemeClr val="hlink"/>
              </a:buClr>
              <a:buNone/>
            </a:pPr>
            <a:r>
              <a:rPr lang="en-US" altLang="zh-TW" sz="2000" dirty="0" smtClean="0"/>
              <a:t>./</a:t>
            </a:r>
            <a:r>
              <a:rPr lang="en-US" altLang="zh-TW" sz="2000" dirty="0" err="1" smtClean="0"/>
              <a:t>asadmin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create-instance</a:t>
            </a:r>
            <a:r>
              <a:rPr lang="en-US" altLang="zh-TW" sz="2000" dirty="0" smtClean="0"/>
              <a:t> --cluster cluster1 --node node1 </a:t>
            </a:r>
            <a:r>
              <a:rPr lang="en-US" altLang="zh-TW" sz="2000" dirty="0" smtClean="0"/>
              <a:t>instance1</a:t>
            </a:r>
            <a:endParaRPr lang="en-US" altLang="zh-TW" sz="2000" dirty="0" smtClean="0"/>
          </a:p>
          <a:p>
            <a:pPr marL="742950" lvl="2" indent="-342900">
              <a:buClr>
                <a:schemeClr val="hlink"/>
              </a:buClr>
              <a:buNone/>
            </a:pPr>
            <a:r>
              <a:rPr lang="en-US" altLang="zh-TW" sz="2000" dirty="0" smtClean="0"/>
              <a:t>./</a:t>
            </a:r>
            <a:r>
              <a:rPr lang="en-US" altLang="zh-TW" sz="2000" dirty="0" err="1" smtClean="0"/>
              <a:t>asadmin</a:t>
            </a:r>
            <a:r>
              <a:rPr lang="en-US" altLang="zh-TW" sz="2000" dirty="0" smtClean="0"/>
              <a:t> create-instance --cluster cluster1 --node node2 </a:t>
            </a:r>
            <a:r>
              <a:rPr lang="en-US" altLang="zh-TW" sz="2000" dirty="0" smtClean="0"/>
              <a:t>instance2</a:t>
            </a:r>
            <a:endParaRPr lang="zh-TW" altLang="en-US" dirty="0" smtClean="0"/>
          </a:p>
          <a:p>
            <a:pPr lvl="1">
              <a:buNone/>
            </a:pPr>
            <a:endParaRPr lang="en-US" altLang="zh-TW" sz="2000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47260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Start Cluster</a:t>
            </a:r>
          </a:p>
          <a:p>
            <a:pPr>
              <a:buNone/>
            </a:pPr>
            <a:r>
              <a:rPr lang="en-US" altLang="zh-TW" b="0" dirty="0" smtClean="0"/>
              <a:t>	</a:t>
            </a:r>
            <a:r>
              <a:rPr lang="en-US" altLang="zh-TW" sz="2400" b="0" dirty="0" smtClean="0">
                <a:solidFill>
                  <a:schemeClr val="tx1"/>
                </a:solidFill>
                <a:latin typeface="Arial" charset="0"/>
              </a:rPr>
              <a:t>./</a:t>
            </a:r>
            <a:r>
              <a:rPr lang="en-US" altLang="zh-TW" sz="2400" b="0" dirty="0" err="1" smtClean="0">
                <a:solidFill>
                  <a:schemeClr val="tx1"/>
                </a:solidFill>
                <a:latin typeface="Arial" charset="0"/>
              </a:rPr>
              <a:t>asadmin</a:t>
            </a:r>
            <a:r>
              <a:rPr lang="en-US" altLang="zh-TW" sz="2400" b="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TW" sz="2400" b="0" dirty="0" smtClean="0">
                <a:solidFill>
                  <a:srgbClr val="C00000"/>
                </a:solidFill>
                <a:latin typeface="Arial" charset="0"/>
              </a:rPr>
              <a:t>start-cluster</a:t>
            </a:r>
            <a:r>
              <a:rPr lang="en-US" altLang="zh-TW" sz="2400" b="0" dirty="0" smtClean="0">
                <a:solidFill>
                  <a:schemeClr val="tx1"/>
                </a:solidFill>
                <a:latin typeface="Arial" charset="0"/>
              </a:rPr>
              <a:t> cluster1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查看結果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TW" altLang="en-US" sz="2000" dirty="0" smtClean="0">
                <a:ea typeface="+mn-ea"/>
                <a:cs typeface="+mn-cs"/>
              </a:rPr>
              <a:t> </a:t>
            </a:r>
            <a:r>
              <a:rPr lang="en-US" altLang="zh-TW" sz="2000" dirty="0" smtClean="0">
                <a:ea typeface="+mn-ea"/>
                <a:cs typeface="+mn-cs"/>
              </a:rPr>
              <a:t>./</a:t>
            </a:r>
            <a:r>
              <a:rPr lang="en-US" altLang="zh-TW" sz="2000" dirty="0" err="1" smtClean="0">
                <a:ea typeface="+mn-ea"/>
                <a:cs typeface="+mn-cs"/>
              </a:rPr>
              <a:t>asadmin</a:t>
            </a:r>
            <a:r>
              <a:rPr lang="en-US" altLang="zh-TW" sz="2000" dirty="0" smtClean="0">
                <a:ea typeface="+mn-ea"/>
                <a:cs typeface="+mn-cs"/>
              </a:rPr>
              <a:t> list-clusters</a:t>
            </a:r>
          </a:p>
          <a:p>
            <a:pPr lvl="1"/>
            <a:r>
              <a:rPr lang="zh-TW" altLang="en-US" sz="2000" dirty="0" smtClean="0">
                <a:ea typeface="+mn-ea"/>
                <a:cs typeface="+mn-cs"/>
              </a:rPr>
              <a:t> </a:t>
            </a:r>
            <a:r>
              <a:rPr lang="en-US" altLang="zh-TW" sz="2000" dirty="0" smtClean="0">
                <a:ea typeface="+mn-ea"/>
                <a:cs typeface="+mn-cs"/>
              </a:rPr>
              <a:t>./</a:t>
            </a:r>
            <a:r>
              <a:rPr lang="en-US" altLang="zh-TW" sz="2000" dirty="0" err="1" smtClean="0">
                <a:ea typeface="+mn-ea"/>
                <a:cs typeface="+mn-cs"/>
              </a:rPr>
              <a:t>asadmin</a:t>
            </a:r>
            <a:r>
              <a:rPr lang="en-US" altLang="zh-TW" sz="2000" dirty="0" smtClean="0">
                <a:ea typeface="+mn-ea"/>
                <a:cs typeface="+mn-cs"/>
              </a:rPr>
              <a:t> list-nodes</a:t>
            </a:r>
          </a:p>
          <a:p>
            <a:pPr lvl="1"/>
            <a:r>
              <a:rPr lang="zh-TW" altLang="en-US" sz="2000" dirty="0" smtClean="0">
                <a:ea typeface="+mn-ea"/>
                <a:cs typeface="+mn-cs"/>
              </a:rPr>
              <a:t> </a:t>
            </a:r>
            <a:r>
              <a:rPr lang="en-US" altLang="zh-TW" sz="2000" dirty="0" smtClean="0">
                <a:ea typeface="+mn-ea"/>
                <a:cs typeface="+mn-cs"/>
              </a:rPr>
              <a:t>./</a:t>
            </a:r>
            <a:r>
              <a:rPr lang="en-US" altLang="zh-TW" sz="2000" dirty="0" err="1" smtClean="0">
                <a:ea typeface="+mn-ea"/>
                <a:cs typeface="+mn-cs"/>
              </a:rPr>
              <a:t>asadmin</a:t>
            </a:r>
            <a:r>
              <a:rPr lang="en-US" altLang="zh-TW" sz="2000" dirty="0" smtClean="0">
                <a:ea typeface="+mn-ea"/>
                <a:cs typeface="+mn-cs"/>
              </a:rPr>
              <a:t> list-instances</a:t>
            </a:r>
            <a:r>
              <a:rPr lang="zh-TW" altLang="en-US" sz="2000" dirty="0" smtClean="0">
                <a:ea typeface="+mn-ea"/>
                <a:cs typeface="+mn-cs"/>
              </a:rPr>
              <a:t> </a:t>
            </a:r>
            <a:r>
              <a:rPr lang="en-US" altLang="zh-TW" sz="2000" dirty="0" smtClean="0">
                <a:ea typeface="+mn-ea"/>
                <a:cs typeface="+mn-cs"/>
              </a:rPr>
              <a:t>-l</a:t>
            </a:r>
          </a:p>
          <a:p>
            <a:pPr lvl="1"/>
            <a:r>
              <a:rPr lang="en-US" altLang="zh-TW" sz="2000" dirty="0" smtClean="0">
                <a:ea typeface="+mn-ea"/>
                <a:cs typeface="+mn-cs"/>
              </a:rPr>
              <a:t> ./</a:t>
            </a:r>
            <a:r>
              <a:rPr lang="en-US" altLang="zh-TW" sz="2000" dirty="0" err="1" smtClean="0">
                <a:ea typeface="+mn-ea"/>
                <a:cs typeface="+mn-cs"/>
              </a:rPr>
              <a:t>asadmin</a:t>
            </a:r>
            <a:r>
              <a:rPr lang="en-US" altLang="zh-TW" sz="2000" dirty="0" smtClean="0">
                <a:ea typeface="+mn-ea"/>
                <a:cs typeface="+mn-cs"/>
              </a:rPr>
              <a:t> get-health </a:t>
            </a:r>
            <a:r>
              <a:rPr lang="en-US" altLang="zh-TW" sz="2000" dirty="0" smtClean="0">
                <a:ea typeface="+mn-ea"/>
                <a:cs typeface="+mn-cs"/>
              </a:rPr>
              <a:t>cluster1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Firewall Setting</a:t>
            </a:r>
          </a:p>
          <a:p>
            <a:pPr lvl="1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Arial" charset="0"/>
              </a:rPr>
              <a:t>vi </a:t>
            </a:r>
            <a:r>
              <a:rPr lang="en-US" altLang="zh-TW" sz="2000" dirty="0" smtClean="0">
                <a:solidFill>
                  <a:schemeClr val="tx1"/>
                </a:solidFill>
                <a:latin typeface="Arial" charset="0"/>
              </a:rPr>
              <a:t>/etc/</a:t>
            </a:r>
            <a:r>
              <a:rPr lang="en-US" altLang="zh-TW" sz="2000" dirty="0" err="1" smtClean="0">
                <a:solidFill>
                  <a:schemeClr val="tx1"/>
                </a:solidFill>
                <a:latin typeface="Arial" charset="0"/>
              </a:rPr>
              <a:t>sysconfig</a:t>
            </a:r>
            <a:r>
              <a:rPr lang="en-US" altLang="zh-TW" sz="2000" dirty="0" smtClean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TW" sz="2000" dirty="0" err="1" smtClean="0">
                <a:solidFill>
                  <a:schemeClr val="tx1"/>
                </a:solidFill>
                <a:latin typeface="Arial" charset="0"/>
              </a:rPr>
              <a:t>iptables</a:t>
            </a:r>
            <a:r>
              <a:rPr lang="en-US" altLang="zh-TW" sz="2000" dirty="0" smtClean="0">
                <a:solidFill>
                  <a:schemeClr val="tx1"/>
                </a:solidFill>
                <a:latin typeface="Arial" charset="0"/>
              </a:rPr>
              <a:t>         # </a:t>
            </a:r>
            <a:r>
              <a:rPr lang="zh-TW" altLang="en-US" sz="2000" dirty="0" smtClean="0">
                <a:solidFill>
                  <a:schemeClr val="tx1"/>
                </a:solidFill>
                <a:latin typeface="Arial" charset="0"/>
              </a:rPr>
              <a:t>修改防火牆規則</a:t>
            </a:r>
            <a:endParaRPr lang="en-US" altLang="zh-TW" sz="2000" dirty="0" smtClean="0">
              <a:solidFill>
                <a:schemeClr val="tx1"/>
              </a:solidFill>
              <a:latin typeface="Arial" charset="0"/>
            </a:endParaRPr>
          </a:p>
          <a:p>
            <a:pPr lvl="1"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Arial" charset="0"/>
              </a:rPr>
              <a:t>-A INPUT -m state --state NEW -m </a:t>
            </a:r>
            <a:r>
              <a:rPr lang="en-US" altLang="zh-TW" sz="1800" dirty="0" err="1" smtClean="0">
                <a:solidFill>
                  <a:schemeClr val="tx1"/>
                </a:solidFill>
                <a:latin typeface="Arial" charset="0"/>
              </a:rPr>
              <a:t>tcp</a:t>
            </a:r>
            <a:r>
              <a:rPr lang="en-US" altLang="zh-TW" sz="1800" dirty="0" smtClean="0">
                <a:solidFill>
                  <a:schemeClr val="tx1"/>
                </a:solidFill>
                <a:latin typeface="Arial" charset="0"/>
              </a:rPr>
              <a:t> -p </a:t>
            </a:r>
            <a:r>
              <a:rPr lang="en-US" altLang="zh-TW" sz="1800" dirty="0" err="1" smtClean="0">
                <a:solidFill>
                  <a:schemeClr val="tx1"/>
                </a:solidFill>
                <a:latin typeface="Arial" charset="0"/>
              </a:rPr>
              <a:t>tcp</a:t>
            </a:r>
            <a:r>
              <a:rPr lang="en-US" altLang="zh-TW" sz="1800" dirty="0" smtClean="0">
                <a:solidFill>
                  <a:schemeClr val="tx1"/>
                </a:solidFill>
                <a:latin typeface="Arial" charset="0"/>
              </a:rPr>
              <a:t> --</a:t>
            </a:r>
            <a:r>
              <a:rPr lang="en-US" altLang="zh-TW" sz="1800" dirty="0" err="1" smtClean="0">
                <a:solidFill>
                  <a:schemeClr val="tx1"/>
                </a:solidFill>
                <a:latin typeface="Arial" charset="0"/>
              </a:rPr>
              <a:t>dport</a:t>
            </a:r>
            <a:r>
              <a:rPr lang="en-US" altLang="zh-TW" sz="18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TW" sz="1800" dirty="0" smtClean="0">
                <a:solidFill>
                  <a:srgbClr val="C00000"/>
                </a:solidFill>
                <a:latin typeface="Arial" charset="0"/>
              </a:rPr>
              <a:t>4848</a:t>
            </a:r>
            <a:r>
              <a:rPr lang="en-US" altLang="zh-TW" sz="1800" dirty="0" smtClean="0">
                <a:solidFill>
                  <a:schemeClr val="tx1"/>
                </a:solidFill>
                <a:latin typeface="Arial" charset="0"/>
              </a:rPr>
              <a:t> -j ACCEPT</a:t>
            </a:r>
          </a:p>
          <a:p>
            <a:pPr lvl="1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Arial" charset="0"/>
              </a:rPr>
              <a:t>….</a:t>
            </a:r>
          </a:p>
          <a:p>
            <a:pPr lvl="1">
              <a:buNone/>
            </a:pPr>
            <a:r>
              <a:rPr lang="en-US" altLang="zh-TW" sz="2000" dirty="0" smtClean="0"/>
              <a:t>service </a:t>
            </a:r>
            <a:r>
              <a:rPr lang="en-US" altLang="zh-TW" sz="2000" dirty="0" err="1" smtClean="0"/>
              <a:t>iptables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restart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8TGp_well-being_light">
  <a:themeElements>
    <a:clrScheme name="sample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1652</TotalTime>
  <Words>495</Words>
  <Application>Microsoft Office PowerPoint</Application>
  <PresentationFormat>如螢幕大小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228TGp_well-being_light</vt:lpstr>
      <vt:lpstr>Image</vt:lpstr>
      <vt:lpstr>GlassFish Cluster &amp; mod_jk</vt:lpstr>
      <vt:lpstr>GlassFish Cluster</vt:lpstr>
      <vt:lpstr>重要名詞解釋</vt:lpstr>
      <vt:lpstr>系統架構簡圖</vt:lpstr>
      <vt:lpstr>模擬環境準備</vt:lpstr>
      <vt:lpstr>Build GlassFish Cluster</vt:lpstr>
      <vt:lpstr>Build GlassFish Cluster</vt:lpstr>
      <vt:lpstr>Build GlassFish Cluster</vt:lpstr>
      <vt:lpstr>Start Cluster</vt:lpstr>
      <vt:lpstr>DAS Admin Console</vt:lpstr>
      <vt:lpstr>DAS Admin Console</vt:lpstr>
      <vt:lpstr>Before Load Balance </vt:lpstr>
      <vt:lpstr>Deploy Test AP</vt:lpstr>
      <vt:lpstr>Setup Load Balance </vt:lpstr>
      <vt:lpstr>worker.properties</vt:lpstr>
      <vt:lpstr>uriworkermap.properties</vt:lpstr>
      <vt:lpstr>httpd.conf</vt:lpstr>
      <vt:lpstr>Test LB with GlassFish Cluster</vt:lpstr>
      <vt:lpstr>Validation List …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Peter</dc:creator>
  <cp:lastModifiedBy>Peter</cp:lastModifiedBy>
  <cp:revision>173</cp:revision>
  <dcterms:created xsi:type="dcterms:W3CDTF">2014-07-14T13:15:43Z</dcterms:created>
  <dcterms:modified xsi:type="dcterms:W3CDTF">2014-08-06T15:04:04Z</dcterms:modified>
</cp:coreProperties>
</file>