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66" r:id="rId4"/>
    <p:sldId id="275" r:id="rId5"/>
    <p:sldId id="277" r:id="rId6"/>
    <p:sldId id="276" r:id="rId7"/>
    <p:sldId id="278" r:id="rId8"/>
    <p:sldId id="268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0" autoAdjust="0"/>
    <p:restoredTop sz="94660"/>
  </p:normalViewPr>
  <p:slideViewPr>
    <p:cSldViewPr>
      <p:cViewPr>
        <p:scale>
          <a:sx n="90" d="100"/>
          <a:sy n="90" d="100"/>
        </p:scale>
        <p:origin x="-79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082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4196C-B79F-4E2B-9EC3-915E37A7B890}" type="datetimeFigureOut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FDE88-548B-4371-855E-1EE0258297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02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FDE46-52AA-45F7-94F4-B31D70EF57D7}" type="datetimeFigureOut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A0397-404A-4D22-9B58-90EABC0936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34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5.png"/>
          <p:cNvPicPr>
            <a:picLocks noChangeAspect="1"/>
          </p:cNvPicPr>
          <p:nvPr userDrawn="1"/>
        </p:nvPicPr>
        <p:blipFill>
          <a:blip r:embed="rId2" cstate="print"/>
          <a:srcRect t="23930"/>
          <a:stretch>
            <a:fillRect/>
          </a:stretch>
        </p:blipFill>
        <p:spPr>
          <a:xfrm>
            <a:off x="-1" y="4227934"/>
            <a:ext cx="9144001" cy="915566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0"/>
            <a:ext cx="9144000" cy="206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733768"/>
            <a:ext cx="3096344" cy="43204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8" name="图片 7" descr="未标题-1w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499742"/>
            <a:ext cx="9144000" cy="167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3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449545" y="678413"/>
            <a:ext cx="2232248" cy="12830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smtClean="0"/>
              <a:t>台泥销售部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BF1-DF50-483F-9035-FAE3BD2046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1d.jpg"/>
          <p:cNvPicPr>
            <a:picLocks noChangeAspect="1"/>
          </p:cNvPicPr>
          <p:nvPr userDrawn="1"/>
        </p:nvPicPr>
        <p:blipFill>
          <a:blip r:embed="rId4" cstate="print"/>
          <a:srcRect t="14892"/>
          <a:stretch>
            <a:fillRect/>
          </a:stretch>
        </p:blipFill>
        <p:spPr>
          <a:xfrm>
            <a:off x="0" y="4731990"/>
            <a:ext cx="9144000" cy="41151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38901" y="205978"/>
            <a:ext cx="7401451" cy="47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528" y="789553"/>
            <a:ext cx="8363272" cy="3805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51520" y="481818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台泥销售部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76256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217F8BF1-DF50-483F-9035-FAE3BD2046E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 descr="3.png"/>
          <p:cNvPicPr>
            <a:picLocks noChangeAspect="1"/>
          </p:cNvPicPr>
          <p:nvPr userDrawn="1"/>
        </p:nvPicPr>
        <p:blipFill>
          <a:blip r:embed="rId5"/>
          <a:srcRect b="21432"/>
          <a:stretch>
            <a:fillRect/>
          </a:stretch>
        </p:blipFill>
        <p:spPr>
          <a:xfrm>
            <a:off x="8100392" y="243586"/>
            <a:ext cx="812724" cy="367013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610600"/>
            <a:ext cx="78123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803998"/>
            <a:ext cx="629076" cy="2910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mefaces/primefaces/issues/4413" TargetMode="External"/><Relationship Id="rId2" Type="http://schemas.openxmlformats.org/officeDocument/2006/relationships/hyperlink" Target="https://stackoverflow.com/questions/49147668/primefaces-error-on-exporting-data-xls-java-lang-nosuchmethoderror-poi-ce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imefaces.org/docs/api/6.2/deprecated-list.html" TargetMode="External"/><Relationship Id="rId4" Type="http://schemas.openxmlformats.org/officeDocument/2006/relationships/hyperlink" Target="https://stackoverflow.com/questions/11495137/primefaces-how-to-put-a-linebreak-inside-column-header/1150147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ass-lang.com/install" TargetMode="External"/><Relationship Id="rId2" Type="http://schemas.openxmlformats.org/officeDocument/2006/relationships/hyperlink" Target="https://www.primefaces.org/omega/panel.x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user.today/solve-blocking-alert-window/" TargetMode="External"/><Relationship Id="rId2" Type="http://schemas.openxmlformats.org/officeDocument/2006/relationships/hyperlink" Target="https://www.primefaces.org/showcase/ui/misc/responsive.x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tectmobilebrowsers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11560" y="3075806"/>
            <a:ext cx="3670176" cy="614642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RWD</a:t>
            </a:r>
            <a:r>
              <a:rPr lang="zh-TW" altLang="zh-TW" sz="2400" dirty="0">
                <a:solidFill>
                  <a:schemeClr val="bg1"/>
                </a:solidFill>
              </a:rPr>
              <a:t>簽核頁面設計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4443958"/>
            <a:ext cx="3096344" cy="432048"/>
          </a:xfrm>
        </p:spPr>
        <p:txBody>
          <a:bodyPr>
            <a:norm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Bryant Yu  2019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9144000" cy="45879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 descr="s.png"/>
            <p:cNvPicPr>
              <a:picLocks noChangeAspect="1"/>
            </p:cNvPicPr>
            <p:nvPr/>
          </p:nvPicPr>
          <p:blipFill>
            <a:blip r:embed="rId2" cstate="print">
              <a:lum bright="-40000" contrast="-70000"/>
            </a:blip>
            <a:stretch>
              <a:fillRect/>
            </a:stretch>
          </p:blipFill>
          <p:spPr>
            <a:xfrm>
              <a:off x="6372200" y="2129772"/>
              <a:ext cx="2460259" cy="225954"/>
            </a:xfrm>
            <a:prstGeom prst="rect">
              <a:avLst/>
            </a:prstGeom>
          </p:spPr>
        </p:pic>
        <p:pic>
          <p:nvPicPr>
            <p:cNvPr id="10" name="图片 9" descr="未标题-1d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0" y="4659982"/>
              <a:ext cx="9144000" cy="483518"/>
            </a:xfrm>
            <a:prstGeom prst="rect">
              <a:avLst/>
            </a:prstGeom>
          </p:spPr>
        </p:pic>
        <p:pic>
          <p:nvPicPr>
            <p:cNvPr id="8" name="图片 7" descr="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059582"/>
              <a:ext cx="5910331" cy="2736304"/>
            </a:xfrm>
            <a:prstGeom prst="rect">
              <a:avLst/>
            </a:prstGeom>
          </p:spPr>
        </p:pic>
      </p:grpSp>
      <p:sp>
        <p:nvSpPr>
          <p:cNvPr id="12" name="标题 1"/>
          <p:cNvSpPr txBox="1">
            <a:spLocks/>
          </p:cNvSpPr>
          <p:nvPr/>
        </p:nvSpPr>
        <p:spPr>
          <a:xfrm>
            <a:off x="5148064" y="2715766"/>
            <a:ext cx="3742184" cy="1874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r">
              <a:spcBef>
                <a:spcPct val="0"/>
              </a:spcBef>
              <a:defRPr/>
            </a:pP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r"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primefaces-6.2.14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omega-menu-1.1.4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RWD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primefaces-6.2.14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BF1-DF50-483F-9035-FAE3BD2046E5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528" y="789553"/>
            <a:ext cx="8363272" cy="3805070"/>
          </a:xfrm>
        </p:spPr>
        <p:txBody>
          <a:bodyPr>
            <a:normAutofit lnSpcReduction="10000"/>
          </a:bodyPr>
          <a:lstStyle/>
          <a:p>
            <a:r>
              <a:rPr lang="en-US" altLang="zh-TW" b="1" dirty="0" err="1"/>
              <a:t>DataExporter</a:t>
            </a:r>
            <a:r>
              <a:rPr lang="zh-TW" altLang="en-US" b="1" dirty="0"/>
              <a:t>無法下載</a:t>
            </a:r>
            <a:r>
              <a:rPr lang="en-US" altLang="zh-TW" b="1" dirty="0" smtClean="0"/>
              <a:t>Excel</a:t>
            </a:r>
            <a:r>
              <a:rPr lang="zh-TW" altLang="en-US" dirty="0"/>
              <a:t>：</a:t>
            </a:r>
            <a:r>
              <a:rPr lang="en-US" altLang="zh-CN" dirty="0" smtClean="0"/>
              <a:t>Apache POI 3.15</a:t>
            </a:r>
          </a:p>
          <a:p>
            <a:r>
              <a:rPr lang="en-US" altLang="zh-CN" sz="1000" dirty="0">
                <a:hlinkClick r:id="rId2"/>
              </a:rPr>
              <a:t>https://</a:t>
            </a:r>
            <a:r>
              <a:rPr lang="en-US" altLang="zh-CN" sz="1000" dirty="0" smtClean="0">
                <a:hlinkClick r:id="rId2"/>
              </a:rPr>
              <a:t>stackoverflow.com/questions/49147668/primefaces-error-on-exporting-data-xls-java-lang-nosuchmethoderror-poi-cel</a:t>
            </a:r>
            <a:endParaRPr lang="en-US" altLang="zh-CN" sz="1000" dirty="0" smtClean="0"/>
          </a:p>
          <a:p>
            <a:endParaRPr lang="en-US" altLang="zh-CN" sz="1000" dirty="0"/>
          </a:p>
          <a:p>
            <a:r>
              <a:rPr lang="zh-TW" altLang="en-US" b="1" dirty="0" smtClean="0"/>
              <a:t>中文</a:t>
            </a:r>
            <a:r>
              <a:rPr lang="zh-TW" altLang="en-US" b="1" dirty="0"/>
              <a:t>下載</a:t>
            </a:r>
            <a:r>
              <a:rPr lang="zh-TW" altLang="en-US" b="1" dirty="0" smtClean="0"/>
              <a:t>檔名亂碼 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dirty="0" err="1" smtClean="0"/>
              <a:t>DefaultStreamedContent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檔名</a:t>
            </a:r>
            <a:r>
              <a:rPr lang="zh-TW" altLang="en-US" dirty="0" smtClean="0"/>
              <a:t>不用再</a:t>
            </a:r>
            <a:r>
              <a:rPr lang="zh-TW" altLang="en-US" dirty="0"/>
              <a:t>轉</a:t>
            </a:r>
            <a:r>
              <a:rPr lang="en-US" altLang="zh-TW" dirty="0"/>
              <a:t>UTF-8</a:t>
            </a:r>
            <a:endParaRPr lang="en-US" altLang="zh-CN" dirty="0"/>
          </a:p>
          <a:p>
            <a:endParaRPr lang="en-US" altLang="zh-CN" sz="1000" dirty="0" smtClean="0"/>
          </a:p>
          <a:p>
            <a:r>
              <a:rPr lang="en-US" altLang="zh-TW" b="1" dirty="0" err="1"/>
              <a:t>PickList</a:t>
            </a:r>
            <a:r>
              <a:rPr lang="zh-TW" altLang="en-US" b="1" dirty="0"/>
              <a:t> </a:t>
            </a:r>
            <a:r>
              <a:rPr lang="en-US" altLang="zh-TW" b="1" dirty="0" err="1"/>
              <a:t>NullPointerException</a:t>
            </a:r>
            <a:r>
              <a:rPr lang="en-US" altLang="zh-TW" b="1" dirty="0"/>
              <a:t> </a:t>
            </a:r>
            <a:r>
              <a:rPr lang="en-US" altLang="zh-TW" dirty="0"/>
              <a:t>: escape="true"</a:t>
            </a:r>
            <a:endParaRPr lang="en-US" altLang="zh-TW" dirty="0" smtClean="0"/>
          </a:p>
          <a:p>
            <a:r>
              <a:rPr lang="en-US" altLang="zh-TW" sz="1000" dirty="0">
                <a:hlinkClick r:id="rId3"/>
              </a:rPr>
              <a:t>https://</a:t>
            </a:r>
            <a:r>
              <a:rPr lang="en-US" altLang="zh-TW" sz="1000" dirty="0" smtClean="0">
                <a:hlinkClick r:id="rId3"/>
              </a:rPr>
              <a:t>github.com/primefaces/primefaces/issues/4413</a:t>
            </a:r>
            <a:endParaRPr lang="en-US" altLang="zh-TW" sz="1000" dirty="0" smtClean="0"/>
          </a:p>
          <a:p>
            <a:endParaRPr lang="en-US" altLang="zh-TW" sz="1000" dirty="0" smtClean="0"/>
          </a:p>
          <a:p>
            <a:r>
              <a:rPr lang="en-US" altLang="zh-TW" b="1" dirty="0" err="1" smtClean="0"/>
              <a:t>DataTable</a:t>
            </a:r>
            <a:r>
              <a:rPr lang="en-US" altLang="zh-TW" b="1" dirty="0" smtClean="0"/>
              <a:t> </a:t>
            </a:r>
            <a:r>
              <a:rPr lang="en-US" altLang="zh-TW" dirty="0"/>
              <a:t>&lt;</a:t>
            </a:r>
            <a:r>
              <a:rPr lang="en-US" altLang="zh-TW" dirty="0" err="1"/>
              <a:t>p:column</a:t>
            </a:r>
            <a:r>
              <a:rPr lang="en-US" altLang="zh-TW" dirty="0"/>
              <a:t> </a:t>
            </a:r>
            <a:r>
              <a:rPr lang="en-US" altLang="zh-TW" dirty="0" err="1"/>
              <a:t>headerText</a:t>
            </a:r>
            <a:r>
              <a:rPr lang="en-US" altLang="zh-TW" dirty="0" smtClean="0"/>
              <a:t>=</a:t>
            </a:r>
            <a:r>
              <a:rPr lang="en-US" altLang="zh-TW" dirty="0"/>
              <a:t>"</a:t>
            </a:r>
            <a:r>
              <a:rPr lang="en-US" altLang="zh-TW" dirty="0" smtClean="0"/>
              <a:t>&amp;</a:t>
            </a:r>
            <a:r>
              <a:rPr lang="en-US" altLang="zh-TW" dirty="0" err="1"/>
              <a:t>lt;br</a:t>
            </a:r>
            <a:r>
              <a:rPr lang="en-US" altLang="zh-TW" dirty="0" smtClean="0"/>
              <a:t>/&gt;" </a:t>
            </a:r>
            <a:r>
              <a:rPr lang="en-US" altLang="zh-TW" dirty="0"/>
              <a:t>&gt;</a:t>
            </a:r>
            <a:r>
              <a:rPr lang="zh-TW" altLang="en-US" b="1" dirty="0" smtClean="0"/>
              <a:t>斷行符號</a:t>
            </a:r>
            <a:endParaRPr lang="en-US" altLang="zh-TW" b="1" dirty="0" smtClean="0"/>
          </a:p>
          <a:p>
            <a:pPr lvl="1"/>
            <a:r>
              <a:rPr lang="en-US" altLang="zh-TW" sz="1200" dirty="0">
                <a:solidFill>
                  <a:srgbClr val="00B050"/>
                </a:solidFill>
              </a:rPr>
              <a:t>&lt;</a:t>
            </a:r>
            <a:r>
              <a:rPr lang="en-US" altLang="zh-TW" sz="1200" dirty="0" err="1">
                <a:solidFill>
                  <a:srgbClr val="00B050"/>
                </a:solidFill>
              </a:rPr>
              <a:t>f:facet</a:t>
            </a:r>
            <a:r>
              <a:rPr lang="en-US" altLang="zh-TW" sz="1200" dirty="0">
                <a:solidFill>
                  <a:srgbClr val="00B050"/>
                </a:solidFill>
              </a:rPr>
              <a:t> name="header"&gt;</a:t>
            </a:r>
          </a:p>
          <a:p>
            <a:pPr lvl="1"/>
            <a:r>
              <a:rPr lang="en-US" altLang="zh-TW" sz="1200" dirty="0">
                <a:solidFill>
                  <a:srgbClr val="00B050"/>
                </a:solidFill>
              </a:rPr>
              <a:t>    &lt;</a:t>
            </a:r>
            <a:r>
              <a:rPr lang="en-US" altLang="zh-TW" sz="1200" dirty="0" err="1">
                <a:solidFill>
                  <a:srgbClr val="00B050"/>
                </a:solidFill>
              </a:rPr>
              <a:t>h:outputText</a:t>
            </a:r>
            <a:r>
              <a:rPr lang="en-US" altLang="zh-TW" sz="1200" dirty="0">
                <a:solidFill>
                  <a:srgbClr val="00B050"/>
                </a:solidFill>
              </a:rPr>
              <a:t> </a:t>
            </a:r>
            <a:r>
              <a:rPr lang="en-US" altLang="zh-TW" sz="1200" dirty="0" smtClean="0">
                <a:solidFill>
                  <a:srgbClr val="00B050"/>
                </a:solidFill>
              </a:rPr>
              <a:t>value</a:t>
            </a:r>
            <a:r>
              <a:rPr lang="en-US" altLang="zh-TW" sz="1200" dirty="0">
                <a:solidFill>
                  <a:srgbClr val="00B050"/>
                </a:solidFill>
              </a:rPr>
              <a:t> ="&amp;</a:t>
            </a:r>
            <a:r>
              <a:rPr lang="en-US" altLang="zh-TW" sz="1200" dirty="0" err="1">
                <a:solidFill>
                  <a:srgbClr val="00B050"/>
                </a:solidFill>
              </a:rPr>
              <a:t>lt;br</a:t>
            </a:r>
            <a:r>
              <a:rPr lang="en-US" altLang="zh-TW" sz="1200" dirty="0">
                <a:solidFill>
                  <a:srgbClr val="00B050"/>
                </a:solidFill>
              </a:rPr>
              <a:t>/&gt;" </a:t>
            </a:r>
          </a:p>
          <a:p>
            <a:pPr lvl="1"/>
            <a:r>
              <a:rPr lang="en-US" altLang="zh-TW" sz="1200" dirty="0" smtClean="0">
                <a:solidFill>
                  <a:srgbClr val="00B050"/>
                </a:solidFill>
              </a:rPr>
              <a:t>                  </a:t>
            </a:r>
            <a:r>
              <a:rPr lang="en-US" altLang="zh-TW" sz="1200" dirty="0">
                <a:solidFill>
                  <a:srgbClr val="00B050"/>
                </a:solidFill>
              </a:rPr>
              <a:t>escape="false" style="</a:t>
            </a:r>
            <a:r>
              <a:rPr lang="en-US" altLang="zh-TW" sz="1200" dirty="0" err="1">
                <a:solidFill>
                  <a:srgbClr val="00B050"/>
                </a:solidFill>
              </a:rPr>
              <a:t>white-space:pre-line</a:t>
            </a:r>
            <a:r>
              <a:rPr lang="en-US" altLang="zh-TW" sz="1200" dirty="0">
                <a:solidFill>
                  <a:srgbClr val="00B050"/>
                </a:solidFill>
              </a:rPr>
              <a:t>;" /&gt;</a:t>
            </a:r>
          </a:p>
          <a:p>
            <a:pPr lvl="1"/>
            <a:r>
              <a:rPr lang="en-US" altLang="zh-TW" sz="1200" dirty="0">
                <a:solidFill>
                  <a:srgbClr val="00B050"/>
                </a:solidFill>
              </a:rPr>
              <a:t>&lt;/</a:t>
            </a:r>
            <a:r>
              <a:rPr lang="en-US" altLang="zh-TW" sz="1200" dirty="0" err="1">
                <a:solidFill>
                  <a:srgbClr val="00B050"/>
                </a:solidFill>
              </a:rPr>
              <a:t>f:facet</a:t>
            </a:r>
            <a:r>
              <a:rPr lang="en-US" altLang="zh-TW" sz="1200" dirty="0">
                <a:solidFill>
                  <a:srgbClr val="00B050"/>
                </a:solidFill>
              </a:rPr>
              <a:t>&gt;</a:t>
            </a:r>
            <a:endParaRPr lang="en-US" altLang="zh-TW" sz="1200" dirty="0" smtClean="0">
              <a:solidFill>
                <a:srgbClr val="00B050"/>
              </a:solidFill>
            </a:endParaRPr>
          </a:p>
          <a:p>
            <a:r>
              <a:rPr lang="en-US" altLang="zh-TW" sz="1000" dirty="0">
                <a:hlinkClick r:id="rId4"/>
              </a:rPr>
              <a:t>https://</a:t>
            </a:r>
            <a:r>
              <a:rPr lang="en-US" altLang="zh-TW" sz="1000" dirty="0" smtClean="0">
                <a:hlinkClick r:id="rId4"/>
              </a:rPr>
              <a:t>stackoverflow.com/questions/11495137/primefaces-how-to-put-a-linebreak-inside-column-header/11501479</a:t>
            </a:r>
            <a:endParaRPr lang="en-US" altLang="zh-TW" sz="1000" dirty="0" smtClean="0"/>
          </a:p>
          <a:p>
            <a:endParaRPr lang="en-US" altLang="zh-TW" sz="1000" dirty="0" smtClean="0"/>
          </a:p>
          <a:p>
            <a:r>
              <a:rPr lang="en-US" altLang="zh-TW" b="1" dirty="0"/>
              <a:t>6.2 deprecated</a:t>
            </a:r>
          </a:p>
          <a:p>
            <a:r>
              <a:rPr lang="en-US" altLang="zh-TW" sz="1000" dirty="0">
                <a:hlinkClick r:id="rId5"/>
              </a:rPr>
              <a:t>https://</a:t>
            </a:r>
            <a:r>
              <a:rPr lang="en-US" altLang="zh-TW" sz="1000" dirty="0" smtClean="0">
                <a:hlinkClick r:id="rId5"/>
              </a:rPr>
              <a:t>www.primefaces.org/docs/api/6.2/deprecated-list.html</a:t>
            </a:r>
            <a:endParaRPr lang="en-US" altLang="zh-TW" sz="1000" dirty="0" smtClean="0"/>
          </a:p>
          <a:p>
            <a:endParaRPr lang="en-US" altLang="zh-TW" sz="1000" dirty="0" smtClean="0"/>
          </a:p>
          <a:p>
            <a:endParaRPr lang="en-US" altLang="zh-TW" b="1" dirty="0" smtClean="0"/>
          </a:p>
          <a:p>
            <a:endParaRPr lang="en-US" altLang="zh-TW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omega-menu-1.1.4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27534"/>
            <a:ext cx="8363272" cy="396708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Omega layout depends on the Omega theme of </a:t>
            </a:r>
            <a:r>
              <a:rPr lang="en-US" altLang="zh-TW" dirty="0" err="1"/>
              <a:t>PrimeFaces</a:t>
            </a:r>
            <a:r>
              <a:rPr lang="en-US" altLang="zh-TW" dirty="0"/>
              <a:t> that is available since 6.0</a:t>
            </a:r>
            <a:endParaRPr lang="en-US" altLang="zh-CN" dirty="0" smtClean="0">
              <a:hlinkClick r:id="rId2"/>
            </a:endParaRPr>
          </a:p>
          <a:p>
            <a:r>
              <a:rPr lang="en-US" altLang="zh-CN" sz="1000" dirty="0" smtClean="0">
                <a:hlinkClick r:id="rId2"/>
              </a:rPr>
              <a:t>https</a:t>
            </a:r>
            <a:r>
              <a:rPr lang="en-US" altLang="zh-CN" sz="1000" dirty="0">
                <a:hlinkClick r:id="rId2"/>
              </a:rPr>
              <a:t>://</a:t>
            </a:r>
            <a:r>
              <a:rPr lang="en-US" altLang="zh-CN" sz="1000" dirty="0" smtClean="0">
                <a:hlinkClick r:id="rId2"/>
              </a:rPr>
              <a:t>www.primefaces.org/omega/panel.xhtml</a:t>
            </a:r>
            <a:endParaRPr lang="en-US" altLang="zh-CN" sz="1000" dirty="0" smtClean="0"/>
          </a:p>
          <a:p>
            <a:endParaRPr lang="en-US" altLang="zh-CN" sz="1000" dirty="0" smtClean="0"/>
          </a:p>
          <a:p>
            <a:pPr>
              <a:buFont typeface="+mj-lt"/>
              <a:buAutoNum type="arabicPeriod"/>
            </a:pPr>
            <a:r>
              <a:rPr lang="en-US" altLang="zh-CN" dirty="0" smtClean="0"/>
              <a:t>Copy omega-menu-1.1.4.jar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C</a:t>
            </a:r>
            <a:r>
              <a:rPr lang="en-US" altLang="zh-TW" dirty="0" smtClean="0"/>
              <a:t>opy the </a:t>
            </a:r>
            <a:r>
              <a:rPr lang="en-US" altLang="zh-TW" dirty="0"/>
              <a:t>omega-layout folder to your %WEB-APP-FOLDER%/resources folder </a:t>
            </a:r>
            <a:endParaRPr lang="en-US" altLang="zh-TW" dirty="0" smtClean="0"/>
          </a:p>
          <a:p>
            <a:pPr>
              <a:buFont typeface="+mj-lt"/>
              <a:buAutoNum type="arabicPeriod"/>
            </a:pPr>
            <a:r>
              <a:rPr lang="en-US" altLang="zh-TW" dirty="0"/>
              <a:t>sass </a:t>
            </a:r>
            <a:r>
              <a:rPr lang="en-US" altLang="zh-TW" dirty="0" err="1"/>
              <a:t>src</a:t>
            </a:r>
            <a:r>
              <a:rPr lang="en-US" altLang="zh-TW" dirty="0"/>
              <a:t>/main/</a:t>
            </a:r>
            <a:r>
              <a:rPr lang="en-US" altLang="zh-TW" dirty="0" err="1"/>
              <a:t>webapp</a:t>
            </a:r>
            <a:r>
              <a:rPr lang="en-US" altLang="zh-TW" dirty="0"/>
              <a:t>/resources/sass/</a:t>
            </a:r>
            <a:r>
              <a:rPr lang="en-US" altLang="zh-TW" dirty="0" err="1"/>
              <a:t>layout.scss</a:t>
            </a:r>
            <a:r>
              <a:rPr lang="en-US" altLang="zh-TW" dirty="0"/>
              <a:t>  </a:t>
            </a:r>
            <a:r>
              <a:rPr lang="en-US" altLang="zh-TW" sz="1000" dirty="0">
                <a:hlinkClick r:id="rId3"/>
              </a:rPr>
              <a:t>https://</a:t>
            </a:r>
            <a:r>
              <a:rPr lang="en-US" altLang="zh-TW" sz="1000" dirty="0" smtClean="0">
                <a:hlinkClick r:id="rId3"/>
              </a:rPr>
              <a:t>sass-lang.com/install</a:t>
            </a:r>
            <a:r>
              <a:rPr lang="en-US" altLang="zh-TW" sz="1000" dirty="0" smtClean="0"/>
              <a:t>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/main/</a:t>
            </a:r>
            <a:r>
              <a:rPr lang="en-US" altLang="zh-TW" dirty="0" err="1" smtClean="0"/>
              <a:t>webapp</a:t>
            </a:r>
            <a:r>
              <a:rPr lang="en-US" altLang="zh-TW" dirty="0" smtClean="0"/>
              <a:t>/resources/omega-layout/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/layout.css</a:t>
            </a:r>
          </a:p>
          <a:p>
            <a:pPr>
              <a:buFont typeface="+mj-lt"/>
              <a:buAutoNum type="arabicPeriod"/>
            </a:pPr>
            <a:endParaRPr lang="en-US" altLang="zh-TW" dirty="0" smtClean="0"/>
          </a:p>
          <a:p>
            <a:r>
              <a:rPr lang="en-US" altLang="zh-TW" dirty="0"/>
              <a:t>Omega provides a main </a:t>
            </a:r>
            <a:r>
              <a:rPr lang="en-US" altLang="zh-TW" b="1" dirty="0" err="1"/>
              <a:t>template.xhtml</a:t>
            </a:r>
            <a:r>
              <a:rPr lang="en-US" altLang="zh-TW" dirty="0"/>
              <a:t> and additional </a:t>
            </a:r>
            <a:r>
              <a:rPr lang="en-US" altLang="zh-TW" b="1" dirty="0" err="1"/>
              <a:t>topbar</a:t>
            </a:r>
            <a:r>
              <a:rPr lang="en-US" altLang="zh-TW" dirty="0"/>
              <a:t>, </a:t>
            </a:r>
            <a:r>
              <a:rPr lang="en-US" altLang="zh-TW" b="1" dirty="0"/>
              <a:t>sidebar</a:t>
            </a:r>
            <a:r>
              <a:rPr lang="en-US" altLang="zh-TW" dirty="0"/>
              <a:t> and </a:t>
            </a:r>
            <a:r>
              <a:rPr lang="en-US" altLang="zh-TW" b="1" dirty="0"/>
              <a:t>footer</a:t>
            </a:r>
            <a:r>
              <a:rPr lang="en-US" altLang="zh-TW" dirty="0"/>
              <a:t> fragments for the base layout</a:t>
            </a:r>
            <a:r>
              <a:rPr lang="en-US" altLang="zh-TW" dirty="0" smtClean="0"/>
              <a:t>.</a:t>
            </a:r>
          </a:p>
          <a:p>
            <a:r>
              <a:rPr lang="en-US" altLang="zh-CN" b="1" dirty="0"/>
              <a:t>MENU</a:t>
            </a:r>
            <a:r>
              <a:rPr lang="en-US" altLang="zh-CN" dirty="0"/>
              <a:t> </a:t>
            </a:r>
            <a:r>
              <a:rPr lang="en-US" altLang="zh-CN" dirty="0" err="1"/>
              <a:t>MenuModel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</a:t>
            </a:r>
            <a:r>
              <a:rPr lang="en-US" altLang="zh-CN" dirty="0" err="1" smtClean="0"/>
              <a:t>SubMenu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</a:t>
            </a:r>
            <a:r>
              <a:rPr lang="en-US" altLang="zh-CN" dirty="0" err="1" smtClean="0"/>
              <a:t>MenuItem</a:t>
            </a:r>
            <a:endParaRPr lang="en-US" altLang="zh-CN" dirty="0" smtClean="0"/>
          </a:p>
          <a:p>
            <a:pPr lvl="1"/>
            <a:r>
              <a:rPr lang="en-US" altLang="zh-CN" sz="1200" dirty="0">
                <a:solidFill>
                  <a:srgbClr val="00B050"/>
                </a:solidFill>
              </a:rPr>
              <a:t>&lt;</a:t>
            </a:r>
            <a:r>
              <a:rPr lang="en-US" altLang="zh-CN" sz="1200" dirty="0" err="1">
                <a:solidFill>
                  <a:srgbClr val="00B050"/>
                </a:solidFill>
              </a:rPr>
              <a:t>po:menu</a:t>
            </a:r>
            <a:r>
              <a:rPr lang="en-US" altLang="zh-CN" sz="1200" dirty="0">
                <a:solidFill>
                  <a:srgbClr val="00B050"/>
                </a:solidFill>
              </a:rPr>
              <a:t> model="#{</a:t>
            </a:r>
            <a:r>
              <a:rPr lang="en-US" altLang="zh-CN" sz="1200" dirty="0" err="1">
                <a:solidFill>
                  <a:srgbClr val="00B050"/>
                </a:solidFill>
              </a:rPr>
              <a:t>functionMenuController.menuModel</a:t>
            </a:r>
            <a:r>
              <a:rPr lang="en-US" altLang="zh-CN" sz="1200" dirty="0" smtClean="0">
                <a:solidFill>
                  <a:srgbClr val="00B050"/>
                </a:solidFill>
              </a:rPr>
              <a:t>}"&gt;</a:t>
            </a:r>
          </a:p>
          <a:p>
            <a:pPr lvl="1"/>
            <a:r>
              <a:rPr lang="en-US" altLang="zh-CN" sz="1200" dirty="0">
                <a:solidFill>
                  <a:srgbClr val="00B050"/>
                </a:solidFill>
              </a:rPr>
              <a:t>&lt;/</a:t>
            </a:r>
            <a:r>
              <a:rPr lang="en-US" altLang="zh-CN" sz="1200" dirty="0" err="1">
                <a:solidFill>
                  <a:srgbClr val="00B050"/>
                </a:solidFill>
              </a:rPr>
              <a:t>po:menu</a:t>
            </a:r>
            <a:r>
              <a:rPr lang="en-US" altLang="zh-CN" sz="1200" dirty="0">
                <a:solidFill>
                  <a:srgbClr val="00B050"/>
                </a:solidFill>
              </a:rPr>
              <a:t>&gt;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BF1-DF50-483F-9035-FAE3BD2046E5}" type="slidenum">
              <a:rPr lang="zh-CN" altLang="en-US" smtClean="0"/>
              <a:pPr/>
              <a:t>4</a:t>
            </a:fld>
            <a:endParaRPr lang="zh-CN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1650987" y="350785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650987" y="3723878"/>
            <a:ext cx="256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125956" y="379588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125956" y="401191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omega-menu-1.1.4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BF1-DF50-483F-9035-FAE3BD2046E5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9553"/>
            <a:ext cx="5292080" cy="250026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719553"/>
            <a:ext cx="3251250" cy="383086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2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RWD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BF1-DF50-483F-9035-FAE3BD2046E5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528" y="627534"/>
            <a:ext cx="8363272" cy="396708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官方範例</a:t>
            </a:r>
            <a:endParaRPr lang="en-US" altLang="zh-TW" dirty="0" smtClean="0">
              <a:hlinkClick r:id="rId2"/>
            </a:endParaRPr>
          </a:p>
          <a:p>
            <a:r>
              <a:rPr lang="en-US" altLang="zh-TW" sz="1200" dirty="0" smtClean="0">
                <a:hlinkClick r:id="rId2"/>
              </a:rPr>
              <a:t>https</a:t>
            </a:r>
            <a:r>
              <a:rPr lang="en-US" altLang="zh-TW" sz="1200" dirty="0">
                <a:hlinkClick r:id="rId2"/>
              </a:rPr>
              <a:t>://</a:t>
            </a:r>
            <a:r>
              <a:rPr lang="en-US" altLang="zh-TW" sz="1200" dirty="0" smtClean="0">
                <a:hlinkClick r:id="rId2"/>
              </a:rPr>
              <a:t>www.primefaces.org/showcase/ui/misc/responsive.xhtml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lvl="1"/>
            <a:r>
              <a:rPr lang="zh-TW" altLang="en-US" b="1" dirty="0">
                <a:solidFill>
                  <a:srgbClr val="00B050"/>
                </a:solidFill>
              </a:rPr>
              <a:t>刪除固定</a:t>
            </a:r>
            <a:r>
              <a:rPr lang="zh-TW" altLang="en-US" b="1" dirty="0" smtClean="0">
                <a:solidFill>
                  <a:srgbClr val="00B050"/>
                </a:solidFill>
              </a:rPr>
              <a:t>寬度改為</a:t>
            </a:r>
            <a:r>
              <a:rPr lang="en-US" altLang="zh-TW" b="1" dirty="0">
                <a:solidFill>
                  <a:srgbClr val="00B050"/>
                </a:solidFill>
              </a:rPr>
              <a:t>&lt;div class="</a:t>
            </a:r>
            <a:r>
              <a:rPr lang="en-US" altLang="zh-TW" b="1" dirty="0" err="1">
                <a:solidFill>
                  <a:srgbClr val="00B050"/>
                </a:solidFill>
              </a:rPr>
              <a:t>ui</a:t>
            </a:r>
            <a:r>
              <a:rPr lang="en-US" altLang="zh-TW" b="1" dirty="0">
                <a:solidFill>
                  <a:srgbClr val="00B050"/>
                </a:solidFill>
              </a:rPr>
              <a:t>-fluid</a:t>
            </a:r>
            <a:r>
              <a:rPr lang="en-US" altLang="zh-TW" b="1" dirty="0" smtClean="0">
                <a:solidFill>
                  <a:srgbClr val="00B050"/>
                </a:solidFill>
              </a:rPr>
              <a:t>"&gt;&lt;/div&gt;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p:dialog</a:t>
            </a:r>
            <a:r>
              <a:rPr lang="en-US" altLang="zh-CN" dirty="0"/>
              <a:t> header="Login" </a:t>
            </a:r>
            <a:r>
              <a:rPr lang="en-US" altLang="zh-CN" dirty="0" err="1"/>
              <a:t>widgetVar</a:t>
            </a:r>
            <a:r>
              <a:rPr lang="en-US" altLang="zh-CN" dirty="0"/>
              <a:t>="</a:t>
            </a:r>
            <a:r>
              <a:rPr lang="en-US" altLang="zh-CN" dirty="0" err="1"/>
              <a:t>dlg</a:t>
            </a:r>
            <a:r>
              <a:rPr lang="en-US" altLang="zh-CN" dirty="0"/>
              <a:t>" resizable="false" </a:t>
            </a:r>
            <a:r>
              <a:rPr lang="en-US" altLang="zh-CN" dirty="0" err="1"/>
              <a:t>draggable</a:t>
            </a:r>
            <a:r>
              <a:rPr lang="en-US" altLang="zh-CN" dirty="0"/>
              <a:t>="false" </a:t>
            </a:r>
            <a:r>
              <a:rPr lang="en-US" altLang="zh-CN" b="1" dirty="0">
                <a:solidFill>
                  <a:srgbClr val="00B050"/>
                </a:solidFill>
              </a:rPr>
              <a:t>responsive="true" 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p:dataTable</a:t>
            </a:r>
            <a:r>
              <a:rPr lang="en-US" altLang="zh-CN" dirty="0"/>
              <a:t> </a:t>
            </a:r>
            <a:r>
              <a:rPr lang="en-US" altLang="zh-CN" dirty="0" err="1"/>
              <a:t>var</a:t>
            </a:r>
            <a:r>
              <a:rPr lang="en-US" altLang="zh-CN" dirty="0"/>
              <a:t>="car" value="#{</a:t>
            </a:r>
            <a:r>
              <a:rPr lang="en-US" altLang="zh-CN" dirty="0" err="1"/>
              <a:t>dtBasicView.cars</a:t>
            </a:r>
            <a:r>
              <a:rPr lang="en-US" altLang="zh-CN" dirty="0"/>
              <a:t>}" </a:t>
            </a:r>
            <a:r>
              <a:rPr lang="en-US" altLang="zh-CN" b="1" dirty="0">
                <a:solidFill>
                  <a:srgbClr val="00B050"/>
                </a:solidFill>
              </a:rPr>
              <a:t>reflow="true" </a:t>
            </a:r>
            <a:r>
              <a:rPr lang="en-US" altLang="zh-CN" dirty="0"/>
              <a:t>style="margin-top:20px"&gt;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p:panelGrid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columns="4" </a:t>
            </a:r>
            <a:r>
              <a:rPr lang="en-US" altLang="zh-CN" b="1" dirty="0" err="1">
                <a:solidFill>
                  <a:srgbClr val="00B050"/>
                </a:solidFill>
              </a:rPr>
              <a:t>columnClasses</a:t>
            </a:r>
            <a:r>
              <a:rPr lang="en-US" altLang="zh-CN" b="1" dirty="0">
                <a:solidFill>
                  <a:srgbClr val="00B050"/>
                </a:solidFill>
              </a:rPr>
              <a:t>="ui-grid-col-2,ui-grid-col-4,ui-grid-col-2,ui-grid-col-4" layout="grid" </a:t>
            </a:r>
            <a:r>
              <a:rPr lang="en-US" altLang="zh-CN" dirty="0" err="1"/>
              <a:t>styleClass</a:t>
            </a:r>
            <a:r>
              <a:rPr lang="en-US" altLang="zh-CN" dirty="0"/>
              <a:t>="</a:t>
            </a:r>
            <a:r>
              <a:rPr lang="en-US" altLang="zh-CN" dirty="0" err="1"/>
              <a:t>ui</a:t>
            </a:r>
            <a:r>
              <a:rPr lang="en-US" altLang="zh-CN" dirty="0"/>
              <a:t>-</a:t>
            </a:r>
            <a:r>
              <a:rPr lang="en-US" altLang="zh-CN" dirty="0" err="1"/>
              <a:t>panelgrid</a:t>
            </a:r>
            <a:r>
              <a:rPr lang="en-US" altLang="zh-CN" dirty="0"/>
              <a:t>-blank </a:t>
            </a:r>
            <a:r>
              <a:rPr lang="en-US" altLang="zh-CN" dirty="0" err="1"/>
              <a:t>ui</a:t>
            </a:r>
            <a:r>
              <a:rPr lang="en-US" altLang="zh-CN" dirty="0"/>
              <a:t>-fluid</a:t>
            </a:r>
            <a:r>
              <a:rPr lang="en-US" altLang="zh-CN" dirty="0" smtClean="0"/>
              <a:t>"&gt;</a:t>
            </a:r>
          </a:p>
          <a:p>
            <a:pPr lvl="1"/>
            <a:r>
              <a:rPr lang="en-US" altLang="zh-CN" dirty="0"/>
              <a:t>&lt;div class="</a:t>
            </a:r>
            <a:r>
              <a:rPr lang="en-US" altLang="zh-CN" dirty="0" err="1"/>
              <a:t>ui</a:t>
            </a:r>
            <a:r>
              <a:rPr lang="en-US" altLang="zh-CN" dirty="0"/>
              <a:t>-g"&gt;&lt;div class="</a:t>
            </a:r>
            <a:r>
              <a:rPr lang="en-US" altLang="zh-CN" b="1" dirty="0">
                <a:solidFill>
                  <a:srgbClr val="00B050"/>
                </a:solidFill>
              </a:rPr>
              <a:t>ui-g-12 ui-md-6 ui-lg-3</a:t>
            </a:r>
            <a:r>
              <a:rPr lang="en-US" altLang="zh-CN" dirty="0"/>
              <a:t>"&gt;</a:t>
            </a:r>
            <a:r>
              <a:rPr lang="en-US" altLang="zh-TW" dirty="0"/>
              <a:t>&lt;/div&gt;&lt;/div&gt;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sz="1200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JS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alert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confirm</a:t>
            </a:r>
            <a:r>
              <a:rPr lang="zh-TW" altLang="en-US" dirty="0" smtClean="0"/>
              <a:t>改為</a:t>
            </a:r>
            <a:r>
              <a:rPr lang="en-US" altLang="zh-CN" dirty="0" err="1" smtClean="0"/>
              <a:t>confirmDialog</a:t>
            </a:r>
            <a:endParaRPr lang="en-US" altLang="zh-CN" dirty="0"/>
          </a:p>
          <a:p>
            <a:r>
              <a:rPr lang="en-US" altLang="zh-CN" sz="1000" dirty="0">
                <a:hlinkClick r:id="rId3"/>
              </a:rPr>
              <a:t>https://blog.user.today/solve-blocking-alert-window</a:t>
            </a:r>
            <a:r>
              <a:rPr lang="en-US" altLang="zh-CN" sz="1000" dirty="0" smtClean="0">
                <a:hlinkClick r:id="rId3"/>
              </a:rPr>
              <a:t>/</a:t>
            </a:r>
            <a:r>
              <a:rPr lang="en-US" altLang="zh-CN" sz="1000" dirty="0" smtClean="0"/>
              <a:t> </a:t>
            </a:r>
          </a:p>
          <a:p>
            <a:endParaRPr lang="en-US" altLang="zh-CN" sz="1200" dirty="0" smtClean="0">
              <a:solidFill>
                <a:srgbClr val="00B050"/>
              </a:solidFill>
            </a:endParaRPr>
          </a:p>
          <a:p>
            <a:r>
              <a:rPr lang="zh-TW" altLang="zh-TW" dirty="0"/>
              <a:t>判斷是否為手機頁面</a:t>
            </a:r>
            <a:r>
              <a:rPr lang="en-US" altLang="zh-TW" sz="1200" dirty="0"/>
              <a:t>  </a:t>
            </a:r>
            <a:r>
              <a:rPr lang="en-US" altLang="zh-TW" sz="1000" u="sng" dirty="0">
                <a:hlinkClick r:id="rId4"/>
              </a:rPr>
              <a:t>http://detectmobilebrowsers.com/</a:t>
            </a:r>
            <a:r>
              <a:rPr lang="en-US" altLang="zh-TW" sz="1000" dirty="0"/>
              <a:t> </a:t>
            </a:r>
            <a:endParaRPr lang="zh-TW" altLang="zh-TW" sz="1000" dirty="0"/>
          </a:p>
          <a:p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1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RWD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BF1-DF50-483F-9035-FAE3BD2046E5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68734"/>
            <a:ext cx="3312369" cy="388843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668734"/>
            <a:ext cx="3168352" cy="388843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9" name="图片 8" descr="6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10" name="图片 9" descr="s.png"/>
            <p:cNvPicPr>
              <a:picLocks noChangeAspect="1"/>
            </p:cNvPicPr>
            <p:nvPr/>
          </p:nvPicPr>
          <p:blipFill>
            <a:blip r:embed="rId3" cstate="print">
              <a:lum bright="40000" contrast="40000"/>
            </a:blip>
            <a:stretch>
              <a:fillRect/>
            </a:stretch>
          </p:blipFill>
          <p:spPr>
            <a:xfrm>
              <a:off x="3275855" y="2355726"/>
              <a:ext cx="2592289" cy="238080"/>
            </a:xfrm>
            <a:prstGeom prst="rect">
              <a:avLst/>
            </a:prstGeom>
          </p:spPr>
        </p:pic>
      </p:grpSp>
      <p:sp>
        <p:nvSpPr>
          <p:cNvPr id="7" name="标题 1"/>
          <p:cNvSpPr txBox="1">
            <a:spLocks/>
          </p:cNvSpPr>
          <p:nvPr/>
        </p:nvSpPr>
        <p:spPr>
          <a:xfrm>
            <a:off x="5004048" y="4191930"/>
            <a:ext cx="3670176" cy="614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謝謝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244</Words>
  <Application>Microsoft Office PowerPoint</Application>
  <PresentationFormat>如螢幕大小 (16:9)</PresentationFormat>
  <Paragraphs>61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主题</vt:lpstr>
      <vt:lpstr>RWD簽核頁面設計</vt:lpstr>
      <vt:lpstr>PowerPoint 簡報</vt:lpstr>
      <vt:lpstr>primefaces-6.2.14 </vt:lpstr>
      <vt:lpstr>omega-menu-1.1.4 </vt:lpstr>
      <vt:lpstr>omega-menu-1.1.4 </vt:lpstr>
      <vt:lpstr>RWD </vt:lpstr>
      <vt:lpstr>RWD 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sam</dc:creator>
  <cp:lastModifiedBy>游明道</cp:lastModifiedBy>
  <cp:revision>88</cp:revision>
  <dcterms:created xsi:type="dcterms:W3CDTF">2017-11-16T02:00:43Z</dcterms:created>
  <dcterms:modified xsi:type="dcterms:W3CDTF">2019-02-27T09:13:50Z</dcterms:modified>
</cp:coreProperties>
</file>