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0" r:id="rId7"/>
    <p:sldId id="258" r:id="rId8"/>
    <p:sldId id="257" r:id="rId9"/>
    <p:sldId id="259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93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9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02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2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5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6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28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0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49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E13E-C356-47B1-B594-CBDFCEFB48B8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F135-FE65-4B4B-A7D4-CD4992E72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cci-svn/svn/src/tcc-fc/tcc-fc-view/branches/pf5.1/bpmadm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tcc</a:t>
            </a:r>
            <a:r>
              <a:rPr lang="en-US" altLang="zh-TW" dirty="0" smtClean="0"/>
              <a:t>-bpm-model</a:t>
            </a:r>
            <a:br>
              <a:rPr lang="en-US" altLang="zh-TW" dirty="0" smtClean="0"/>
            </a:b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embedded workflow engine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6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Start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svn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export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tcci-svn/svn/src/tcc-fc/tcc-fc-view/branches/pf5.1/bpmadmin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bpmadmin</a:t>
            </a:r>
            <a:endParaRPr lang="en-US" altLang="zh-TW" dirty="0" smtClean="0"/>
          </a:p>
          <a:p>
            <a:r>
              <a:rPr lang="en-US" altLang="zh-TW" dirty="0" smtClean="0"/>
              <a:t>copy </a:t>
            </a:r>
            <a:r>
              <a:rPr lang="en-US" altLang="zh-TW" dirty="0" err="1"/>
              <a:t>bpmadmin</a:t>
            </a:r>
            <a:r>
              <a:rPr lang="en-US" altLang="zh-TW" dirty="0"/>
              <a:t>\* to project</a:t>
            </a:r>
            <a:r>
              <a:rPr lang="en-US" altLang="zh-TW" dirty="0" smtClean="0"/>
              <a:t>\</a:t>
            </a:r>
          </a:p>
          <a:p>
            <a:r>
              <a:rPr lang="en-US" altLang="zh-TW" dirty="0" smtClean="0"/>
              <a:t>Libraries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r>
              <a:rPr lang="zh-TW" altLang="en-US" dirty="0"/>
              <a:t>修改 </a:t>
            </a:r>
            <a:r>
              <a:rPr lang="en-US" altLang="zh-TW" dirty="0"/>
              <a:t>web\WEB-INFO\faces-config.xml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修改 </a:t>
            </a:r>
            <a:r>
              <a:rPr lang="en-US" altLang="zh-TW" dirty="0"/>
              <a:t>web\WEB-INFO\web.xml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修改 </a:t>
            </a:r>
            <a:r>
              <a:rPr lang="en-US" altLang="zh-TW" dirty="0"/>
              <a:t>web\</a:t>
            </a:r>
            <a:r>
              <a:rPr lang="en-US" altLang="zh-TW" dirty="0" err="1"/>
              <a:t>jsff</a:t>
            </a:r>
            <a:r>
              <a:rPr lang="en-US" altLang="zh-TW" dirty="0"/>
              <a:t>\</a:t>
            </a:r>
            <a:r>
              <a:rPr lang="en-US" altLang="zh-TW" dirty="0" err="1"/>
              <a:t>menu.xhtml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修改 </a:t>
            </a:r>
            <a:r>
              <a:rPr lang="en-US" altLang="zh-TW" dirty="0" err="1"/>
              <a:t>src</a:t>
            </a:r>
            <a:r>
              <a:rPr lang="en-US" altLang="zh-TW" dirty="0"/>
              <a:t>\</a:t>
            </a:r>
            <a:r>
              <a:rPr lang="en-US" altLang="zh-TW" dirty="0" err="1"/>
              <a:t>conf</a:t>
            </a:r>
            <a:r>
              <a:rPr lang="en-US" altLang="zh-TW" dirty="0"/>
              <a:t>\persistence.xml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DB setup: exec 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-schema\</a:t>
            </a:r>
            <a:r>
              <a:rPr lang="en-US" altLang="zh-TW" dirty="0" err="1" smtClean="0"/>
              <a:t>install_bpm.sql</a:t>
            </a:r>
            <a:endParaRPr lang="en-US" altLang="zh-TW" dirty="0" smtClean="0"/>
          </a:p>
          <a:p>
            <a:r>
              <a:rPr lang="en-US" altLang="zh-TW" dirty="0"/>
              <a:t>Deploy &amp; 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簽核流程管理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371725"/>
            <a:ext cx="4695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0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steps…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form(business) </a:t>
            </a:r>
            <a:r>
              <a:rPr lang="en-US" altLang="zh-TW" dirty="0"/>
              <a:t>entity </a:t>
            </a:r>
            <a:r>
              <a:rPr lang="en-US" altLang="zh-TW" dirty="0" smtClean="0"/>
              <a:t>(require implements </a:t>
            </a:r>
            <a:r>
              <a:rPr lang="en-US" altLang="zh-TW" dirty="0" err="1" smtClean="0"/>
              <a:t>Persistable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Design workflow</a:t>
            </a:r>
          </a:p>
          <a:p>
            <a:pPr lvl="1"/>
            <a:r>
              <a:rPr lang="en-US" altLang="zh-TW" dirty="0" smtClean="0"/>
              <a:t>directed graph (from START to END) to Excel template</a:t>
            </a:r>
          </a:p>
          <a:p>
            <a:pPr lvl="2"/>
            <a:r>
              <a:rPr lang="en-US" altLang="zh-TW" dirty="0" smtClean="0"/>
              <a:t>Vertex -&gt; Activity, Edge -&gt; route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3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94" y="1406996"/>
            <a:ext cx="15049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Workflow template sample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768136"/>
              </p:ext>
            </p:extLst>
          </p:nvPr>
        </p:nvGraphicFramePr>
        <p:xfrm>
          <a:off x="1547687" y="1556792"/>
          <a:ext cx="7416801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468"/>
                <a:gridCol w="1397782"/>
                <a:gridCol w="1283677"/>
                <a:gridCol w="2044374"/>
                <a:gridCol w="773376"/>
                <a:gridCol w="862124"/>
              </a:tblGrid>
              <a:tr h="514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ACTIVITY</a:t>
                      </a:r>
                      <a:r>
                        <a:rPr lang="zh-TW" altLang="en-US" sz="1000" u="none" strike="noStrike" dirty="0">
                          <a:effectLst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ACTIVITY</a:t>
                      </a:r>
                      <a:r>
                        <a:rPr lang="zh-TW" altLang="en-US" sz="1000" u="none" strike="noStrike" dirty="0">
                          <a:effectLst/>
                        </a:rPr>
                        <a:t>類型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角色名稱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bit 0: 0:</a:t>
                      </a:r>
                      <a:r>
                        <a:rPr lang="zh-TW" altLang="en-US" sz="1000" u="none" strike="noStrike">
                          <a:effectLst/>
                        </a:rPr>
                        <a:t>選簽</a:t>
                      </a:r>
                      <a:r>
                        <a:rPr lang="en-US" altLang="zh-TW" sz="1000" u="none" strike="noStrike">
                          <a:effectLst/>
                        </a:rPr>
                        <a:t>, 1:</a:t>
                      </a:r>
                      <a:r>
                        <a:rPr lang="zh-TW" altLang="en-US" sz="1000" u="none" strike="noStrike">
                          <a:effectLst/>
                        </a:rPr>
                        <a:t>必簽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bit 1: 0:</a:t>
                      </a:r>
                      <a:r>
                        <a:rPr lang="zh-TW" altLang="en-US" sz="1000" u="none" strike="noStrike">
                          <a:effectLst/>
                        </a:rPr>
                        <a:t>全部簽</a:t>
                      </a:r>
                      <a:r>
                        <a:rPr lang="en-US" altLang="zh-TW" sz="1000" u="none" strike="noStrike">
                          <a:effectLst/>
                        </a:rPr>
                        <a:t>, 1:</a:t>
                      </a:r>
                      <a:r>
                        <a:rPr lang="zh-TW" altLang="en-US" sz="1000" u="none" strike="noStrike">
                          <a:effectLst/>
                        </a:rPr>
                        <a:t>任一簽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bit 2: 0:</a:t>
                      </a:r>
                      <a:r>
                        <a:rPr lang="zh-TW" altLang="en-US" sz="1000" u="none" strike="noStrike">
                          <a:effectLst/>
                        </a:rPr>
                        <a:t>每次都簽</a:t>
                      </a:r>
                      <a:r>
                        <a:rPr lang="en-US" altLang="zh-TW" sz="1000" u="none" strike="noStrike">
                          <a:effectLst/>
                        </a:rPr>
                        <a:t>, 1:</a:t>
                      </a:r>
                      <a:r>
                        <a:rPr lang="zh-TW" altLang="en-US" sz="1000" u="none" strike="noStrike">
                          <a:effectLst/>
                        </a:rPr>
                        <a:t>簽過則</a:t>
                      </a:r>
                      <a:r>
                        <a:rPr lang="en-US" altLang="zh-TW" sz="1000" u="none" strike="noStrike">
                          <a:effectLst/>
                        </a:rPr>
                        <a:t>PASS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DURATION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activityname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activitytype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rolename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options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duration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申請人主管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SUPERVISOR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杭州本部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HZ-MANAGER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總處窗口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HQ-CONTACT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總處部門主管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HQ-MANAGER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執行</a:t>
                      </a:r>
                      <a:r>
                        <a:rPr lang="en-US" sz="1000" u="none" strike="noStrike">
                          <a:effectLst/>
                        </a:rPr>
                        <a:t>RFC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EXPRESSION_ROBOT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execRFC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RFC</a:t>
                      </a:r>
                      <a:r>
                        <a:rPr lang="zh-TW" altLang="en-US" sz="1000" u="none" strike="noStrike">
                          <a:effectLst/>
                        </a:rPr>
                        <a:t>例外處理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RFC-OPERATOR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82493"/>
              </p:ext>
            </p:extLst>
          </p:nvPr>
        </p:nvGraphicFramePr>
        <p:xfrm>
          <a:off x="1547664" y="3775298"/>
          <a:ext cx="4724400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/>
                <a:gridCol w="1574800"/>
                <a:gridCol w="1574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FROMACTIVITY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TOACTIVITY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ROUTENAME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fromactivity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toactivity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routename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申請人主管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申請人主管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杭州本部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approve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杭州本部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總處窗口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approve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總處窗口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總處部門主管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approve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總處部門主管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執行</a:t>
                      </a:r>
                      <a:r>
                        <a:rPr lang="en-US" sz="1000" u="none" strike="noStrike">
                          <a:effectLst/>
                        </a:rPr>
                        <a:t>RFC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approve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執行</a:t>
                      </a:r>
                      <a:r>
                        <a:rPr lang="en-US" sz="1000" u="none" strike="noStrike">
                          <a:effectLst/>
                        </a:rPr>
                        <a:t>RFC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success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執行</a:t>
                      </a:r>
                      <a:r>
                        <a:rPr lang="en-US" sz="1000" u="none" strike="noStrike">
                          <a:effectLst/>
                        </a:rPr>
                        <a:t>RFC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RFC</a:t>
                      </a:r>
                      <a:r>
                        <a:rPr lang="zh-TW" altLang="en-US" sz="1000" u="none" strike="noStrike">
                          <a:effectLst/>
                        </a:rPr>
                        <a:t>例外處理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RFC</a:t>
                      </a:r>
                      <a:r>
                        <a:rPr lang="zh-TW" altLang="en-US" sz="1000" u="none" strike="noStrike">
                          <a:effectLst/>
                        </a:rPr>
                        <a:t>例外處理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執行</a:t>
                      </a:r>
                      <a:r>
                        <a:rPr lang="en-US" sz="1000" u="none" strike="noStrike">
                          <a:effectLst/>
                        </a:rPr>
                        <a:t>RFC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RFC</a:t>
                      </a:r>
                      <a:r>
                        <a:rPr lang="zh-TW" altLang="en-US" sz="1000" u="none" strike="noStrike">
                          <a:effectLst/>
                        </a:rPr>
                        <a:t>例外處理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manual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圓角矩形圖說文字 6"/>
          <p:cNvSpPr/>
          <p:nvPr/>
        </p:nvSpPr>
        <p:spPr>
          <a:xfrm>
            <a:off x="6372200" y="4029050"/>
            <a:ext cx="2520280" cy="1296144"/>
          </a:xfrm>
          <a:prstGeom prst="wedgeRoundRectCallout">
            <a:avLst>
              <a:gd name="adj1" fmla="val -84976"/>
              <a:gd name="adj2" fmla="val -483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當</a:t>
            </a:r>
            <a:r>
              <a:rPr lang="en-US" altLang="zh-TW" dirty="0" smtClean="0">
                <a:solidFill>
                  <a:schemeClr val="bg1"/>
                </a:solidFill>
              </a:rPr>
              <a:t>activity</a:t>
            </a:r>
            <a:r>
              <a:rPr lang="zh-TW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TW" dirty="0" smtClean="0">
                <a:solidFill>
                  <a:schemeClr val="bg1"/>
                </a:solidFill>
              </a:rPr>
              <a:t>PASS</a:t>
            </a:r>
            <a:r>
              <a:rPr lang="zh-TW" altLang="en-US" dirty="0" smtClean="0">
                <a:solidFill>
                  <a:schemeClr val="bg1"/>
                </a:solidFill>
              </a:rPr>
              <a:t>時，系統會走 </a:t>
            </a:r>
            <a:r>
              <a:rPr lang="en-US" altLang="zh-TW" b="1" dirty="0" smtClean="0">
                <a:solidFill>
                  <a:srgbClr val="FF0000"/>
                </a:solidFill>
              </a:rPr>
              <a:t>approve</a:t>
            </a:r>
            <a:r>
              <a:rPr lang="en-US" altLang="zh-TW" dirty="0" smtClean="0">
                <a:solidFill>
                  <a:schemeClr val="bg1"/>
                </a:solidFill>
              </a:rPr>
              <a:t> route</a:t>
            </a:r>
            <a:r>
              <a:rPr lang="zh-TW" altLang="en-US" dirty="0" smtClean="0">
                <a:solidFill>
                  <a:schemeClr val="bg1"/>
                </a:solidFill>
              </a:rPr>
              <a:t>，沒有時此</a:t>
            </a:r>
            <a:r>
              <a:rPr lang="en-US" altLang="zh-TW" dirty="0" smtClean="0">
                <a:solidFill>
                  <a:schemeClr val="bg1"/>
                </a:solidFill>
              </a:rPr>
              <a:t>activity</a:t>
            </a:r>
            <a:r>
              <a:rPr lang="zh-TW" altLang="en-US" dirty="0" smtClean="0">
                <a:solidFill>
                  <a:schemeClr val="bg1"/>
                </a:solidFill>
              </a:rPr>
              <a:t>會變 </a:t>
            </a:r>
            <a:r>
              <a:rPr lang="en-US" altLang="zh-TW" b="1" dirty="0" smtClean="0">
                <a:solidFill>
                  <a:srgbClr val="FF0000"/>
                </a:solidFill>
              </a:rPr>
              <a:t>WAITING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 </a:t>
            </a:r>
            <a:r>
              <a:rPr lang="en-US" altLang="zh-TW" dirty="0" err="1" smtClean="0"/>
              <a:t>BpmEngineEx</a:t>
            </a:r>
            <a:r>
              <a:rPr lang="en-US" altLang="zh-TW" dirty="0" smtClean="0"/>
              <a:t> callback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// </a:t>
            </a:r>
            <a:r>
              <a:rPr lang="zh-TW" altLang="en-US" sz="2000" dirty="0"/>
              <a:t>當</a:t>
            </a:r>
            <a:r>
              <a:rPr lang="en-US" altLang="zh-TW" sz="2000" dirty="0" err="1"/>
              <a:t>workitem</a:t>
            </a:r>
            <a:r>
              <a:rPr lang="zh-TW" altLang="en-US" sz="2000" dirty="0"/>
              <a:t>啟動時</a:t>
            </a:r>
            <a:r>
              <a:rPr lang="en-US" altLang="zh-TW" sz="2000" dirty="0"/>
              <a:t>, app</a:t>
            </a:r>
            <a:r>
              <a:rPr lang="zh-TW" altLang="en-US" sz="2000" dirty="0"/>
              <a:t>可實作通知</a:t>
            </a:r>
            <a:r>
              <a:rPr lang="en-US" altLang="zh-TW" sz="2000" dirty="0"/>
              <a:t>owner</a:t>
            </a:r>
            <a:r>
              <a:rPr lang="zh-TW" altLang="en-US" sz="2000" dirty="0"/>
              <a:t>有一筆待簽核項目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public void </a:t>
            </a:r>
            <a:r>
              <a:rPr lang="en-US" altLang="zh-TW" sz="2000" dirty="0" err="1">
                <a:solidFill>
                  <a:srgbClr val="0070C0"/>
                </a:solidFill>
              </a:rPr>
              <a:t>onWorkitemStartNotification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TcWorkitem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workitem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zh-TW" altLang="en-US" sz="2000" dirty="0" smtClean="0"/>
              <a:t>當</a:t>
            </a:r>
            <a:r>
              <a:rPr lang="zh-TW" altLang="en-US" sz="2000" dirty="0"/>
              <a:t>執行 </a:t>
            </a:r>
            <a:r>
              <a:rPr lang="en-US" altLang="zh-TW" sz="2000" dirty="0"/>
              <a:t>EXPRESSION_ROBOT </a:t>
            </a:r>
            <a:r>
              <a:rPr lang="en-US" altLang="zh-TW" sz="2000" dirty="0" smtClean="0"/>
              <a:t>activity, </a:t>
            </a:r>
            <a:r>
              <a:rPr lang="zh-TW" altLang="en-US" sz="2000" dirty="0" smtClean="0">
                <a:solidFill>
                  <a:srgbClr val="FF0000"/>
                </a:solidFill>
              </a:rPr>
              <a:t>回傳</a:t>
            </a:r>
            <a:r>
              <a:rPr lang="en-US" altLang="zh-TW" sz="2000" dirty="0" smtClean="0">
                <a:solidFill>
                  <a:srgbClr val="FF0000"/>
                </a:solidFill>
              </a:rPr>
              <a:t>next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routename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public String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onExecuteExpressionRobot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TcActivity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activity</a:t>
            </a:r>
            <a:r>
              <a:rPr lang="en-US" altLang="zh-TW" sz="20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zh-TW" altLang="en-US" sz="2000" dirty="0" smtClean="0"/>
              <a:t>當</a:t>
            </a:r>
            <a:r>
              <a:rPr lang="en-US" altLang="zh-TW" sz="2000" dirty="0" smtClean="0"/>
              <a:t>activity</a:t>
            </a:r>
            <a:r>
              <a:rPr lang="zh-TW" altLang="en-US" sz="2000" dirty="0" smtClean="0"/>
              <a:t>進入</a:t>
            </a:r>
            <a:r>
              <a:rPr lang="en-US" altLang="zh-TW" sz="2000" dirty="0" smtClean="0"/>
              <a:t>WAITING</a:t>
            </a:r>
            <a:r>
              <a:rPr lang="zh-TW" altLang="en-US" sz="2000" dirty="0" smtClean="0"/>
              <a:t>狀態時會被呼叫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zh-TW" altLang="en-US" sz="2000" dirty="0" smtClean="0"/>
              <a:t>必簽的</a:t>
            </a:r>
            <a:r>
              <a:rPr lang="en-US" altLang="zh-TW" sz="2000" dirty="0" smtClean="0"/>
              <a:t>activity</a:t>
            </a:r>
            <a:r>
              <a:rPr lang="zh-TW" altLang="en-US" sz="2000" dirty="0" smtClean="0"/>
              <a:t>沒有人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// </a:t>
            </a:r>
            <a:r>
              <a:rPr lang="en-US" altLang="zh-TW" sz="2000" dirty="0" err="1" smtClean="0"/>
              <a:t>onExecuteExpressionRobot</a:t>
            </a:r>
            <a:r>
              <a:rPr lang="zh-TW" altLang="en-US" sz="2000" dirty="0" smtClean="0"/>
              <a:t>發生</a:t>
            </a:r>
            <a:r>
              <a:rPr lang="en-US" altLang="zh-TW" sz="2000" dirty="0" smtClean="0"/>
              <a:t>exception</a:t>
            </a:r>
          </a:p>
          <a:p>
            <a:pPr marL="0" indent="0">
              <a:buNone/>
            </a:pPr>
            <a:r>
              <a:rPr lang="en-US" altLang="zh-TW" sz="2000" dirty="0" smtClean="0"/>
              <a:t>// next </a:t>
            </a:r>
            <a:r>
              <a:rPr lang="en-US" altLang="zh-TW" sz="2000" dirty="0" err="1" smtClean="0"/>
              <a:t>routename</a:t>
            </a:r>
            <a:r>
              <a:rPr lang="zh-TW" altLang="en-US" sz="2000" dirty="0" smtClean="0"/>
              <a:t>不存在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public void </a:t>
            </a:r>
            <a:r>
              <a:rPr lang="en-US" altLang="zh-TW" sz="2000" dirty="0" err="1">
                <a:solidFill>
                  <a:srgbClr val="0070C0"/>
                </a:solidFill>
              </a:rPr>
              <a:t>onWaitingActivity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TcActivity</a:t>
            </a:r>
            <a:r>
              <a:rPr lang="en-US" altLang="zh-TW" sz="2000" dirty="0">
                <a:solidFill>
                  <a:srgbClr val="0070C0"/>
                </a:solidFill>
              </a:rPr>
              <a:t> activity</a:t>
            </a:r>
            <a:r>
              <a:rPr lang="en-US" altLang="zh-TW" sz="2000" dirty="0" smtClean="0">
                <a:solidFill>
                  <a:srgbClr val="0070C0"/>
                </a:solidFill>
              </a:rPr>
              <a:t>)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BpmEngineEx</a:t>
            </a:r>
            <a:r>
              <a:rPr lang="en-US" altLang="zh-TW" dirty="0"/>
              <a:t> </a:t>
            </a:r>
            <a:r>
              <a:rPr lang="en-US" altLang="zh-TW" dirty="0" smtClean="0"/>
              <a:t>callback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zh-TW" altLang="en-US" sz="2000" dirty="0" smtClean="0"/>
              <a:t>流程執行到</a:t>
            </a:r>
            <a:r>
              <a:rPr lang="en-US" altLang="zh-TW" sz="2000" dirty="0" smtClean="0"/>
              <a:t>END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TW" sz="2000" dirty="0">
                <a:solidFill>
                  <a:srgbClr val="0070C0"/>
                </a:solidFill>
              </a:rPr>
              <a:t>void </a:t>
            </a:r>
            <a:r>
              <a:rPr lang="en-US" altLang="zh-TW" sz="2000" dirty="0" err="1">
                <a:solidFill>
                  <a:srgbClr val="0070C0"/>
                </a:solidFill>
              </a:rPr>
              <a:t>onCompleteProcess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TcProcess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process)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en-US" altLang="zh-TW" sz="2000" dirty="0" err="1"/>
              <a:t>Workitem</a:t>
            </a:r>
            <a:r>
              <a:rPr lang="zh-TW" altLang="en-US" sz="2000" dirty="0" smtClean="0"/>
              <a:t>簽核時</a:t>
            </a:r>
            <a:r>
              <a:rPr lang="zh-TW" altLang="en-US" sz="2000" dirty="0"/>
              <a:t>中止</a:t>
            </a:r>
            <a:r>
              <a:rPr lang="zh-TW" altLang="en-US" sz="2000" dirty="0" smtClean="0"/>
              <a:t>流程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routename</a:t>
            </a:r>
            <a:r>
              <a:rPr lang="zh-TW" altLang="en-US" sz="2000" dirty="0" smtClean="0"/>
              <a:t>是</a:t>
            </a:r>
            <a:r>
              <a:rPr lang="en-US" altLang="zh-TW" sz="2000" dirty="0" smtClean="0"/>
              <a:t>TERMINATE or reject)</a:t>
            </a:r>
          </a:p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zh-TW" altLang="en-US" sz="2000" dirty="0" smtClean="0"/>
              <a:t>直接</a:t>
            </a:r>
            <a:r>
              <a:rPr lang="zh-TW" altLang="en-US" sz="2000" dirty="0"/>
              <a:t>呼叫</a:t>
            </a:r>
            <a:r>
              <a:rPr lang="en-US" altLang="zh-TW" sz="2000" dirty="0" err="1" smtClean="0"/>
              <a:t>terminateProcess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TW" sz="2000" dirty="0">
                <a:solidFill>
                  <a:srgbClr val="0070C0"/>
                </a:solidFill>
              </a:rPr>
              <a:t>void </a:t>
            </a:r>
            <a:r>
              <a:rPr lang="en-US" altLang="zh-TW" sz="2000" dirty="0" err="1">
                <a:solidFill>
                  <a:srgbClr val="0070C0"/>
                </a:solidFill>
              </a:rPr>
              <a:t>onTerminateProcess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TcProcess</a:t>
            </a:r>
            <a:r>
              <a:rPr lang="en-US" altLang="zh-TW" sz="2000" dirty="0">
                <a:solidFill>
                  <a:srgbClr val="0070C0"/>
                </a:solidFill>
              </a:rPr>
              <a:t> process</a:t>
            </a:r>
            <a:r>
              <a:rPr lang="en-US" altLang="zh-TW" sz="20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en-US" altLang="zh-TW" sz="2000" dirty="0" err="1" smtClean="0"/>
              <a:t>Workitem</a:t>
            </a:r>
            <a:r>
              <a:rPr lang="zh-TW" altLang="en-US" sz="2000" dirty="0" smtClean="0"/>
              <a:t>簽核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// ballot:</a:t>
            </a:r>
            <a:r>
              <a:rPr lang="zh-TW" altLang="en-US" sz="2000" dirty="0" smtClean="0"/>
              <a:t>使用者簽核的項目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</a:t>
            </a:r>
            <a:r>
              <a:rPr lang="en-US" altLang="zh-TW" sz="2000" dirty="0" smtClean="0"/>
              <a:t>approve, </a:t>
            </a:r>
            <a:r>
              <a:rPr lang="en-US" altLang="zh-TW" sz="2000" dirty="0" err="1" smtClean="0"/>
              <a:t>partialApprove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en-US" altLang="zh-TW" sz="2000" dirty="0" err="1" smtClean="0"/>
              <a:t>routeName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實際要走的</a:t>
            </a:r>
            <a:r>
              <a:rPr lang="en-US" altLang="zh-TW" sz="2000" dirty="0" err="1" smtClean="0"/>
              <a:t>activityroute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en-US" altLang="zh-TW" sz="2000" dirty="0" err="1" smtClean="0"/>
              <a:t>allowAgent</a:t>
            </a:r>
            <a:r>
              <a:rPr lang="en-US" altLang="zh-TW" sz="2000" dirty="0" smtClean="0"/>
              <a:t>: false</a:t>
            </a:r>
            <a:r>
              <a:rPr lang="zh-TW" altLang="en-US" sz="2000" dirty="0" smtClean="0"/>
              <a:t>時 </a:t>
            </a:r>
            <a:r>
              <a:rPr lang="en-US" altLang="zh-TW" sz="2000" dirty="0" smtClean="0"/>
              <a:t>operator</a:t>
            </a:r>
            <a:r>
              <a:rPr lang="zh-TW" altLang="en-US" sz="2000" dirty="0" smtClean="0"/>
              <a:t>必需與</a:t>
            </a:r>
            <a:r>
              <a:rPr lang="en-US" altLang="zh-TW" sz="2000" dirty="0" err="1" smtClean="0"/>
              <a:t>workitem</a:t>
            </a:r>
            <a:r>
              <a:rPr lang="en-US" altLang="zh-TW" sz="2000" dirty="0" smtClean="0"/>
              <a:t> owner</a:t>
            </a:r>
            <a:r>
              <a:rPr lang="zh-TW" altLang="en-US" sz="2000" dirty="0" smtClean="0"/>
              <a:t>相同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否則會</a:t>
            </a:r>
            <a:r>
              <a:rPr lang="en-US" altLang="zh-TW" sz="2000" dirty="0" smtClean="0"/>
              <a:t>exception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public void </a:t>
            </a:r>
            <a:r>
              <a:rPr lang="en-US" altLang="zh-TW" sz="2000" dirty="0" err="1">
                <a:solidFill>
                  <a:srgbClr val="0070C0"/>
                </a:solidFill>
              </a:rPr>
              <a:t>completeWorkitem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TcWorkitem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workitem</a:t>
            </a:r>
            <a:r>
              <a:rPr lang="en-US" altLang="zh-TW" sz="2000" dirty="0">
                <a:solidFill>
                  <a:srgbClr val="0070C0"/>
                </a:solidFill>
              </a:rPr>
              <a:t>, String ballot, String </a:t>
            </a:r>
            <a:r>
              <a:rPr lang="en-US" altLang="zh-TW" sz="2000" dirty="0" err="1">
                <a:solidFill>
                  <a:srgbClr val="0070C0"/>
                </a:solidFill>
              </a:rPr>
              <a:t>routeName</a:t>
            </a:r>
            <a:r>
              <a:rPr lang="en-US" altLang="zh-TW" sz="2000" dirty="0">
                <a:solidFill>
                  <a:srgbClr val="0070C0"/>
                </a:solidFill>
              </a:rPr>
              <a:t>, String comments, </a:t>
            </a:r>
            <a:r>
              <a:rPr lang="en-US" altLang="zh-TW" sz="2000" dirty="0" err="1">
                <a:solidFill>
                  <a:srgbClr val="0070C0"/>
                </a:solidFill>
              </a:rPr>
              <a:t>TcUser</a:t>
            </a:r>
            <a:r>
              <a:rPr lang="en-US" altLang="zh-TW" sz="2000" dirty="0">
                <a:solidFill>
                  <a:srgbClr val="0070C0"/>
                </a:solidFill>
              </a:rPr>
              <a:t> operator, </a:t>
            </a:r>
            <a:r>
              <a:rPr lang="en-US" altLang="zh-TW" sz="2000" dirty="0" err="1">
                <a:solidFill>
                  <a:srgbClr val="0070C0"/>
                </a:solidFill>
              </a:rPr>
              <a:t>boolean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allowAgent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BpmEngineEx</a:t>
            </a:r>
            <a:r>
              <a:rPr lang="en-US" altLang="zh-TW" dirty="0"/>
              <a:t> callback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// </a:t>
            </a:r>
            <a:r>
              <a:rPr lang="zh-TW" altLang="en-US" sz="2000" dirty="0" smtClean="0"/>
              <a:t>批次</a:t>
            </a:r>
            <a:r>
              <a:rPr lang="zh-TW" altLang="en-US" sz="2000" dirty="0"/>
              <a:t>通知待簽</a:t>
            </a:r>
            <a:r>
              <a:rPr lang="zh-TW" altLang="en-US" sz="2000" dirty="0" smtClean="0"/>
              <a:t>事項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TW" sz="2000" dirty="0">
                <a:solidFill>
                  <a:srgbClr val="0070C0"/>
                </a:solidFill>
              </a:rPr>
              <a:t>void </a:t>
            </a:r>
            <a:r>
              <a:rPr lang="en-US" altLang="zh-TW" sz="2000" dirty="0" err="1">
                <a:solidFill>
                  <a:srgbClr val="0070C0"/>
                </a:solidFill>
              </a:rPr>
              <a:t>onBatchNotifyRunningWorkitems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TcUser</a:t>
            </a:r>
            <a:r>
              <a:rPr lang="en-US" altLang="zh-TW" sz="2000" dirty="0">
                <a:solidFill>
                  <a:srgbClr val="0070C0"/>
                </a:solidFill>
              </a:rPr>
              <a:t> owner, List&lt;</a:t>
            </a:r>
            <a:r>
              <a:rPr lang="en-US" altLang="zh-TW" sz="2000" dirty="0" err="1">
                <a:solidFill>
                  <a:srgbClr val="0070C0"/>
                </a:solidFill>
              </a:rPr>
              <a:t>TcWorkitem</a:t>
            </a:r>
            <a:r>
              <a:rPr lang="en-US" altLang="zh-TW" sz="2000" dirty="0">
                <a:solidFill>
                  <a:srgbClr val="0070C0"/>
                </a:solidFill>
              </a:rPr>
              <a:t>&gt;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workitems</a:t>
            </a:r>
            <a:r>
              <a:rPr lang="en-US" altLang="zh-TW" sz="20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PS: AP</a:t>
            </a:r>
            <a:r>
              <a:rPr lang="zh-TW" altLang="en-US" sz="2000" dirty="0" smtClean="0">
                <a:solidFill>
                  <a:srgbClr val="FF0000"/>
                </a:solidFill>
              </a:rPr>
              <a:t>需自行設定排程</a:t>
            </a:r>
            <a:r>
              <a:rPr lang="zh-TW" altLang="en-US" sz="2000" dirty="0" smtClean="0"/>
              <a:t>並呼叫</a:t>
            </a:r>
            <a:r>
              <a:rPr lang="en-US" altLang="zh-TW" sz="2000" dirty="0" err="1" smtClean="0"/>
              <a:t>batchNotifyRunningWorkitems</a:t>
            </a:r>
            <a:r>
              <a:rPr lang="en-US" altLang="zh-TW" sz="2000" dirty="0" smtClean="0"/>
              <a:t>, sample</a:t>
            </a:r>
            <a:r>
              <a:rPr lang="zh-TW" altLang="en-US" sz="2000" dirty="0" smtClean="0"/>
              <a:t>如下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70C0"/>
                </a:solidFill>
              </a:rPr>
              <a:t>@</a:t>
            </a:r>
            <a:r>
              <a:rPr lang="en-US" altLang="zh-TW" sz="2000" dirty="0">
                <a:solidFill>
                  <a:srgbClr val="0070C0"/>
                </a:solidFill>
              </a:rPr>
              <a:t>Schedule(</a:t>
            </a:r>
            <a:r>
              <a:rPr lang="en-US" altLang="zh-TW" sz="2000" dirty="0" err="1">
                <a:solidFill>
                  <a:srgbClr val="0070C0"/>
                </a:solidFill>
              </a:rPr>
              <a:t>dayOfWeek</a:t>
            </a:r>
            <a:r>
              <a:rPr lang="en-US" altLang="zh-TW" sz="2000" dirty="0">
                <a:solidFill>
                  <a:srgbClr val="0070C0"/>
                </a:solidFill>
              </a:rPr>
              <a:t> = "</a:t>
            </a:r>
            <a:r>
              <a:rPr lang="en-US" altLang="zh-TW" sz="2000" dirty="0" err="1">
                <a:solidFill>
                  <a:srgbClr val="0070C0"/>
                </a:solidFill>
              </a:rPr>
              <a:t>Mon,Tue,Wed,Thu,Fri</a:t>
            </a:r>
            <a:r>
              <a:rPr lang="en-US" altLang="zh-TW" sz="2000" dirty="0">
                <a:solidFill>
                  <a:srgbClr val="0070C0"/>
                </a:solidFill>
              </a:rPr>
              <a:t>", hour = "06", minute = "00", persistent=false)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public void </a:t>
            </a:r>
            <a:r>
              <a:rPr lang="en-US" altLang="zh-TW" sz="2000" dirty="0" err="1">
                <a:solidFill>
                  <a:srgbClr val="0070C0"/>
                </a:solidFill>
              </a:rPr>
              <a:t>notifySignWaitingBatch</a:t>
            </a:r>
            <a:r>
              <a:rPr lang="en-US" altLang="zh-TW" sz="2000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    try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        </a:t>
            </a:r>
            <a:r>
              <a:rPr lang="en-US" altLang="zh-TW" sz="2000" dirty="0" err="1">
                <a:solidFill>
                  <a:srgbClr val="0070C0"/>
                </a:solidFill>
              </a:rPr>
              <a:t>bpmEngine.batchNotifyRunningWorkitems</a:t>
            </a:r>
            <a:r>
              <a:rPr lang="en-US" altLang="zh-TW" sz="20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    } catch (Exception ex)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        </a:t>
            </a:r>
            <a:r>
              <a:rPr lang="en-US" altLang="zh-TW" sz="2000" dirty="0" err="1">
                <a:solidFill>
                  <a:srgbClr val="0070C0"/>
                </a:solidFill>
              </a:rPr>
              <a:t>logger.error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 err="1">
                <a:solidFill>
                  <a:srgbClr val="0070C0"/>
                </a:solidFill>
              </a:rPr>
              <a:t>notifyRunningWorkitems</a:t>
            </a:r>
            <a:r>
              <a:rPr lang="en-US" altLang="zh-TW" sz="2000" dirty="0">
                <a:solidFill>
                  <a:srgbClr val="0070C0"/>
                </a:solidFill>
              </a:rPr>
              <a:t>", ex);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4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標楷體" panose="03000509000000000000" pitchFamily="65" charset="-120"/>
              </a:rPr>
              <a:t>其它可實作的</a:t>
            </a:r>
            <a:r>
              <a:rPr lang="en-US" altLang="zh-TW" dirty="0" smtClean="0">
                <a:ea typeface="標楷體" panose="03000509000000000000" pitchFamily="65" charset="-120"/>
              </a:rPr>
              <a:t>callback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900" dirty="0">
                <a:solidFill>
                  <a:srgbClr val="0070C0"/>
                </a:solidFill>
              </a:rPr>
              <a:t>public void </a:t>
            </a:r>
            <a:r>
              <a:rPr lang="en-US" altLang="zh-TW" sz="1900" dirty="0" err="1">
                <a:solidFill>
                  <a:srgbClr val="0070C0"/>
                </a:solidFill>
              </a:rPr>
              <a:t>onStartActivity</a:t>
            </a:r>
            <a:r>
              <a:rPr lang="en-US" altLang="zh-TW" sz="1900" dirty="0">
                <a:solidFill>
                  <a:srgbClr val="0070C0"/>
                </a:solidFill>
              </a:rPr>
              <a:t>(</a:t>
            </a:r>
            <a:r>
              <a:rPr lang="en-US" altLang="zh-TW" sz="1900" dirty="0" err="1">
                <a:solidFill>
                  <a:srgbClr val="0070C0"/>
                </a:solidFill>
              </a:rPr>
              <a:t>TcActivity</a:t>
            </a:r>
            <a:r>
              <a:rPr lang="en-US" altLang="zh-TW" sz="1900" dirty="0">
                <a:solidFill>
                  <a:srgbClr val="0070C0"/>
                </a:solidFill>
              </a:rPr>
              <a:t> activity</a:t>
            </a:r>
            <a:r>
              <a:rPr lang="en-US" altLang="zh-TW" sz="1900" dirty="0" smtClean="0">
                <a:solidFill>
                  <a:srgbClr val="0070C0"/>
                </a:solidFill>
              </a:rPr>
              <a:t>)</a:t>
            </a:r>
            <a:endParaRPr lang="en-US" altLang="zh-TW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900" dirty="0">
                <a:solidFill>
                  <a:srgbClr val="0070C0"/>
                </a:solidFill>
              </a:rPr>
              <a:t>public void </a:t>
            </a:r>
            <a:r>
              <a:rPr lang="en-US" altLang="zh-TW" sz="1900" dirty="0" err="1">
                <a:solidFill>
                  <a:srgbClr val="0070C0"/>
                </a:solidFill>
              </a:rPr>
              <a:t>onCompleteActivity</a:t>
            </a:r>
            <a:r>
              <a:rPr lang="en-US" altLang="zh-TW" sz="1900" dirty="0">
                <a:solidFill>
                  <a:srgbClr val="0070C0"/>
                </a:solidFill>
              </a:rPr>
              <a:t>(</a:t>
            </a:r>
            <a:r>
              <a:rPr lang="en-US" altLang="zh-TW" sz="1900" dirty="0" err="1">
                <a:solidFill>
                  <a:srgbClr val="0070C0"/>
                </a:solidFill>
              </a:rPr>
              <a:t>TcActivity</a:t>
            </a:r>
            <a:r>
              <a:rPr lang="en-US" altLang="zh-TW" sz="1900" dirty="0">
                <a:solidFill>
                  <a:srgbClr val="0070C0"/>
                </a:solidFill>
              </a:rPr>
              <a:t> activity, String </a:t>
            </a:r>
            <a:r>
              <a:rPr lang="en-US" altLang="zh-TW" sz="1900" dirty="0" err="1">
                <a:solidFill>
                  <a:srgbClr val="0070C0"/>
                </a:solidFill>
              </a:rPr>
              <a:t>nextRoute</a:t>
            </a:r>
            <a:r>
              <a:rPr lang="en-US" altLang="zh-TW" sz="1900" dirty="0" smtClean="0">
                <a:solidFill>
                  <a:srgbClr val="0070C0"/>
                </a:solidFill>
              </a:rPr>
              <a:t>)</a:t>
            </a:r>
            <a:endParaRPr lang="en-US" altLang="zh-TW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900" dirty="0">
                <a:solidFill>
                  <a:srgbClr val="0070C0"/>
                </a:solidFill>
              </a:rPr>
              <a:t>public String </a:t>
            </a:r>
            <a:r>
              <a:rPr lang="en-US" altLang="zh-TW" sz="1900" dirty="0" err="1">
                <a:solidFill>
                  <a:srgbClr val="0070C0"/>
                </a:solidFill>
              </a:rPr>
              <a:t>onNextActivtyRoute</a:t>
            </a:r>
            <a:r>
              <a:rPr lang="en-US" altLang="zh-TW" sz="1900" dirty="0">
                <a:solidFill>
                  <a:srgbClr val="0070C0"/>
                </a:solidFill>
              </a:rPr>
              <a:t>(</a:t>
            </a:r>
            <a:r>
              <a:rPr lang="en-US" altLang="zh-TW" sz="1900" dirty="0" err="1">
                <a:solidFill>
                  <a:srgbClr val="0070C0"/>
                </a:solidFill>
              </a:rPr>
              <a:t>TcActivity</a:t>
            </a:r>
            <a:r>
              <a:rPr lang="en-US" altLang="zh-TW" sz="1900" dirty="0">
                <a:solidFill>
                  <a:srgbClr val="0070C0"/>
                </a:solidFill>
              </a:rPr>
              <a:t> activity</a:t>
            </a:r>
            <a:r>
              <a:rPr lang="en-US" altLang="zh-TW" sz="19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1900" dirty="0" smtClean="0"/>
          </a:p>
        </p:txBody>
      </p:sp>
    </p:spTree>
    <p:extLst>
      <p:ext uri="{BB962C8B-B14F-4D97-AF65-F5344CB8AC3E}">
        <p14:creationId xmlns:p14="http://schemas.microsoft.com/office/powerpoint/2010/main" val="78542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Flow Actions</a:t>
            </a:r>
            <a:br>
              <a:rPr lang="en-US" altLang="zh-TW" dirty="0" smtClean="0"/>
            </a:br>
            <a:r>
              <a:rPr lang="en-US" altLang="zh-TW" sz="2400" dirty="0" smtClean="0"/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請參考</a:t>
            </a:r>
            <a:r>
              <a:rPr lang="en-US" altLang="zh-TW" sz="2400" dirty="0" err="1"/>
              <a:t>com.tcci.fc.controller.bpmadmin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package)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建立流程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createProcess</a:t>
            </a:r>
            <a:endParaRPr lang="en-US" altLang="zh-TW" dirty="0" smtClean="0"/>
          </a:p>
          <a:p>
            <a:r>
              <a:rPr lang="zh-TW" altLang="en-US" dirty="0" smtClean="0"/>
              <a:t>結束流程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terminateProcess</a:t>
            </a:r>
            <a:endParaRPr lang="en-US" altLang="zh-TW" dirty="0" smtClean="0"/>
          </a:p>
          <a:p>
            <a:r>
              <a:rPr lang="zh-TW" altLang="en-US" dirty="0" smtClean="0"/>
              <a:t>簽核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completeWorkitem</a:t>
            </a:r>
            <a:endParaRPr lang="en-US" altLang="zh-TW" dirty="0" smtClean="0"/>
          </a:p>
          <a:p>
            <a:r>
              <a:rPr lang="zh-TW" altLang="en-US" dirty="0" smtClean="0"/>
              <a:t>改派</a:t>
            </a:r>
            <a:r>
              <a:rPr lang="en-US" altLang="zh-TW" dirty="0" smtClean="0"/>
              <a:t>: reassign</a:t>
            </a:r>
          </a:p>
          <a:p>
            <a:r>
              <a:rPr lang="zh-TW" altLang="en-US" dirty="0" smtClean="0"/>
              <a:t>加簽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先會</a:t>
            </a:r>
            <a:r>
              <a:rPr lang="en-US" altLang="zh-TW" dirty="0" smtClean="0"/>
              <a:t>): </a:t>
            </a:r>
            <a:r>
              <a:rPr lang="en-US" altLang="zh-TW" dirty="0" err="1" smtClean="0"/>
              <a:t>addActivitiesBefore</a:t>
            </a:r>
            <a:endParaRPr lang="en-US" altLang="zh-TW" dirty="0" smtClean="0"/>
          </a:p>
          <a:p>
            <a:r>
              <a:rPr lang="zh-TW" altLang="en-US" dirty="0"/>
              <a:t>加簽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後會</a:t>
            </a:r>
            <a:r>
              <a:rPr lang="en-US" altLang="zh-TW" dirty="0"/>
              <a:t>): </a:t>
            </a:r>
            <a:r>
              <a:rPr lang="en-US" altLang="zh-TW" dirty="0" err="1"/>
              <a:t>addActivitiesAfter</a:t>
            </a:r>
            <a:endParaRPr lang="en-US" altLang="zh-TW" dirty="0"/>
          </a:p>
          <a:p>
            <a:r>
              <a:rPr lang="zh-TW" altLang="en-US" dirty="0" smtClean="0"/>
              <a:t>加簽</a:t>
            </a:r>
            <a:r>
              <a:rPr lang="en-US" altLang="zh-TW" dirty="0" smtClean="0"/>
              <a:t>(</a:t>
            </a:r>
            <a:r>
              <a:rPr lang="zh-TW" altLang="en-US" sz="2000" dirty="0" smtClean="0"/>
              <a:t>同一個</a:t>
            </a:r>
            <a:r>
              <a:rPr lang="en-US" altLang="zh-TW" sz="2000" dirty="0" smtClean="0"/>
              <a:t>activity</a:t>
            </a:r>
            <a:r>
              <a:rPr lang="en-US" altLang="zh-TW" dirty="0" smtClean="0"/>
              <a:t>): </a:t>
            </a:r>
            <a:r>
              <a:rPr lang="en-US" altLang="zh-TW" dirty="0" err="1" smtClean="0"/>
              <a:t>addActivityWorkitem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退回上一關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err="1">
                <a:solidFill>
                  <a:srgbClr val="FF0000"/>
                </a:solidFill>
              </a:rPr>
              <a:t>returnToPrevious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6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退回上一關</a:t>
            </a:r>
            <a:r>
              <a:rPr lang="en-US" altLang="zh-TW" dirty="0" smtClean="0"/>
              <a:t>: AND_GATE?</a:t>
            </a:r>
          </a:p>
          <a:p>
            <a:r>
              <a:rPr lang="zh-TW" altLang="en-US" dirty="0"/>
              <a:t>退回上一關</a:t>
            </a:r>
            <a:r>
              <a:rPr lang="en-US" altLang="zh-TW" dirty="0" smtClean="0"/>
              <a:t>: OR_GATE?</a:t>
            </a:r>
          </a:p>
          <a:p>
            <a:r>
              <a:rPr lang="zh-TW" altLang="en-US" dirty="0" smtClean="0"/>
              <a:t>並簽時</a:t>
            </a:r>
            <a:r>
              <a:rPr lang="zh-TW" altLang="en-US" dirty="0"/>
              <a:t>退回上一</a:t>
            </a:r>
            <a:r>
              <a:rPr lang="zh-TW" altLang="en-US" dirty="0" smtClean="0"/>
              <a:t>關</a:t>
            </a:r>
            <a:r>
              <a:rPr lang="en-US" altLang="zh-TW"/>
              <a:t>?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2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mmy.lee\Downloads\the-future-of-bpm-tips-trends-customer-pain-points-5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</a:t>
            </a:r>
            <a:r>
              <a:rPr lang="en-US" altLang="zh-TW" sz="2400" dirty="0" smtClean="0"/>
              <a:t>usiness</a:t>
            </a:r>
            <a:r>
              <a:rPr lang="en-US" altLang="zh-TW" dirty="0" smtClean="0"/>
              <a:t> P</a:t>
            </a:r>
            <a:r>
              <a:rPr lang="en-US" altLang="zh-TW" sz="2400" dirty="0" smtClean="0"/>
              <a:t>rocess</a:t>
            </a:r>
            <a:r>
              <a:rPr lang="en-US" altLang="zh-TW" dirty="0" smtClean="0"/>
              <a:t> M</a:t>
            </a:r>
            <a:r>
              <a:rPr lang="en-US" altLang="zh-TW" sz="2400" dirty="0" smtClean="0"/>
              <a:t>anagement</a:t>
            </a:r>
            <a:endParaRPr lang="zh-TW" altLang="en-US" sz="2400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6084168" y="4941168"/>
            <a:ext cx="1800200" cy="792088"/>
          </a:xfrm>
          <a:prstGeom prst="wedgeRoundRectCallout">
            <a:avLst>
              <a:gd name="adj1" fmla="val -76567"/>
              <a:gd name="adj2" fmla="val -105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tcc</a:t>
            </a:r>
            <a:r>
              <a:rPr lang="en-US" altLang="zh-TW" dirty="0" smtClean="0"/>
              <a:t>-bpm-model</a:t>
            </a:r>
          </a:p>
          <a:p>
            <a:pPr algn="ctr"/>
            <a:r>
              <a:rPr lang="en-US" altLang="zh-TW" dirty="0" smtClean="0"/>
              <a:t>is here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1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BPM Example: 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員工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費用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56" y="1584314"/>
            <a:ext cx="9156055" cy="52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BPM Example: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出貨流程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" y="1268760"/>
            <a:ext cx="92011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7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tcc</a:t>
            </a:r>
            <a:r>
              <a:rPr lang="en-US" altLang="zh-TW" dirty="0" smtClean="0"/>
              <a:t>-bpm-model examples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5" y="1799803"/>
            <a:ext cx="36671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00944"/>
            <a:ext cx="54006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tcc</a:t>
            </a:r>
            <a:r>
              <a:rPr lang="en-US" altLang="zh-TW" dirty="0" smtClean="0"/>
              <a:t>-bpm-model 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Process: 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r>
              <a:rPr lang="en-US" altLang="zh-TW" dirty="0" smtClean="0"/>
              <a:t>Activity</a:t>
            </a:r>
            <a:r>
              <a:rPr lang="en-US" altLang="zh-TW" dirty="0"/>
              <a:t>: </a:t>
            </a:r>
            <a:r>
              <a:rPr lang="zh-TW" altLang="en-US" dirty="0" smtClean="0"/>
              <a:t>流程中的步驟或特殊節點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type: TASK(</a:t>
            </a:r>
            <a:r>
              <a:rPr lang="zh-TW" altLang="en-US" sz="2400" dirty="0" smtClean="0"/>
              <a:t>人員工</a:t>
            </a:r>
            <a:r>
              <a:rPr lang="zh-TW" altLang="en-US" sz="2400" dirty="0"/>
              <a:t>作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EXPRESSION_ROBOT(</a:t>
            </a:r>
            <a:r>
              <a:rPr lang="zh-TW" altLang="en-US" sz="2400" dirty="0" smtClean="0"/>
              <a:t>程式</a:t>
            </a:r>
            <a:r>
              <a:rPr lang="en-US" altLang="zh-TW" sz="2400" dirty="0"/>
              <a:t>), </a:t>
            </a:r>
            <a:r>
              <a:rPr lang="en-US" altLang="zh-TW" sz="2400" dirty="0" smtClean="0"/>
              <a:t>START, END, AND_GATE, OR_GATE</a:t>
            </a:r>
          </a:p>
          <a:p>
            <a:pPr lvl="1"/>
            <a:r>
              <a:rPr lang="en-US" altLang="zh-TW" sz="2400" dirty="0" smtClean="0"/>
              <a:t>role: 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TASK</a:t>
            </a:r>
            <a:r>
              <a:rPr lang="zh-TW" altLang="en-US" sz="2400" dirty="0" smtClean="0"/>
              <a:t>的角色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options: </a:t>
            </a:r>
            <a:r>
              <a:rPr lang="zh-TW" altLang="en-US" sz="2400" dirty="0" smtClean="0"/>
              <a:t>是否必簽、全部人或任一人簽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已簽過人是否</a:t>
            </a:r>
            <a:r>
              <a:rPr lang="en-US" altLang="zh-TW" sz="2400" dirty="0" smtClean="0"/>
              <a:t>PASS</a:t>
            </a:r>
          </a:p>
          <a:p>
            <a:r>
              <a:rPr lang="en-US" altLang="zh-TW" dirty="0" err="1" smtClean="0"/>
              <a:t>Activityroute</a:t>
            </a:r>
            <a:r>
              <a:rPr lang="en-US" altLang="zh-TW" dirty="0" smtClean="0"/>
              <a:t>: activity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之間的</a:t>
            </a:r>
            <a:r>
              <a:rPr lang="zh-TW" altLang="en-US" dirty="0" smtClean="0">
                <a:solidFill>
                  <a:srgbClr val="FF0000"/>
                </a:solidFill>
              </a:rPr>
              <a:t>有向連結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500" dirty="0" smtClean="0"/>
              <a:t>tally(</a:t>
            </a:r>
            <a:r>
              <a:rPr lang="zh-TW" altLang="en-US" sz="2500" dirty="0"/>
              <a:t>得分</a:t>
            </a:r>
            <a:r>
              <a:rPr lang="en-US" altLang="zh-TW" sz="2500" dirty="0" smtClean="0"/>
              <a:t>): </a:t>
            </a:r>
            <a:r>
              <a:rPr lang="zh-TW" altLang="en-US" sz="2500" dirty="0" smtClean="0"/>
              <a:t>被選到的次數</a:t>
            </a:r>
            <a:endParaRPr lang="en-US" altLang="zh-TW" sz="2500" dirty="0" smtClean="0"/>
          </a:p>
          <a:p>
            <a:r>
              <a:rPr lang="en-US" altLang="zh-TW" dirty="0" smtClean="0"/>
              <a:t>Role: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群</a:t>
            </a:r>
            <a:r>
              <a:rPr lang="en-US" altLang="zh-TW" dirty="0" smtClean="0"/>
              <a:t>)</a:t>
            </a:r>
            <a:r>
              <a:rPr lang="zh-TW" altLang="en-US" dirty="0" smtClean="0"/>
              <a:t>人，</a:t>
            </a:r>
            <a:r>
              <a:rPr lang="zh-TW" altLang="en-US" dirty="0"/>
              <a:t>可</a:t>
            </a:r>
            <a:r>
              <a:rPr lang="zh-TW" altLang="en-US" dirty="0" smtClean="0"/>
              <a:t>執行特定的</a:t>
            </a:r>
            <a:r>
              <a:rPr lang="en-US" altLang="zh-TW" dirty="0" smtClean="0"/>
              <a:t>Activity</a:t>
            </a:r>
            <a:endParaRPr lang="en-US" altLang="zh-TW" dirty="0"/>
          </a:p>
          <a:p>
            <a:r>
              <a:rPr lang="en-US" altLang="zh-TW" dirty="0" err="1" smtClean="0"/>
              <a:t>Workitem</a:t>
            </a:r>
            <a:r>
              <a:rPr lang="en-US" altLang="zh-TW" dirty="0" smtClean="0"/>
              <a:t>: </a:t>
            </a:r>
            <a:r>
              <a:rPr lang="zh-TW" altLang="en-US" dirty="0" smtClean="0"/>
              <a:t>實際執行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的人</a:t>
            </a:r>
            <a:endParaRPr lang="en-US" altLang="zh-TW" dirty="0" smtClean="0"/>
          </a:p>
          <a:p>
            <a:pPr lvl="1"/>
            <a:r>
              <a:rPr lang="en-US" altLang="zh-TW" sz="2500" dirty="0" smtClean="0"/>
              <a:t>ballot(</a:t>
            </a:r>
            <a:r>
              <a:rPr lang="zh-TW" altLang="en-US" sz="2500" dirty="0" smtClean="0"/>
              <a:t>投票</a:t>
            </a:r>
            <a:r>
              <a:rPr lang="en-US" altLang="zh-TW" sz="2500" dirty="0" smtClean="0"/>
              <a:t>):</a:t>
            </a:r>
            <a:r>
              <a:rPr lang="zh-TW" altLang="en-US" sz="2500" dirty="0" smtClean="0"/>
              <a:t>投票</a:t>
            </a:r>
            <a:r>
              <a:rPr lang="en-US" altLang="zh-TW" sz="2500" dirty="0" smtClean="0"/>
              <a:t>(</a:t>
            </a:r>
            <a:r>
              <a:rPr lang="zh-TW" altLang="en-US" sz="2500" dirty="0" smtClean="0"/>
              <a:t>執行</a:t>
            </a:r>
            <a:r>
              <a:rPr lang="en-US" altLang="zh-TW" sz="2500" dirty="0" smtClean="0"/>
              <a:t>/</a:t>
            </a:r>
            <a:r>
              <a:rPr lang="zh-TW" altLang="en-US" sz="2500" dirty="0" smtClean="0"/>
              <a:t>選擇</a:t>
            </a:r>
            <a:r>
              <a:rPr lang="en-US" altLang="zh-TW" sz="2500" dirty="0" smtClean="0"/>
              <a:t>)</a:t>
            </a:r>
            <a:r>
              <a:rPr lang="zh-TW" altLang="en-US" sz="2500" dirty="0" smtClean="0"/>
              <a:t>的項目</a:t>
            </a:r>
            <a:endParaRPr lang="en-US" altLang="zh-TW" sz="2500" dirty="0" smtClean="0"/>
          </a:p>
          <a:p>
            <a:pPr lvl="1"/>
            <a:r>
              <a:rPr lang="en-US" altLang="zh-TW" sz="2500" dirty="0" smtClean="0"/>
              <a:t>route: </a:t>
            </a:r>
            <a:r>
              <a:rPr lang="zh-TW" altLang="en-US" sz="2500" dirty="0" smtClean="0"/>
              <a:t>實際選的</a:t>
            </a:r>
            <a:r>
              <a:rPr lang="en-US" altLang="zh-TW" sz="2500" dirty="0" err="1" smtClean="0"/>
              <a:t>activityroute</a:t>
            </a:r>
            <a:r>
              <a:rPr lang="en-US" altLang="zh-TW" sz="2500" dirty="0" smtClean="0"/>
              <a:t> name</a:t>
            </a:r>
          </a:p>
          <a:p>
            <a:r>
              <a:rPr lang="en-US" altLang="zh-TW" dirty="0" smtClean="0"/>
              <a:t>Signature: </a:t>
            </a:r>
            <a:r>
              <a:rPr lang="en-US" altLang="zh-TW" dirty="0" err="1" smtClean="0"/>
              <a:t>workitem</a:t>
            </a:r>
            <a:r>
              <a:rPr lang="zh-TW" altLang="en-US" dirty="0" smtClean="0"/>
              <a:t>的執行記錄</a:t>
            </a:r>
            <a:r>
              <a:rPr lang="en-US" altLang="zh-TW" dirty="0" smtClean="0"/>
              <a:t>(when, ballot, comment)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my.lee\Downloads\bpm-tem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43062"/>
            <a:ext cx="7943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Entity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4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31" name="Picture 7" descr="C:\Users\jimmy.lee\Downloads\bpm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05" y="0"/>
            <a:ext cx="65753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jimmy.lee\Downloads\bpm-r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28750"/>
            <a:ext cx="77152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9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708</Words>
  <Application>Microsoft Office PowerPoint</Application>
  <PresentationFormat>如螢幕大小 (4:3)</PresentationFormat>
  <Paragraphs>189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tcc-bpm-model introduction</vt:lpstr>
      <vt:lpstr>Business Process Management</vt:lpstr>
      <vt:lpstr>BPM Example: 員工費用報銷申請</vt:lpstr>
      <vt:lpstr>BPM Example: 出貨流程</vt:lpstr>
      <vt:lpstr>tcc-bpm-model examples</vt:lpstr>
      <vt:lpstr>tcc-bpm-model terminology</vt:lpstr>
      <vt:lpstr>PowerPoint 簡報</vt:lpstr>
      <vt:lpstr>PowerPoint 簡報</vt:lpstr>
      <vt:lpstr>PowerPoint 簡報</vt:lpstr>
      <vt:lpstr>Quick Start</vt:lpstr>
      <vt:lpstr>簽核流程管理</vt:lpstr>
      <vt:lpstr>Next steps…</vt:lpstr>
      <vt:lpstr>Workflow template sample</vt:lpstr>
      <vt:lpstr>Implement BpmEngineEx callback</vt:lpstr>
      <vt:lpstr>BpmEngineEx callback cont.</vt:lpstr>
      <vt:lpstr>BpmEngineEx callback cont.</vt:lpstr>
      <vt:lpstr>其它可實作的callback</vt:lpstr>
      <vt:lpstr>Flow Actions (請參考com.tcci.fc.controller.bpmadmin package)</vt:lpstr>
      <vt:lpstr>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tcc-bpm-model</dc:title>
  <dc:creator>李振銘</dc:creator>
  <cp:lastModifiedBy>李振銘</cp:lastModifiedBy>
  <cp:revision>65</cp:revision>
  <dcterms:created xsi:type="dcterms:W3CDTF">2016-08-02T05:09:51Z</dcterms:created>
  <dcterms:modified xsi:type="dcterms:W3CDTF">2016-08-05T01:03:03Z</dcterms:modified>
</cp:coreProperties>
</file>