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58" r:id="rId13"/>
    <p:sldId id="259" r:id="rId14"/>
    <p:sldId id="273" r:id="rId15"/>
    <p:sldId id="274" r:id="rId16"/>
    <p:sldId id="260" r:id="rId17"/>
    <p:sldId id="275" r:id="rId18"/>
    <p:sldId id="2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CA9B-DB86-445F-924E-008EAADA9B0F}" type="datetimeFigureOut">
              <a:rPr lang="zh-TW" altLang="en-US" smtClean="0"/>
              <a:pPr/>
              <a:t>2013/3/12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A0AE-5E4F-46CA-9C60-D8AC668E48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y.so-net.net.tw/idealist/Java/Cryptogram.html" TargetMode="External"/><Relationship Id="rId2" Type="http://schemas.openxmlformats.org/officeDocument/2006/relationships/hyperlink" Target="http://cooking-java.blogspot.tw/2010/03/java-aes-encryp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blogs.com/arix04/archive/2009/10/15/151183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appyhippy/archive/2006/12/23/60135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網站自動登入解決方案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使用加密</a:t>
            </a:r>
            <a:r>
              <a:rPr lang="en-US" altLang="zh-TW" dirty="0" smtClean="0"/>
              <a:t>TOKEN</a:t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加解密需要事先了解事項</a:t>
            </a:r>
            <a:r>
              <a:rPr lang="en-US" altLang="zh-TW" dirty="0" smtClean="0"/>
              <a:t>-5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基本上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IV</a:t>
            </a:r>
            <a:r>
              <a:rPr lang="zh-TW" altLang="en-US" dirty="0" smtClean="0"/>
              <a:t> 傳入都是</a:t>
            </a:r>
            <a:r>
              <a:rPr lang="en-US" altLang="zh-TW" dirty="0" smtClean="0"/>
              <a:t>BYTE[]</a:t>
            </a:r>
          </a:p>
          <a:p>
            <a:r>
              <a:rPr lang="zh-TW" altLang="en-US" dirty="0" smtClean="0"/>
              <a:t>加解密的結果也是</a:t>
            </a:r>
            <a:r>
              <a:rPr lang="en-US" altLang="zh-TW" dirty="0" smtClean="0"/>
              <a:t>BYTE[]</a:t>
            </a:r>
          </a:p>
          <a:p>
            <a:r>
              <a:rPr lang="zh-TW" altLang="en-US" dirty="0" smtClean="0"/>
              <a:t>直接將加密後的</a:t>
            </a:r>
            <a:r>
              <a:rPr lang="en-US" altLang="zh-TW" dirty="0" smtClean="0"/>
              <a:t>byte[]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toString</a:t>
            </a:r>
            <a:r>
              <a:rPr lang="en-US" altLang="zh-TW" dirty="0" smtClean="0"/>
              <a:t>()</a:t>
            </a:r>
            <a:r>
              <a:rPr lang="zh-TW" altLang="en-US" dirty="0" smtClean="0"/>
              <a:t>容易是亂碼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建議使用</a:t>
            </a:r>
            <a:r>
              <a:rPr lang="en-US" altLang="zh-TW" dirty="0" smtClean="0"/>
              <a:t>BASE64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zh-TW" altLang="en-US" dirty="0" smtClean="0"/>
              <a:t>通常加密結果不會直接列印</a:t>
            </a:r>
            <a:r>
              <a:rPr lang="en-US" altLang="zh-TW" dirty="0" smtClean="0"/>
              <a:t>,</a:t>
            </a:r>
            <a:r>
              <a:rPr lang="zh-TW" altLang="en-US" dirty="0" smtClean="0"/>
              <a:t>都會先用</a:t>
            </a:r>
            <a:r>
              <a:rPr lang="en-US" altLang="zh-TW" dirty="0" smtClean="0"/>
              <a:t>BASE64</a:t>
            </a:r>
            <a:r>
              <a:rPr lang="zh-TW" altLang="en-US" dirty="0" smtClean="0"/>
              <a:t>將</a:t>
            </a:r>
            <a:r>
              <a:rPr lang="en-US" altLang="zh-TW" dirty="0" smtClean="0"/>
              <a:t>BYTE[]</a:t>
            </a:r>
            <a:r>
              <a:rPr lang="zh-TW" altLang="en-US" dirty="0" smtClean="0"/>
              <a:t>編譯成為可閱讀且可以複製的字串</a:t>
            </a:r>
            <a:endParaRPr lang="en-US" altLang="zh-TW" dirty="0" smtClean="0"/>
          </a:p>
          <a:p>
            <a:r>
              <a:rPr lang="zh-TW" altLang="en-US" dirty="0" smtClean="0"/>
              <a:t>如果要再</a:t>
            </a:r>
            <a:r>
              <a:rPr lang="en-US" altLang="zh-TW" dirty="0" smtClean="0"/>
              <a:t>URL</a:t>
            </a:r>
            <a:r>
              <a:rPr lang="zh-TW" altLang="en-US" dirty="0" smtClean="0"/>
              <a:t>上面使用 建議使用</a:t>
            </a:r>
            <a:r>
              <a:rPr lang="en-US" altLang="zh-TW" dirty="0" smtClean="0"/>
              <a:t>BASE64 URL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en-US" altLang="zh-TW" dirty="0" smtClean="0"/>
              <a:t>BASE64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可以使用</a:t>
            </a:r>
            <a:r>
              <a:rPr lang="en-US" altLang="zh-TW" dirty="0" smtClean="0"/>
              <a:t>apache common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codec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加解密參考程式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參數設定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2000" dirty="0" smtClean="0"/>
              <a:t>private final static String DEFAULT_CODE_MODE ="</a:t>
            </a:r>
            <a:r>
              <a:rPr lang="en-US" altLang="zh-TW" sz="2000" dirty="0" smtClean="0">
                <a:solidFill>
                  <a:srgbClr val="FF0000"/>
                </a:solidFill>
              </a:rPr>
              <a:t>AES/CBC/ISO10126Padding</a:t>
            </a:r>
            <a:r>
              <a:rPr lang="en-US" altLang="zh-TW" sz="2000" dirty="0" smtClean="0"/>
              <a:t>";</a:t>
            </a:r>
          </a:p>
          <a:p>
            <a:pPr>
              <a:buNone/>
            </a:pPr>
            <a:r>
              <a:rPr lang="en-US" altLang="zh-TW" sz="2000" dirty="0" smtClean="0"/>
              <a:t>    private final static String DEFAULT_CODE = "</a:t>
            </a:r>
            <a:r>
              <a:rPr lang="en-US" altLang="zh-TW" sz="2000" dirty="0" smtClean="0">
                <a:solidFill>
                  <a:srgbClr val="FF0000"/>
                </a:solidFill>
              </a:rPr>
              <a:t>AES</a:t>
            </a:r>
            <a:r>
              <a:rPr lang="en-US" altLang="zh-TW" sz="2000" dirty="0" smtClean="0"/>
              <a:t>";</a:t>
            </a:r>
          </a:p>
          <a:p>
            <a:pPr>
              <a:buNone/>
            </a:pPr>
            <a:r>
              <a:rPr lang="en-US" altLang="zh-TW" sz="2000" dirty="0" smtClean="0"/>
              <a:t>    //KEY IV</a:t>
            </a:r>
          </a:p>
          <a:p>
            <a:pPr>
              <a:buNone/>
            </a:pPr>
            <a:r>
              <a:rPr lang="en-US" altLang="zh-TW" sz="2000" dirty="0" smtClean="0"/>
              <a:t>    private final static String DEFAULT_KEY = "</a:t>
            </a:r>
            <a:r>
              <a:rPr lang="en-US" altLang="zh-TW" sz="2000" dirty="0" smtClean="0">
                <a:solidFill>
                  <a:srgbClr val="FF0000"/>
                </a:solidFill>
              </a:rPr>
              <a:t>vegafish12345678</a:t>
            </a:r>
            <a:r>
              <a:rPr lang="en-US" altLang="zh-TW" sz="2000" dirty="0" smtClean="0"/>
              <a:t>";</a:t>
            </a:r>
          </a:p>
          <a:p>
            <a:pPr>
              <a:buNone/>
            </a:pPr>
            <a:r>
              <a:rPr lang="en-US" altLang="zh-TW" sz="2000" dirty="0" smtClean="0"/>
              <a:t>    private final static String DEFAULT_INV_KEY = "</a:t>
            </a:r>
            <a:r>
              <a:rPr lang="en-US" altLang="zh-TW" sz="2000" dirty="0" smtClean="0">
                <a:solidFill>
                  <a:srgbClr val="FF0000"/>
                </a:solidFill>
              </a:rPr>
              <a:t>vegafish12345678</a:t>
            </a:r>
            <a:r>
              <a:rPr lang="en-US" altLang="zh-TW" sz="2000" dirty="0" smtClean="0"/>
              <a:t>";</a:t>
            </a:r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說明</a:t>
            </a:r>
            <a:r>
              <a:rPr lang="en-US" altLang="zh-TW" sz="2000" dirty="0" smtClean="0"/>
              <a:t>:</a:t>
            </a:r>
          </a:p>
          <a:p>
            <a:pPr marL="457200" indent="-45720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選擇加解密方法</a:t>
            </a:r>
            <a:endParaRPr lang="en-US" altLang="zh-TW" sz="2000" dirty="0" smtClean="0"/>
          </a:p>
          <a:p>
            <a:pPr marL="457200" indent="-457200">
              <a:buNone/>
            </a:pPr>
            <a:r>
              <a:rPr lang="en-US" altLang="zh-TW" sz="2000" dirty="0" smtClean="0"/>
              <a:t>2.</a:t>
            </a:r>
            <a:r>
              <a:rPr lang="zh-TW" altLang="en-US" sz="2000" dirty="0" smtClean="0"/>
              <a:t>設定加解密模式</a:t>
            </a:r>
            <a:endParaRPr lang="en-US" altLang="zh-TW" sz="2000" dirty="0" smtClean="0"/>
          </a:p>
          <a:p>
            <a:pPr marL="457200" indent="-457200">
              <a:buNone/>
            </a:pPr>
            <a:r>
              <a:rPr lang="en-US" altLang="zh-TW" sz="2000" dirty="0" smtClean="0"/>
              <a:t>3.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KEY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457200" indent="-457200">
              <a:buNone/>
            </a:pPr>
            <a:r>
              <a:rPr lang="en-US" altLang="zh-TW" sz="2000" dirty="0" smtClean="0"/>
              <a:t>4.</a:t>
            </a:r>
            <a:r>
              <a:rPr lang="zh-TW" altLang="en-US" sz="2000" dirty="0" smtClean="0"/>
              <a:t>設定向量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非必要</a:t>
            </a:r>
            <a:r>
              <a:rPr lang="en-US" altLang="zh-TW" sz="2000" dirty="0" smtClean="0"/>
              <a:t>)</a:t>
            </a:r>
          </a:p>
          <a:p>
            <a:pPr marL="457200" indent="-457200">
              <a:buNone/>
            </a:pPr>
            <a:r>
              <a:rPr lang="en-US" altLang="zh-TW" sz="2000" dirty="0" smtClean="0"/>
              <a:t>5.KEY/IV</a:t>
            </a:r>
            <a:r>
              <a:rPr lang="zh-TW" altLang="en-US" sz="2000" dirty="0" smtClean="0"/>
              <a:t> 後續都會轉成</a:t>
            </a:r>
            <a:r>
              <a:rPr lang="en-US" altLang="zh-TW" sz="2000" dirty="0" smtClean="0"/>
              <a:t>BYTE[]</a:t>
            </a:r>
          </a:p>
          <a:p>
            <a:pPr marL="457200" indent="-457200">
              <a:buAutoNum type="arabicPeriod"/>
            </a:pPr>
            <a:endParaRPr lang="en-US" altLang="zh-TW" sz="2000" dirty="0" smtClean="0"/>
          </a:p>
          <a:p>
            <a:pPr>
              <a:buNone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加密參考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TW" sz="1200" dirty="0" smtClean="0"/>
              <a:t>public static byte[] encrypt(byte[] key, byte[] iv, byte[] </a:t>
            </a:r>
            <a:r>
              <a:rPr lang="en-US" altLang="zh-TW" sz="1200" dirty="0" err="1" smtClean="0"/>
              <a:t>msg</a:t>
            </a:r>
            <a:r>
              <a:rPr lang="en-US" altLang="zh-TW" sz="1200" dirty="0" smtClean="0"/>
              <a:t>) throws Exception {</a:t>
            </a:r>
          </a:p>
          <a:p>
            <a:pPr>
              <a:buNone/>
            </a:pPr>
            <a:r>
              <a:rPr lang="en-US" altLang="zh-TW" sz="1200" dirty="0" smtClean="0"/>
              <a:t>        if (</a:t>
            </a:r>
            <a:r>
              <a:rPr lang="en-US" altLang="zh-TW" sz="1200" dirty="0" err="1" smtClean="0"/>
              <a:t>key.length</a:t>
            </a:r>
            <a:r>
              <a:rPr lang="en-US" altLang="zh-TW" sz="1200" dirty="0" smtClean="0"/>
              <a:t> != 16) {</a:t>
            </a:r>
          </a:p>
          <a:p>
            <a:pPr>
              <a:buNone/>
            </a:pPr>
            <a:r>
              <a:rPr lang="en-US" altLang="zh-TW" sz="1200" dirty="0" smtClean="0"/>
              <a:t>            //throw new </a:t>
            </a:r>
            <a:r>
              <a:rPr lang="en-US" altLang="zh-TW" sz="1200" dirty="0" err="1" smtClean="0"/>
              <a:t>IllegalArgumentException</a:t>
            </a:r>
            <a:r>
              <a:rPr lang="en-US" altLang="zh-TW" sz="1200" dirty="0" smtClean="0"/>
              <a:t>("Key length should be 16.");</a:t>
            </a:r>
          </a:p>
          <a:p>
            <a:pPr>
              <a:buNone/>
            </a:pPr>
            <a:r>
              <a:rPr lang="en-US" altLang="zh-TW" sz="1200" dirty="0" smtClean="0"/>
              <a:t>        }</a:t>
            </a:r>
          </a:p>
          <a:p>
            <a:pPr>
              <a:buNone/>
            </a:pPr>
            <a:r>
              <a:rPr lang="en-US" altLang="zh-TW" sz="1200" dirty="0" smtClean="0"/>
              <a:t>        if (iv != null &amp;&amp; </a:t>
            </a:r>
            <a:r>
              <a:rPr lang="en-US" altLang="zh-TW" sz="1200" dirty="0" err="1" smtClean="0"/>
              <a:t>iv.length</a:t>
            </a:r>
            <a:r>
              <a:rPr lang="en-US" altLang="zh-TW" sz="1200" dirty="0" smtClean="0"/>
              <a:t> != 16) {</a:t>
            </a:r>
          </a:p>
          <a:p>
            <a:pPr>
              <a:buNone/>
            </a:pPr>
            <a:r>
              <a:rPr lang="en-US" altLang="zh-TW" sz="1200" dirty="0" smtClean="0"/>
              <a:t>            //throw new </a:t>
            </a:r>
            <a:r>
              <a:rPr lang="en-US" altLang="zh-TW" sz="1200" dirty="0" err="1" smtClean="0"/>
              <a:t>IllegalArgumentException</a:t>
            </a:r>
            <a:r>
              <a:rPr lang="en-US" altLang="zh-TW" sz="1200" dirty="0" smtClean="0"/>
              <a:t>("iv length should be 16.");</a:t>
            </a:r>
          </a:p>
          <a:p>
            <a:pPr>
              <a:buNone/>
            </a:pPr>
            <a:r>
              <a:rPr lang="en-US" altLang="zh-TW" sz="1200" dirty="0" smtClean="0"/>
              <a:t>        }</a:t>
            </a:r>
          </a:p>
          <a:p>
            <a:pPr>
              <a:buNone/>
            </a:pPr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SecretKeySpec</a:t>
            </a:r>
            <a:r>
              <a:rPr lang="en-US" altLang="zh-TW" sz="1200" dirty="0" smtClean="0"/>
              <a:t> spec = new </a:t>
            </a:r>
            <a:r>
              <a:rPr lang="en-US" altLang="zh-TW" sz="1200" dirty="0" err="1" smtClean="0"/>
              <a:t>SecretKeySpec</a:t>
            </a:r>
            <a:r>
              <a:rPr lang="en-US" altLang="zh-TW" sz="1200" dirty="0" smtClean="0"/>
              <a:t>(key, DEFAULT_CODE);</a:t>
            </a:r>
          </a:p>
          <a:p>
            <a:pPr>
              <a:buNone/>
            </a:pPr>
            <a:r>
              <a:rPr lang="en-US" altLang="zh-TW" sz="1200" dirty="0" smtClean="0"/>
              <a:t>        </a:t>
            </a:r>
          </a:p>
          <a:p>
            <a:pPr>
              <a:buNone/>
            </a:pPr>
            <a:r>
              <a:rPr lang="en-US" altLang="zh-TW" sz="1200" dirty="0" smtClean="0"/>
              <a:t>        Cipher </a:t>
            </a:r>
            <a:r>
              <a:rPr lang="en-US" altLang="zh-TW" sz="1200" dirty="0" err="1" smtClean="0"/>
              <a:t>cipher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Cipher.getInstance</a:t>
            </a:r>
            <a:r>
              <a:rPr lang="en-US" altLang="zh-TW" sz="1200" dirty="0" smtClean="0"/>
              <a:t>(DEFAULT_CODE_MODE);</a:t>
            </a:r>
          </a:p>
          <a:p>
            <a:pPr>
              <a:buNone/>
            </a:pPr>
            <a:r>
              <a:rPr lang="en-US" altLang="zh-TW" sz="1200" dirty="0" smtClean="0"/>
              <a:t>        </a:t>
            </a:r>
          </a:p>
          <a:p>
            <a:pPr>
              <a:buNone/>
            </a:pPr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IvParameterSpec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ivSpec</a:t>
            </a:r>
            <a:r>
              <a:rPr lang="en-US" altLang="zh-TW" sz="1200" dirty="0" smtClean="0"/>
              <a:t> = null;</a:t>
            </a:r>
          </a:p>
          <a:p>
            <a:pPr>
              <a:buNone/>
            </a:pPr>
            <a:r>
              <a:rPr lang="en-US" altLang="zh-TW" sz="1200" dirty="0" smtClean="0"/>
              <a:t>        if (iv != null) {</a:t>
            </a:r>
          </a:p>
          <a:p>
            <a:pPr>
              <a:buNone/>
            </a:pPr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ivSpec</a:t>
            </a:r>
            <a:r>
              <a:rPr lang="en-US" altLang="zh-TW" sz="1200" dirty="0" smtClean="0"/>
              <a:t> = new </a:t>
            </a:r>
            <a:r>
              <a:rPr lang="en-US" altLang="zh-TW" sz="1200" dirty="0" err="1" smtClean="0"/>
              <a:t>IvParameterSpec</a:t>
            </a:r>
            <a:r>
              <a:rPr lang="en-US" altLang="zh-TW" sz="1200" dirty="0" smtClean="0"/>
              <a:t>(iv);</a:t>
            </a:r>
          </a:p>
          <a:p>
            <a:pPr>
              <a:buNone/>
            </a:pPr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cipher.init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Cipher.ENCRYPT_MODE</a:t>
            </a:r>
            <a:r>
              <a:rPr lang="en-US" altLang="zh-TW" sz="1200" dirty="0" smtClean="0"/>
              <a:t>, spec, </a:t>
            </a:r>
            <a:r>
              <a:rPr lang="en-US" altLang="zh-TW" sz="1200" dirty="0" err="1" smtClean="0"/>
              <a:t>ivSpec</a:t>
            </a:r>
            <a:r>
              <a:rPr lang="en-US" altLang="zh-TW" sz="1200" dirty="0" smtClean="0"/>
              <a:t>);</a:t>
            </a:r>
          </a:p>
          <a:p>
            <a:pPr>
              <a:buNone/>
            </a:pPr>
            <a:r>
              <a:rPr lang="en-US" altLang="zh-TW" sz="1200" dirty="0" smtClean="0"/>
              <a:t>        } else {</a:t>
            </a:r>
          </a:p>
          <a:p>
            <a:pPr>
              <a:buNone/>
            </a:pPr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cipher.init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Cipher.ENCRYPT_MODE</a:t>
            </a:r>
            <a:r>
              <a:rPr lang="en-US" altLang="zh-TW" sz="1200" dirty="0" smtClean="0"/>
              <a:t>, spec);</a:t>
            </a:r>
          </a:p>
          <a:p>
            <a:pPr>
              <a:buNone/>
            </a:pPr>
            <a:r>
              <a:rPr lang="en-US" altLang="zh-TW" sz="1200" dirty="0" smtClean="0"/>
              <a:t>        }</a:t>
            </a:r>
          </a:p>
          <a:p>
            <a:pPr>
              <a:buNone/>
            </a:pPr>
            <a:r>
              <a:rPr lang="en-US" altLang="zh-TW" sz="1200" dirty="0" smtClean="0"/>
              <a:t>        </a:t>
            </a:r>
          </a:p>
          <a:p>
            <a:pPr>
              <a:buNone/>
            </a:pPr>
            <a:r>
              <a:rPr lang="en-US" altLang="zh-TW" sz="1200" dirty="0" smtClean="0"/>
              <a:t>        return </a:t>
            </a:r>
            <a:r>
              <a:rPr lang="en-US" altLang="zh-TW" sz="1200" dirty="0" err="1" smtClean="0"/>
              <a:t>cipher.doFinal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msg</a:t>
            </a:r>
            <a:r>
              <a:rPr lang="en-US" altLang="zh-TW" sz="1200" dirty="0" smtClean="0"/>
              <a:t>);</a:t>
            </a:r>
          </a:p>
          <a:p>
            <a:pPr>
              <a:buNone/>
            </a:pPr>
            <a:r>
              <a:rPr lang="en-US" altLang="zh-TW" sz="1200" dirty="0" smtClean="0"/>
              <a:t>    }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 解密參考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sz="1800" dirty="0" smtClean="0"/>
              <a:t>public static byte[] decrypt(byte[] key, byte[] iv, byte[] </a:t>
            </a:r>
            <a:r>
              <a:rPr lang="en-US" altLang="zh-TW" sz="1800" dirty="0" err="1" smtClean="0"/>
              <a:t>msg</a:t>
            </a:r>
            <a:r>
              <a:rPr lang="en-US" altLang="zh-TW" sz="1800" dirty="0" smtClean="0"/>
              <a:t>) throws Exception {</a:t>
            </a:r>
          </a:p>
          <a:p>
            <a:pPr>
              <a:buNone/>
            </a:pPr>
            <a:r>
              <a:rPr lang="en-US" altLang="zh-TW" sz="1800" dirty="0" smtClean="0"/>
              <a:t>        if (</a:t>
            </a:r>
            <a:r>
              <a:rPr lang="en-US" altLang="zh-TW" sz="1800" dirty="0" err="1" smtClean="0"/>
              <a:t>key.length</a:t>
            </a:r>
            <a:r>
              <a:rPr lang="en-US" altLang="zh-TW" sz="1800" dirty="0" smtClean="0"/>
              <a:t> != 16) {</a:t>
            </a:r>
          </a:p>
          <a:p>
            <a:pPr>
              <a:buNone/>
            </a:pPr>
            <a:r>
              <a:rPr lang="en-US" altLang="zh-TW" sz="1800" dirty="0" smtClean="0"/>
              <a:t>            //throw new </a:t>
            </a:r>
            <a:r>
              <a:rPr lang="en-US" altLang="zh-TW" sz="1800" dirty="0" err="1" smtClean="0"/>
              <a:t>IllegalArgumentException</a:t>
            </a:r>
            <a:r>
              <a:rPr lang="en-US" altLang="zh-TW" sz="1800" dirty="0" smtClean="0"/>
              <a:t>("Key length should be 16.");</a:t>
            </a:r>
          </a:p>
          <a:p>
            <a:pPr>
              <a:buNone/>
            </a:pPr>
            <a:r>
              <a:rPr lang="en-US" altLang="zh-TW" sz="1800" dirty="0" smtClean="0"/>
              <a:t>        }</a:t>
            </a:r>
          </a:p>
          <a:p>
            <a:pPr>
              <a:buNone/>
            </a:pPr>
            <a:r>
              <a:rPr lang="en-US" altLang="zh-TW" sz="1800" dirty="0" smtClean="0"/>
              <a:t>        if (iv != null &amp;&amp; </a:t>
            </a:r>
            <a:r>
              <a:rPr lang="en-US" altLang="zh-TW" sz="1800" dirty="0" err="1" smtClean="0"/>
              <a:t>iv.length</a:t>
            </a:r>
            <a:r>
              <a:rPr lang="en-US" altLang="zh-TW" sz="1800" dirty="0" smtClean="0"/>
              <a:t> != 16) {</a:t>
            </a:r>
          </a:p>
          <a:p>
            <a:pPr>
              <a:buNone/>
            </a:pPr>
            <a:r>
              <a:rPr lang="en-US" altLang="zh-TW" sz="1800" dirty="0" smtClean="0"/>
              <a:t>            //throw new </a:t>
            </a:r>
            <a:r>
              <a:rPr lang="en-US" altLang="zh-TW" sz="1800" dirty="0" err="1" smtClean="0"/>
              <a:t>IllegalArgumentException</a:t>
            </a:r>
            <a:r>
              <a:rPr lang="en-US" altLang="zh-TW" sz="1800" dirty="0" smtClean="0"/>
              <a:t>("iv length should be 16.");</a:t>
            </a:r>
          </a:p>
          <a:p>
            <a:pPr>
              <a:buNone/>
            </a:pPr>
            <a:r>
              <a:rPr lang="en-US" altLang="zh-TW" sz="1800" dirty="0" smtClean="0"/>
              <a:t>        }</a:t>
            </a:r>
          </a:p>
          <a:p>
            <a:pPr>
              <a:buNone/>
            </a:pPr>
            <a:r>
              <a:rPr lang="en-US" altLang="zh-TW" sz="1800" dirty="0" smtClean="0"/>
              <a:t>        </a:t>
            </a:r>
            <a:r>
              <a:rPr lang="en-US" altLang="zh-TW" sz="1800" dirty="0" err="1" smtClean="0"/>
              <a:t>SecretKeySpec</a:t>
            </a:r>
            <a:r>
              <a:rPr lang="en-US" altLang="zh-TW" sz="1800" dirty="0" smtClean="0"/>
              <a:t> spec = new </a:t>
            </a:r>
            <a:r>
              <a:rPr lang="en-US" altLang="zh-TW" sz="1800" dirty="0" err="1" smtClean="0"/>
              <a:t>SecretKeySpec</a:t>
            </a:r>
            <a:r>
              <a:rPr lang="en-US" altLang="zh-TW" sz="1800" dirty="0" smtClean="0"/>
              <a:t>(key, DEFAULT_CODE);</a:t>
            </a:r>
          </a:p>
          <a:p>
            <a:pPr>
              <a:buNone/>
            </a:pPr>
            <a:r>
              <a:rPr lang="en-US" altLang="zh-TW" sz="1800" dirty="0" smtClean="0"/>
              <a:t>        Cipher </a:t>
            </a:r>
            <a:r>
              <a:rPr lang="en-US" altLang="zh-TW" sz="1800" dirty="0" err="1" smtClean="0"/>
              <a:t>cipher</a:t>
            </a:r>
            <a:r>
              <a:rPr lang="en-US" altLang="zh-TW" sz="1800" dirty="0" smtClean="0"/>
              <a:t> = </a:t>
            </a:r>
            <a:r>
              <a:rPr lang="en-US" altLang="zh-TW" sz="1800" dirty="0" err="1" smtClean="0"/>
              <a:t>Cipher.getInstance</a:t>
            </a:r>
            <a:r>
              <a:rPr lang="en-US" altLang="zh-TW" sz="1800" dirty="0" smtClean="0"/>
              <a:t>(DEFAULT_CODE_MODE);</a:t>
            </a:r>
          </a:p>
          <a:p>
            <a:pPr>
              <a:buNone/>
            </a:pPr>
            <a:r>
              <a:rPr lang="en-US" altLang="zh-TW" sz="1800" dirty="0" smtClean="0"/>
              <a:t>        if (iv != null) {</a:t>
            </a:r>
          </a:p>
          <a:p>
            <a:pPr>
              <a:buNone/>
            </a:pPr>
            <a:r>
              <a:rPr lang="en-US" altLang="zh-TW" sz="1800" dirty="0" smtClean="0"/>
              <a:t>            </a:t>
            </a:r>
            <a:r>
              <a:rPr lang="en-US" altLang="zh-TW" sz="1800" dirty="0" err="1" smtClean="0"/>
              <a:t>IvParameterSpec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ivSpec</a:t>
            </a:r>
            <a:r>
              <a:rPr lang="en-US" altLang="zh-TW" sz="1800" dirty="0" smtClean="0"/>
              <a:t> = new </a:t>
            </a:r>
            <a:r>
              <a:rPr lang="en-US" altLang="zh-TW" sz="1800" dirty="0" err="1" smtClean="0"/>
              <a:t>IvParameterSpec</a:t>
            </a:r>
            <a:r>
              <a:rPr lang="en-US" altLang="zh-TW" sz="1800" dirty="0" smtClean="0"/>
              <a:t>(iv);</a:t>
            </a:r>
          </a:p>
          <a:p>
            <a:pPr>
              <a:buNone/>
            </a:pPr>
            <a:r>
              <a:rPr lang="en-US" altLang="zh-TW" sz="1800" dirty="0" smtClean="0"/>
              <a:t>            </a:t>
            </a:r>
            <a:r>
              <a:rPr lang="en-US" altLang="zh-TW" sz="1800" dirty="0" err="1" smtClean="0"/>
              <a:t>cipher.init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Cipher.DECRYPT_MODE</a:t>
            </a:r>
            <a:r>
              <a:rPr lang="en-US" altLang="zh-TW" sz="1800" dirty="0" smtClean="0"/>
              <a:t>, spec, </a:t>
            </a:r>
            <a:r>
              <a:rPr lang="en-US" altLang="zh-TW" sz="1800" dirty="0" err="1" smtClean="0"/>
              <a:t>ivSpec</a:t>
            </a:r>
            <a:r>
              <a:rPr lang="en-US" altLang="zh-TW" sz="1800" dirty="0" smtClean="0"/>
              <a:t>);</a:t>
            </a:r>
          </a:p>
          <a:p>
            <a:pPr>
              <a:buNone/>
            </a:pPr>
            <a:r>
              <a:rPr lang="en-US" altLang="zh-TW" sz="1800" dirty="0" smtClean="0"/>
              <a:t>        } else {</a:t>
            </a:r>
          </a:p>
          <a:p>
            <a:pPr>
              <a:buNone/>
            </a:pPr>
            <a:r>
              <a:rPr lang="en-US" altLang="zh-TW" sz="1800" dirty="0" smtClean="0"/>
              <a:t>            </a:t>
            </a:r>
            <a:r>
              <a:rPr lang="en-US" altLang="zh-TW" sz="1800" dirty="0" err="1" smtClean="0"/>
              <a:t>cipher.init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Cipher.DECRYPT_MODE</a:t>
            </a:r>
            <a:r>
              <a:rPr lang="en-US" altLang="zh-TW" sz="1800" dirty="0" smtClean="0"/>
              <a:t>, spec);</a:t>
            </a:r>
          </a:p>
          <a:p>
            <a:pPr>
              <a:buNone/>
            </a:pPr>
            <a:r>
              <a:rPr lang="en-US" altLang="zh-TW" sz="1800" dirty="0" smtClean="0"/>
              <a:t>        }</a:t>
            </a:r>
          </a:p>
          <a:p>
            <a:pPr>
              <a:buNone/>
            </a:pPr>
            <a:r>
              <a:rPr lang="en-US" altLang="zh-TW" sz="1800" dirty="0" smtClean="0"/>
              <a:t>        </a:t>
            </a:r>
          </a:p>
          <a:p>
            <a:pPr>
              <a:buNone/>
            </a:pPr>
            <a:r>
              <a:rPr lang="en-US" altLang="zh-TW" sz="1800" dirty="0" smtClean="0"/>
              <a:t>        return </a:t>
            </a:r>
            <a:r>
              <a:rPr lang="en-US" altLang="zh-TW" sz="1800" dirty="0" err="1" smtClean="0"/>
              <a:t>cipher.doFinal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msg</a:t>
            </a:r>
            <a:r>
              <a:rPr lang="en-US" altLang="zh-TW" sz="1800" dirty="0" smtClean="0"/>
              <a:t>);</a:t>
            </a:r>
          </a:p>
          <a:p>
            <a:pPr>
              <a:buNone/>
            </a:pPr>
            <a:r>
              <a:rPr lang="en-US" altLang="zh-TW" sz="1800" dirty="0" smtClean="0"/>
              <a:t>    }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 加解密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1400" dirty="0" smtClean="0"/>
              <a:t>        String </a:t>
            </a:r>
            <a:r>
              <a:rPr lang="en-US" altLang="zh-TW" sz="1400" dirty="0" err="1" smtClean="0"/>
              <a:t>msg</a:t>
            </a:r>
            <a:r>
              <a:rPr lang="en-US" altLang="zh-TW" sz="1400" dirty="0" smtClean="0"/>
              <a:t> = "1040,2013/02/27 17:52:00”;</a:t>
            </a:r>
          </a:p>
          <a:p>
            <a:pPr>
              <a:buNone/>
            </a:pPr>
            <a:r>
              <a:rPr lang="en-US" altLang="zh-TW" sz="1400" dirty="0" smtClean="0"/>
              <a:t>        //</a:t>
            </a:r>
            <a:r>
              <a:rPr lang="zh-TW" altLang="en-US" sz="1400" dirty="0" smtClean="0"/>
              <a:t>加密</a:t>
            </a:r>
          </a:p>
          <a:p>
            <a:pPr>
              <a:buNone/>
            </a:pP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byte[] </a:t>
            </a:r>
            <a:r>
              <a:rPr lang="en-US" altLang="zh-TW" sz="1400" dirty="0" err="1" smtClean="0"/>
              <a:t>encryptByteCode</a:t>
            </a:r>
            <a:r>
              <a:rPr lang="en-US" altLang="zh-TW" sz="1400" dirty="0" smtClean="0"/>
              <a:t> = encrypt(</a:t>
            </a:r>
            <a:r>
              <a:rPr lang="en-US" altLang="zh-TW" sz="1400" dirty="0" err="1" smtClean="0"/>
              <a:t>DEFAULT_KEY.getBytes</a:t>
            </a:r>
            <a:r>
              <a:rPr lang="en-US" altLang="zh-TW" sz="1400" dirty="0" smtClean="0"/>
              <a:t>()//</a:t>
            </a:r>
          </a:p>
          <a:p>
            <a:pPr>
              <a:buNone/>
            </a:pPr>
            <a:r>
              <a:rPr lang="en-US" altLang="zh-TW" sz="1400" dirty="0" smtClean="0"/>
              <a:t>                , </a:t>
            </a:r>
            <a:r>
              <a:rPr lang="en-US" altLang="zh-TW" sz="1400" dirty="0" err="1" smtClean="0"/>
              <a:t>DEFAULT_INV_KEY.getBytes</a:t>
            </a:r>
            <a:r>
              <a:rPr lang="en-US" altLang="zh-TW" sz="1400" dirty="0" smtClean="0"/>
              <a:t>()//</a:t>
            </a:r>
          </a:p>
          <a:p>
            <a:pPr>
              <a:buNone/>
            </a:pPr>
            <a:r>
              <a:rPr lang="en-US" altLang="zh-TW" sz="1400" dirty="0" smtClean="0"/>
              <a:t>                , </a:t>
            </a:r>
            <a:r>
              <a:rPr lang="en-US" altLang="zh-TW" sz="1400" dirty="0" err="1" smtClean="0"/>
              <a:t>msg.getBytes</a:t>
            </a:r>
            <a:r>
              <a:rPr lang="en-US" altLang="zh-TW" sz="1400" dirty="0" smtClean="0"/>
              <a:t>("UTF8"));</a:t>
            </a:r>
          </a:p>
          <a:p>
            <a:pPr>
              <a:buNone/>
            </a:pPr>
            <a:r>
              <a:rPr lang="en-US" altLang="zh-TW" sz="1400" dirty="0" smtClean="0"/>
              <a:t>        //</a:t>
            </a:r>
            <a:r>
              <a:rPr lang="zh-TW" altLang="en-US" sz="1400" dirty="0" smtClean="0"/>
              <a:t>加密資料 變成可以檢視的字串</a:t>
            </a:r>
          </a:p>
          <a:p>
            <a:pPr>
              <a:buNone/>
            </a:pP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String </a:t>
            </a:r>
            <a:r>
              <a:rPr lang="en-US" altLang="zh-TW" sz="1400" dirty="0" err="1" smtClean="0"/>
              <a:t>encryptStr</a:t>
            </a:r>
            <a:r>
              <a:rPr lang="en-US" altLang="zh-TW" sz="1400" dirty="0" smtClean="0"/>
              <a:t> = Base64.encodeBase64URLSafeString(</a:t>
            </a:r>
            <a:r>
              <a:rPr lang="en-US" altLang="zh-TW" sz="1400" dirty="0" err="1" smtClean="0"/>
              <a:t>encryptByteCode</a:t>
            </a:r>
            <a:r>
              <a:rPr lang="en-US" altLang="zh-TW" sz="1400" dirty="0" smtClean="0"/>
              <a:t>);</a:t>
            </a:r>
          </a:p>
          <a:p>
            <a:pPr>
              <a:buNone/>
            </a:pPr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</a:t>
            </a:r>
            <a:r>
              <a:rPr lang="zh-TW" altLang="en-US" sz="1400" dirty="0" smtClean="0"/>
              <a:t>加密字串</a:t>
            </a:r>
            <a:r>
              <a:rPr lang="en-US" altLang="zh-TW" sz="1400" dirty="0" smtClean="0"/>
              <a:t>:"+</a:t>
            </a:r>
            <a:r>
              <a:rPr lang="en-US" altLang="zh-TW" sz="1400" dirty="0" err="1" smtClean="0"/>
              <a:t>encryptStr</a:t>
            </a:r>
            <a:r>
              <a:rPr lang="en-US" altLang="zh-TW" sz="1400" dirty="0" smtClean="0"/>
              <a:t>);</a:t>
            </a:r>
          </a:p>
          <a:p>
            <a:pPr>
              <a:buNone/>
            </a:pPr>
            <a:r>
              <a:rPr lang="en-US" altLang="zh-TW" sz="1400" dirty="0" smtClean="0"/>
              <a:t>        </a:t>
            </a:r>
          </a:p>
          <a:p>
            <a:pPr>
              <a:buNone/>
            </a:pPr>
            <a:r>
              <a:rPr lang="en-US" altLang="zh-TW" sz="1400" dirty="0" smtClean="0"/>
              <a:t>        //</a:t>
            </a:r>
            <a:r>
              <a:rPr lang="zh-TW" altLang="en-US" sz="1400" dirty="0" smtClean="0"/>
              <a:t>解密開始</a:t>
            </a:r>
          </a:p>
          <a:p>
            <a:pPr>
              <a:buNone/>
            </a:pP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//</a:t>
            </a:r>
            <a:r>
              <a:rPr lang="zh-TW" altLang="en-US" sz="1400" dirty="0" smtClean="0"/>
              <a:t>加密字串 需先用</a:t>
            </a:r>
            <a:r>
              <a:rPr lang="en-US" altLang="zh-TW" sz="1400" dirty="0" smtClean="0"/>
              <a:t>base64 URL</a:t>
            </a:r>
            <a:r>
              <a:rPr lang="zh-TW" altLang="en-US" sz="1400" dirty="0" smtClean="0"/>
              <a:t>反解 再去</a:t>
            </a:r>
            <a:r>
              <a:rPr lang="en-US" altLang="zh-TW" sz="1400" dirty="0" err="1" smtClean="0"/>
              <a:t>aes</a:t>
            </a:r>
            <a:r>
              <a:rPr lang="en-US" altLang="zh-TW" sz="1400" dirty="0" smtClean="0"/>
              <a:t> decode</a:t>
            </a:r>
          </a:p>
          <a:p>
            <a:pPr>
              <a:buNone/>
            </a:pPr>
            <a:r>
              <a:rPr lang="en-US" altLang="zh-TW" sz="1400" dirty="0" smtClean="0"/>
              <a:t>        byte[] results = decrypt(</a:t>
            </a:r>
            <a:r>
              <a:rPr lang="en-US" altLang="zh-TW" sz="1400" dirty="0" err="1" smtClean="0"/>
              <a:t>DEFAULT_KEY.getBytes</a:t>
            </a:r>
            <a:r>
              <a:rPr lang="en-US" altLang="zh-TW" sz="1400" dirty="0" smtClean="0"/>
              <a:t>()//</a:t>
            </a:r>
          </a:p>
          <a:p>
            <a:pPr>
              <a:buNone/>
            </a:pPr>
            <a:r>
              <a:rPr lang="en-US" altLang="zh-TW" sz="1400" dirty="0" smtClean="0"/>
              <a:t>                , </a:t>
            </a:r>
            <a:r>
              <a:rPr lang="en-US" altLang="zh-TW" sz="1400" dirty="0" err="1" smtClean="0"/>
              <a:t>DEFAULT_INV_KEY.getBytes</a:t>
            </a:r>
            <a:r>
              <a:rPr lang="en-US" altLang="zh-TW" sz="1400" dirty="0" smtClean="0"/>
              <a:t>()//</a:t>
            </a:r>
          </a:p>
          <a:p>
            <a:pPr>
              <a:buNone/>
            </a:pPr>
            <a:r>
              <a:rPr lang="en-US" altLang="zh-TW" sz="1400" dirty="0" smtClean="0"/>
              <a:t>                , Base64.decodeBase64(</a:t>
            </a:r>
            <a:r>
              <a:rPr lang="en-US" altLang="zh-TW" sz="1400" dirty="0" err="1" smtClean="0"/>
              <a:t>encryptStr</a:t>
            </a:r>
            <a:r>
              <a:rPr lang="en-US" altLang="zh-TW" sz="1400" dirty="0" smtClean="0"/>
              <a:t>));</a:t>
            </a:r>
          </a:p>
          <a:p>
            <a:pPr>
              <a:buNone/>
            </a:pPr>
            <a:r>
              <a:rPr lang="en-US" altLang="zh-TW" sz="1400" dirty="0" smtClean="0"/>
              <a:t>        String </a:t>
            </a:r>
            <a:r>
              <a:rPr lang="en-US" altLang="zh-TW" sz="1400" dirty="0" err="1" smtClean="0"/>
              <a:t>originalMessage</a:t>
            </a:r>
            <a:r>
              <a:rPr lang="en-US" altLang="zh-TW" sz="1400" dirty="0" smtClean="0"/>
              <a:t> = new String(results);</a:t>
            </a:r>
          </a:p>
          <a:p>
            <a:pPr>
              <a:buNone/>
            </a:pPr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System.out.println</a:t>
            </a:r>
            <a:r>
              <a:rPr lang="en-US" altLang="zh-TW" sz="1400" dirty="0" smtClean="0"/>
              <a:t>("</a:t>
            </a:r>
            <a:r>
              <a:rPr lang="zh-TW" altLang="en-US" sz="1400" dirty="0" smtClean="0"/>
              <a:t>訊息解密</a:t>
            </a:r>
            <a:r>
              <a:rPr lang="en-US" altLang="zh-TW" sz="1400" dirty="0" smtClean="0"/>
              <a:t>:"+</a:t>
            </a:r>
            <a:r>
              <a:rPr lang="en-US" altLang="zh-TW" sz="1400" dirty="0" err="1" smtClean="0"/>
              <a:t>originalMessage</a:t>
            </a:r>
            <a:r>
              <a:rPr lang="en-US" altLang="zh-TW" sz="1400" dirty="0" smtClean="0"/>
              <a:t>);</a:t>
            </a:r>
          </a:p>
          <a:p>
            <a:pPr>
              <a:buNone/>
            </a:pPr>
            <a:endParaRPr lang="zh-TW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 加解密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 -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2000" dirty="0" smtClean="0"/>
              <a:t>加密字串</a:t>
            </a:r>
            <a:r>
              <a:rPr lang="en-US" altLang="zh-TW" sz="2000" dirty="0" smtClean="0"/>
              <a:t>:tynuO10-SiM7FrwDlOSTtHcxMk5h1ygDXAsWX5l1q0g</a:t>
            </a:r>
          </a:p>
          <a:p>
            <a:pPr>
              <a:buNone/>
            </a:pPr>
            <a:r>
              <a:rPr lang="zh-TW" altLang="en-US" sz="2000" dirty="0" smtClean="0"/>
              <a:t>訊息解密</a:t>
            </a:r>
            <a:r>
              <a:rPr lang="en-US" altLang="zh-TW" sz="2000" dirty="0" smtClean="0"/>
              <a:t>:1040,2013/02/27 17:52:00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加解密字串</a:t>
            </a:r>
            <a:r>
              <a:rPr lang="en-US" altLang="zh-TW" dirty="0" smtClean="0"/>
              <a:t>SAMPLE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1600" dirty="0" smtClean="0"/>
              <a:t>編碼格式</a:t>
            </a:r>
            <a:r>
              <a:rPr lang="en-US" sz="1600" dirty="0" smtClean="0"/>
              <a:t>:AES/CBC/ISO10126Padding</a:t>
            </a:r>
            <a:endParaRPr lang="zh-TW" altLang="en-US" sz="1600" dirty="0" smtClean="0"/>
          </a:p>
          <a:p>
            <a:pPr lvl="0"/>
            <a:r>
              <a:rPr lang="en-US" sz="1600" dirty="0" smtClean="0"/>
              <a:t>KEY: vegafish12345678</a:t>
            </a:r>
            <a:endParaRPr lang="zh-TW" altLang="en-US" sz="1600" dirty="0" smtClean="0"/>
          </a:p>
          <a:p>
            <a:pPr lvl="0"/>
            <a:r>
              <a:rPr lang="en-US" sz="1600" dirty="0" smtClean="0"/>
              <a:t>IV: vegafish12345678</a:t>
            </a:r>
            <a:endParaRPr lang="zh-TW" altLang="en-US" sz="1600" dirty="0" smtClean="0"/>
          </a:p>
          <a:p>
            <a:pPr>
              <a:buNone/>
            </a:pPr>
            <a:endParaRPr lang="en-US" altLang="zh-TW" sz="1600" dirty="0" smtClean="0"/>
          </a:p>
          <a:p>
            <a:pPr>
              <a:buNone/>
            </a:pPr>
            <a:r>
              <a:rPr lang="zh-TW" altLang="en-US" sz="1600" dirty="0" smtClean="0"/>
              <a:t>加密後</a:t>
            </a:r>
            <a:r>
              <a:rPr lang="en-US" altLang="zh-TW" sz="1600" dirty="0" smtClean="0"/>
              <a:t>:</a:t>
            </a:r>
            <a:r>
              <a:rPr lang="en-US" sz="1600" dirty="0" smtClean="0"/>
              <a:t>n6NXMx-38EfsXQXmK0-I5R_0nmn434gzGIo3bWBdQHc</a:t>
            </a:r>
            <a:endParaRPr lang="zh-TW" altLang="en-US" sz="1600" dirty="0"/>
          </a:p>
          <a:p>
            <a:pPr>
              <a:buNone/>
            </a:pPr>
            <a:r>
              <a:rPr lang="zh-TW" altLang="en-US" sz="1600" dirty="0" smtClean="0"/>
              <a:t>解密</a:t>
            </a:r>
            <a:r>
              <a:rPr lang="en-US" altLang="zh-TW" sz="1600" dirty="0" smtClean="0"/>
              <a:t>:</a:t>
            </a:r>
            <a:r>
              <a:rPr lang="en-US" sz="1600" dirty="0" smtClean="0"/>
              <a:t>hibernate </a:t>
            </a:r>
            <a:r>
              <a:rPr lang="en-US" sz="1600" dirty="0"/>
              <a:t>,2013/02/18 09:29:00</a:t>
            </a:r>
            <a:endParaRPr lang="zh-TW" altLang="en-US" sz="1600" dirty="0"/>
          </a:p>
          <a:p>
            <a:pPr>
              <a:buNone/>
            </a:pPr>
            <a:endParaRPr lang="zh-TW" altLang="en-US" sz="1600" dirty="0"/>
          </a:p>
          <a:p>
            <a:pPr>
              <a:buNone/>
            </a:pPr>
            <a:r>
              <a:rPr lang="zh-TW" altLang="en-US" sz="1600" dirty="0" smtClean="0"/>
              <a:t>加密後</a:t>
            </a:r>
            <a:r>
              <a:rPr lang="en-US" altLang="zh-TW" sz="1600" dirty="0" smtClean="0"/>
              <a:t>:</a:t>
            </a:r>
            <a:r>
              <a:rPr lang="en-US" sz="1600" dirty="0" smtClean="0"/>
              <a:t>IljqfPsgR</a:t>
            </a:r>
            <a:r>
              <a:rPr lang="en-US" sz="1600" dirty="0"/>
              <a:t>__</a:t>
            </a:r>
            <a:r>
              <a:rPr lang="en-US" sz="1600" dirty="0" smtClean="0"/>
              <a:t>8AweYBhIaO-hSdzq9474hU1wu6wx6S2iU4CHI4kpdvfE2HQWOWFXz</a:t>
            </a:r>
            <a:endParaRPr lang="en-US" sz="1600" dirty="0"/>
          </a:p>
          <a:p>
            <a:pPr>
              <a:buNone/>
            </a:pPr>
            <a:r>
              <a:rPr lang="zh-TW" altLang="en-US" sz="1600" dirty="0" smtClean="0"/>
              <a:t>解密</a:t>
            </a:r>
            <a:r>
              <a:rPr lang="en-US" altLang="zh-TW" sz="1600" dirty="0" smtClean="0"/>
              <a:t>:</a:t>
            </a:r>
            <a:r>
              <a:rPr lang="en-US" sz="1600" dirty="0" smtClean="0"/>
              <a:t>spring </a:t>
            </a:r>
            <a:r>
              <a:rPr lang="en-US" sz="1600" dirty="0"/>
              <a:t>struts 2 ,2013/02/18 09:29:00</a:t>
            </a:r>
            <a:endParaRPr lang="zh-TW" altLang="en-US" sz="16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目前案子應用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000" b="1" dirty="0" smtClean="0"/>
              <a:t>GPS</a:t>
            </a:r>
            <a:r>
              <a:rPr lang="zh-TW" altLang="en-US" sz="2000" b="1" dirty="0" smtClean="0"/>
              <a:t>與廠商達成 無需帳號密碼輸入 即可進入廠商的網頁</a:t>
            </a:r>
            <a:endParaRPr lang="en-US" altLang="zh-TW" sz="2000" b="1" dirty="0" smtClean="0"/>
          </a:p>
          <a:p>
            <a:pPr>
              <a:buNone/>
            </a:pPr>
            <a:r>
              <a:rPr lang="zh-TW" altLang="en-US" sz="2000" dirty="0" smtClean="0"/>
              <a:t>      以類似  廠代號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時間  這樣的訊息格式 送給廠商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     廠商</a:t>
            </a:r>
            <a:r>
              <a:rPr lang="zh-TW" altLang="en-US" sz="2000" dirty="0" smtClean="0"/>
              <a:t>增加</a:t>
            </a:r>
            <a:r>
              <a:rPr lang="zh-TW" altLang="en-US" sz="2000" dirty="0" smtClean="0"/>
              <a:t>一個額外網址 專門負責接收加密訊息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     解</a:t>
            </a:r>
            <a:r>
              <a:rPr lang="zh-TW" altLang="en-US" sz="2000" dirty="0" smtClean="0"/>
              <a:t>密</a:t>
            </a:r>
            <a:r>
              <a:rPr lang="zh-TW" altLang="en-US" sz="2000" dirty="0" smtClean="0"/>
              <a:t>並驗證訊息是否正確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   訊息如不正確 直接轉到錯誤訊息頁面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   訊息如果格式正確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驗證時間是否有效 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   </a:t>
            </a:r>
            <a:r>
              <a:rPr lang="en-US" altLang="zh-TW" sz="2000" dirty="0" smtClean="0"/>
              <a:t>EX.</a:t>
            </a:r>
            <a:r>
              <a:rPr lang="zh-TW" altLang="en-US" sz="2000" dirty="0" smtClean="0"/>
              <a:t>有效時間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分內 是可以登入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1040,2013/03/12 9:30:00</a:t>
            </a:r>
          </a:p>
          <a:p>
            <a:pPr>
              <a:buNone/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</a:t>
            </a:r>
            <a:r>
              <a:rPr lang="zh-TW" altLang="en-US" sz="2000" dirty="0" smtClean="0"/>
              <a:t>這樣的訊息 </a:t>
            </a:r>
            <a:r>
              <a:rPr lang="en-US" altLang="zh-TW" sz="2000" dirty="0" smtClean="0"/>
              <a:t>2013/03/12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10:00:00</a:t>
            </a:r>
            <a:r>
              <a:rPr lang="zh-TW" altLang="en-US" sz="2000" dirty="0" smtClean="0"/>
              <a:t> 前是有效的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      超過時間則視為無效訊息</a:t>
            </a:r>
            <a:r>
              <a:rPr lang="zh-TW" altLang="en-US" sz="2000" dirty="0" smtClean="0"/>
              <a:t>則轉到訊息頁</a:t>
            </a:r>
            <a:r>
              <a:rPr lang="zh-TW" altLang="en-US" sz="2000" dirty="0" smtClean="0"/>
              <a:t>面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     訊息格式 及 時間有效 則根據廠別代號 轉到對應的廠別畫面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     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   避免使用者使用</a:t>
            </a:r>
            <a:r>
              <a:rPr lang="en-US" altLang="zh-TW" sz="2000" dirty="0" smtClean="0"/>
              <a:t>COPY</a:t>
            </a:r>
            <a:r>
              <a:rPr lang="zh-TW" altLang="en-US" sz="2000" dirty="0" smtClean="0"/>
              <a:t>的連結 或是 已經過期的畫面連結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   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   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Java AES Encrypt &amp; Decrypt Example(</a:t>
            </a:r>
            <a:r>
              <a:rPr lang="zh-TW" altLang="en-US" sz="2000" dirty="0" smtClean="0"/>
              <a:t>加解密</a:t>
            </a:r>
            <a:r>
              <a:rPr lang="en-US" altLang="zh-TW" sz="2000" dirty="0" smtClean="0"/>
              <a:t>)</a:t>
            </a:r>
          </a:p>
          <a:p>
            <a:pPr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>
                <a:hlinkClick r:id="rId2"/>
              </a:rPr>
              <a:t>http://cooking-java.blogspot.tw/2010/03/java-aes-encrypt.html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Java</a:t>
            </a:r>
            <a:r>
              <a:rPr lang="zh-TW" altLang="en-US" sz="2000" dirty="0" smtClean="0"/>
              <a:t>密碼學</a:t>
            </a:r>
            <a:endParaRPr lang="en-US" altLang="zh-TW" sz="2000" dirty="0" smtClean="0"/>
          </a:p>
          <a:p>
            <a:pPr>
              <a:buNone/>
            </a:pPr>
            <a:r>
              <a:rPr lang="zh-TW" altLang="en-US" sz="2000" dirty="0" smtClean="0"/>
              <a:t>      </a:t>
            </a:r>
            <a:r>
              <a:rPr lang="en-US" altLang="zh-TW" sz="2000" dirty="0" smtClean="0">
                <a:hlinkClick r:id="rId3"/>
              </a:rPr>
              <a:t>http://my.so-net.net.tw/idealist/Java/Cryptogram.html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【</a:t>
            </a:r>
            <a:r>
              <a:rPr lang="en-US" altLang="zh-TW" sz="2000" dirty="0" err="1" smtClean="0"/>
              <a:t>java】AES</a:t>
            </a:r>
            <a:r>
              <a:rPr lang="zh-TW" altLang="en-US" sz="2000" dirty="0" smtClean="0"/>
              <a:t>加密解密</a:t>
            </a:r>
            <a:r>
              <a:rPr lang="en-US" altLang="zh-TW" sz="2000" dirty="0" smtClean="0"/>
              <a:t>|</a:t>
            </a:r>
            <a:r>
              <a:rPr lang="zh-TW" altLang="en-US" sz="2000" dirty="0" smtClean="0"/>
              <a:t>及</a:t>
            </a:r>
            <a:r>
              <a:rPr lang="en-US" altLang="zh-TW" sz="2000" dirty="0" smtClean="0"/>
              <a:t>Base64</a:t>
            </a:r>
            <a:r>
              <a:rPr lang="zh-TW" altLang="en-US" sz="2000" dirty="0" smtClean="0"/>
              <a:t>的使用 </a:t>
            </a:r>
            <a:r>
              <a:rPr lang="en-US" altLang="zh-TW" sz="2000" dirty="0" smtClean="0">
                <a:hlinkClick r:id="rId4"/>
              </a:rPr>
              <a:t>http://www.cnblogs.com/arix04/archive/2009/10/15/1511839.html</a:t>
            </a: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pPr>
              <a:buNone/>
            </a:pPr>
            <a:endParaRPr lang="en-US" altLang="zh-TW" sz="20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網站自動登入解決方案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方案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SSO</a:t>
            </a:r>
            <a:r>
              <a:rPr lang="zh-TW" altLang="en-US" dirty="0" smtClean="0"/>
              <a:t> </a:t>
            </a:r>
            <a:r>
              <a:rPr lang="en-US" altLang="zh-TW" dirty="0" smtClean="0"/>
              <a:t>(ex. CAS)</a:t>
            </a:r>
          </a:p>
          <a:p>
            <a:pPr lvl="1"/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各系統資訊可以統一取得</a:t>
            </a:r>
            <a:r>
              <a:rPr lang="en-US" altLang="zh-TW" dirty="0" smtClean="0"/>
              <a:t>,</a:t>
            </a:r>
            <a:r>
              <a:rPr lang="zh-TW" altLang="en-US" dirty="0" smtClean="0"/>
              <a:t>較安全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不見得各系統可以配合</a:t>
            </a:r>
            <a:r>
              <a:rPr lang="en-US" altLang="zh-TW" dirty="0" smtClean="0"/>
              <a:t>,</a:t>
            </a:r>
            <a:r>
              <a:rPr lang="zh-TW" altLang="en-US" dirty="0" smtClean="0"/>
              <a:t>例如其他廠商的系統</a:t>
            </a:r>
            <a:endParaRPr lang="en-US" altLang="zh-TW" dirty="0" smtClean="0"/>
          </a:p>
          <a:p>
            <a:r>
              <a:rPr lang="zh-TW" altLang="en-US" dirty="0" smtClean="0"/>
              <a:t>方案</a:t>
            </a:r>
            <a:r>
              <a:rPr lang="en-US" altLang="zh-TW" dirty="0" smtClean="0"/>
              <a:t>2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加解密機制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外部系統</a:t>
            </a:r>
            <a:r>
              <a:rPr lang="en-US" altLang="zh-TW" dirty="0" smtClean="0"/>
              <a:t>,</a:t>
            </a:r>
            <a:r>
              <a:rPr lang="zh-TW" altLang="en-US" dirty="0" smtClean="0"/>
              <a:t>非內部系統也可以溝通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雙方必須實作加解密溝通方式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Cases : </a:t>
            </a:r>
            <a:r>
              <a:rPr lang="zh-TW" altLang="en-US" dirty="0" smtClean="0"/>
              <a:t>使用加密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92961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加解密可以使用的有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本身內建 </a:t>
            </a:r>
            <a:r>
              <a:rPr lang="en-US" altLang="zh-TW" dirty="0" smtClean="0"/>
              <a:t>(java SE)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外部廠商實作</a:t>
            </a:r>
            <a:r>
              <a:rPr lang="en-US" altLang="zh-TW" dirty="0" smtClean="0"/>
              <a:t>(OPEN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SOURCE/</a:t>
            </a:r>
            <a:r>
              <a:rPr lang="zh-TW" altLang="en-US" dirty="0" smtClean="0"/>
              <a:t>付費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zh-TW" altLang="en-US" dirty="0" smtClean="0"/>
              <a:t>         </a:t>
            </a:r>
            <a:r>
              <a:rPr lang="en-US" altLang="zh-TW" dirty="0" err="1" smtClean="0"/>
              <a:t>EX.bouncy</a:t>
            </a:r>
            <a:r>
              <a:rPr lang="en-US" altLang="zh-TW" dirty="0" smtClean="0"/>
              <a:t> castle (open source)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差異在於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</a:t>
            </a:r>
            <a:r>
              <a:rPr lang="zh-TW" altLang="en-US" dirty="0" smtClean="0"/>
              <a:t> 演算法多寡</a:t>
            </a:r>
            <a:r>
              <a:rPr lang="en-US" altLang="zh-TW" dirty="0" smtClean="0"/>
              <a:t>/</a:t>
            </a:r>
            <a:r>
              <a:rPr lang="zh-TW" altLang="en-US" dirty="0" smtClean="0"/>
              <a:t>模式支援</a:t>
            </a:r>
            <a:r>
              <a:rPr lang="en-US" altLang="zh-TW" dirty="0" smtClean="0"/>
              <a:t>/padding</a:t>
            </a:r>
            <a:r>
              <a:rPr lang="zh-TW" altLang="en-US" dirty="0" smtClean="0"/>
              <a:t>支援度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加密有兩種分類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對稱式加密</a:t>
            </a:r>
            <a:endParaRPr lang="en-US" altLang="zh-TW" dirty="0" smtClean="0"/>
          </a:p>
          <a:p>
            <a:r>
              <a:rPr lang="zh-TW" altLang="en-US" dirty="0" smtClean="0"/>
              <a:t>非對稱式加密</a:t>
            </a:r>
            <a:endParaRPr lang="en-US" altLang="zh-TW" dirty="0" smtClean="0"/>
          </a:p>
          <a:p>
            <a:r>
              <a:rPr lang="zh-TW" altLang="en-US" dirty="0" smtClean="0"/>
              <a:t>如何區分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基本上雙方都知道密鑰就算是對稱式加密</a:t>
            </a:r>
            <a:endParaRPr lang="en-US" altLang="zh-TW" dirty="0" smtClean="0"/>
          </a:p>
          <a:p>
            <a:r>
              <a:rPr lang="zh-TW" altLang="en-US" dirty="0" smtClean="0"/>
              <a:t>對稱式加密方法有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r>
              <a:rPr lang="en-US" dirty="0" smtClean="0"/>
              <a:t>DES, Triple-DES, AES ……..</a:t>
            </a:r>
          </a:p>
          <a:p>
            <a:r>
              <a:rPr lang="zh-TW" altLang="en-US" dirty="0" smtClean="0"/>
              <a:t>非對稱式加密方法有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r>
              <a:rPr lang="en-US" dirty="0" smtClean="0"/>
              <a:t>RSA, DSA …….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加解密需要事先了解事項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除了加密方法</a:t>
            </a:r>
            <a:r>
              <a:rPr lang="en-US" altLang="zh-TW" dirty="0" smtClean="0"/>
              <a:t>(DES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AES… </a:t>
            </a:r>
            <a:r>
              <a:rPr lang="zh-TW" altLang="en-US" dirty="0" smtClean="0"/>
              <a:t>得知道外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還需要知道以下參數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IV</a:t>
            </a:r>
            <a:r>
              <a:rPr lang="zh-TW" altLang="en-US" dirty="0" smtClean="0"/>
              <a:t> </a:t>
            </a:r>
            <a:r>
              <a:rPr lang="en-US" altLang="zh-TW" dirty="0" smtClean="0"/>
              <a:t>(initialization vector)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非必需視情況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modes of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Padding</a:t>
            </a:r>
          </a:p>
          <a:p>
            <a:pPr marL="514350" indent="-514350"/>
            <a:r>
              <a:rPr lang="zh-TW" altLang="en-US" dirty="0" smtClean="0"/>
              <a:t>雙方必須講好是否有用到以上幾個參數</a:t>
            </a:r>
            <a:endParaRPr lang="en-US" altLang="zh-TW" dirty="0" smtClean="0"/>
          </a:p>
          <a:p>
            <a:pPr marL="514350" indent="-514350">
              <a:buNone/>
            </a:pPr>
            <a:r>
              <a:rPr lang="zh-TW" altLang="en-US" dirty="0" smtClean="0"/>
              <a:t>不然溝通可能會有所差異 尤其雙方對加解密</a:t>
            </a:r>
            <a:endParaRPr lang="en-US" altLang="zh-TW" dirty="0" smtClean="0"/>
          </a:p>
          <a:p>
            <a:pPr marL="514350" indent="-514350">
              <a:buNone/>
            </a:pPr>
            <a:r>
              <a:rPr lang="zh-TW" altLang="en-US" dirty="0" smtClean="0"/>
              <a:t>不熟悉 又是用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的情況下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加解密需要事先了解事項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基本上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IV</a:t>
            </a:r>
            <a:r>
              <a:rPr lang="zh-TW" altLang="en-US" dirty="0" smtClean="0"/>
              <a:t> 都有預設的長度組合</a:t>
            </a:r>
            <a:endParaRPr lang="en-US" altLang="zh-TW" dirty="0" smtClean="0"/>
          </a:p>
          <a:p>
            <a:r>
              <a:rPr lang="en-US" altLang="zh-TW" dirty="0" smtClean="0"/>
              <a:t>KEY</a:t>
            </a:r>
            <a:r>
              <a:rPr lang="zh-TW" altLang="en-US" dirty="0" smtClean="0"/>
              <a:t>可以自訂或是透過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:AES</a:t>
            </a:r>
            <a:r>
              <a:rPr lang="zh-TW" altLang="en-US" dirty="0" smtClean="0"/>
              <a:t> 加密 就可以使用</a:t>
            </a:r>
            <a:r>
              <a:rPr lang="en-US" altLang="zh-TW" dirty="0" smtClean="0"/>
              <a:t>128</a:t>
            </a:r>
            <a:r>
              <a:rPr lang="zh-TW" altLang="en-US" dirty="0" smtClean="0"/>
              <a:t> </a:t>
            </a:r>
            <a:r>
              <a:rPr lang="en-US" altLang="zh-TW" dirty="0" smtClean="0"/>
              <a:t>196</a:t>
            </a:r>
            <a:r>
              <a:rPr lang="zh-TW" altLang="en-US" dirty="0" smtClean="0"/>
              <a:t> </a:t>
            </a:r>
            <a:r>
              <a:rPr lang="en-US" altLang="zh-TW" dirty="0" smtClean="0"/>
              <a:t>256</a:t>
            </a:r>
            <a:r>
              <a:rPr lang="zh-TW" altLang="en-US" dirty="0" smtClean="0"/>
              <a:t>位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密鑰</a:t>
            </a:r>
            <a:endParaRPr lang="en-US" altLang="zh-TW" dirty="0" smtClean="0"/>
          </a:p>
          <a:p>
            <a:r>
              <a:rPr lang="en-US" altLang="zh-TW" dirty="0" smtClean="0"/>
              <a:t>IV</a:t>
            </a:r>
            <a:r>
              <a:rPr lang="zh-TW" altLang="en-US" dirty="0" smtClean="0"/>
              <a:t> 基本上 也是有幾種長度組合可以用</a:t>
            </a:r>
            <a:endParaRPr lang="en-US" altLang="zh-TW" dirty="0" smtClean="0"/>
          </a:p>
          <a:p>
            <a:r>
              <a:rPr lang="zh-TW" altLang="en-US" dirty="0" smtClean="0"/>
              <a:t>但根據使用的加密</a:t>
            </a:r>
            <a:r>
              <a:rPr lang="en-US" altLang="zh-TW" dirty="0" smtClean="0"/>
              <a:t>lib</a:t>
            </a:r>
            <a:r>
              <a:rPr lang="zh-TW" altLang="en-US" dirty="0" smtClean="0"/>
              <a:t>提供者不同 所能支援的長度也有所不同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付費</a:t>
            </a:r>
            <a:r>
              <a:rPr lang="en-US" altLang="zh-TW" dirty="0" smtClean="0"/>
              <a:t>(</a:t>
            </a:r>
            <a:r>
              <a:rPr lang="zh-TW" altLang="en-US" dirty="0" smtClean="0"/>
              <a:t>美國限制出口的</a:t>
            </a:r>
            <a:r>
              <a:rPr lang="en-US" altLang="zh-TW" dirty="0" smtClean="0"/>
              <a:t>)&gt;JAVA</a:t>
            </a:r>
            <a:r>
              <a:rPr lang="zh-TW" altLang="en-US" dirty="0" smtClean="0"/>
              <a:t> </a:t>
            </a:r>
            <a:r>
              <a:rPr lang="en-US" altLang="zh-TW" dirty="0" smtClean="0"/>
              <a:t>SE</a:t>
            </a:r>
            <a:r>
              <a:rPr lang="zh-TW" altLang="en-US" dirty="0" smtClean="0"/>
              <a:t>提供的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加解密需要事先了解事項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基本上選定加密方法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且根據使用加密元件支援的長度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就大概可以確定 能使用的密鑰及</a:t>
            </a:r>
            <a:r>
              <a:rPr lang="en-US" altLang="zh-TW" dirty="0" smtClean="0"/>
              <a:t>IV</a:t>
            </a:r>
            <a:r>
              <a:rPr lang="zh-TW" altLang="en-US" dirty="0" smtClean="0"/>
              <a:t> 能用到多大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加解密需要事先了解事項</a:t>
            </a:r>
            <a:r>
              <a:rPr lang="en-US" altLang="zh-TW" dirty="0" smtClean="0"/>
              <a:t>-4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TW" altLang="en-US" dirty="0" smtClean="0"/>
              <a:t>參數說明</a:t>
            </a:r>
            <a:endParaRPr lang="en-US" altLang="zh-TW" dirty="0" smtClean="0"/>
          </a:p>
          <a:p>
            <a:r>
              <a:rPr lang="en-US" altLang="zh-TW" dirty="0" smtClean="0"/>
              <a:t>IV</a:t>
            </a:r>
            <a:r>
              <a:rPr lang="zh-TW" altLang="en-US" dirty="0" smtClean="0"/>
              <a:t>是甚麼 基本上是一個向量 增加資料複雜度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基本上</a:t>
            </a:r>
            <a:r>
              <a:rPr lang="en-US" altLang="zh-TW" dirty="0" smtClean="0"/>
              <a:t>IV</a:t>
            </a:r>
            <a:r>
              <a:rPr lang="zh-TW" altLang="en-US" dirty="0" smtClean="0"/>
              <a:t>最好是可以變動 例如時間日期等等  如果雙方溝通好的話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IV</a:t>
            </a:r>
            <a:r>
              <a:rPr lang="zh-TW" altLang="en-US" dirty="0" smtClean="0"/>
              <a:t>根據加密模式 不見得有支援 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但也不見得要使用</a:t>
            </a:r>
            <a:endParaRPr lang="en-US" altLang="zh-TW" dirty="0" smtClean="0"/>
          </a:p>
          <a:p>
            <a:r>
              <a:rPr lang="zh-TW" altLang="en-US" dirty="0" smtClean="0"/>
              <a:t>加密模式基本上有四種</a:t>
            </a:r>
            <a:r>
              <a:rPr lang="en-US" altLang="zh-TW" dirty="0" smtClean="0"/>
              <a:t>:ECB/CBC/CFB/OFB</a:t>
            </a:r>
          </a:p>
          <a:p>
            <a:pPr>
              <a:buNone/>
            </a:pPr>
            <a:r>
              <a:rPr lang="zh-TW" altLang="en-US" dirty="0" smtClean="0"/>
              <a:t>    決定密文區塊的組成方式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http://www.cnblogs.com/happyhippy/archive/2006/12/23/601353.html</a:t>
            </a:r>
            <a:endParaRPr lang="en-US" altLang="zh-TW" dirty="0" smtClean="0"/>
          </a:p>
          <a:p>
            <a:r>
              <a:rPr lang="en-US" altLang="zh-TW" dirty="0" smtClean="0"/>
              <a:t>PADDING:</a:t>
            </a:r>
            <a:r>
              <a:rPr lang="zh-TW" altLang="en-US" dirty="0" smtClean="0"/>
              <a:t>基本上加密的長度不見得剛好一個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                就可能會有幾種補滿的方式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1267</Words>
  <Application>Microsoft Office PowerPoint</Application>
  <PresentationFormat>如螢幕大小 (4:3)</PresentationFormat>
  <Paragraphs>174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網站自動登入解決方案 -使用加密TOKEN  </vt:lpstr>
      <vt:lpstr>網站自動登入解決方案</vt:lpstr>
      <vt:lpstr>Use Cases : 使用加密TOKEN </vt:lpstr>
      <vt:lpstr>JAVA加解密可以使用的有</vt:lpstr>
      <vt:lpstr>加密有兩種分類</vt:lpstr>
      <vt:lpstr>加解密需要事先了解事項-1</vt:lpstr>
      <vt:lpstr>加解密需要事先了解事項-2</vt:lpstr>
      <vt:lpstr>加解密需要事先了解事項-3</vt:lpstr>
      <vt:lpstr>加解密需要事先了解事項-4</vt:lpstr>
      <vt:lpstr>加解密需要事先了解事項-5</vt:lpstr>
      <vt:lpstr>加解密參考程式-參數設定</vt:lpstr>
      <vt:lpstr>JAVA加密參考METHOD</vt:lpstr>
      <vt:lpstr>JAVA 解密參考METHOD</vt:lpstr>
      <vt:lpstr>JAVA 加解密SAMPLE CODE</vt:lpstr>
      <vt:lpstr>JAVA 加解密SAMPLE CODE -結果</vt:lpstr>
      <vt:lpstr>加解密字串SAMPLE</vt:lpstr>
      <vt:lpstr>目前案子應用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加解密 溝通</dc:title>
  <dc:creator>Jason.Chang</dc:creator>
  <cp:lastModifiedBy>Jason.Chang</cp:lastModifiedBy>
  <cp:revision>21</cp:revision>
  <dcterms:created xsi:type="dcterms:W3CDTF">2013-03-11T06:14:55Z</dcterms:created>
  <dcterms:modified xsi:type="dcterms:W3CDTF">2013-03-12T01:40:45Z</dcterms:modified>
</cp:coreProperties>
</file>