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135"/>
    <a:srgbClr val="235143"/>
    <a:srgbClr val="99D0E3"/>
    <a:srgbClr val="73D6DB"/>
    <a:srgbClr val="0F1F65"/>
    <a:srgbClr val="23236B"/>
    <a:srgbClr val="34349E"/>
    <a:srgbClr val="312B7B"/>
    <a:srgbClr val="782C7A"/>
    <a:srgbClr val="272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3102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5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7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5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6">
                <a:lumMod val="60000"/>
                <a:lumOff val="40000"/>
              </a:schemeClr>
            </a:gs>
            <a:gs pos="40000">
              <a:srgbClr val="235135"/>
            </a:gs>
            <a:gs pos="100000">
              <a:schemeClr val="accent6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8F62AD-481B-463D-A1BD-374F49F89EBB}"/>
              </a:ext>
            </a:extLst>
          </p:cNvPr>
          <p:cNvSpPr/>
          <p:nvPr/>
        </p:nvSpPr>
        <p:spPr>
          <a:xfrm>
            <a:off x="520705" y="3337087"/>
            <a:ext cx="20135285" cy="26368426"/>
          </a:xfrm>
          <a:prstGeom prst="roundRect">
            <a:avLst>
              <a:gd name="adj" fmla="val 3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4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6ED8C-07E4-4CAE-826B-6CA19976F355}"/>
              </a:ext>
            </a:extLst>
          </p:cNvPr>
          <p:cNvSpPr txBox="1"/>
          <p:nvPr/>
        </p:nvSpPr>
        <p:spPr>
          <a:xfrm>
            <a:off x="952106" y="728940"/>
            <a:ext cx="17455283" cy="202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2021 SW CAPSTONE DESIGN </a:t>
            </a:r>
          </a:p>
          <a:p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| </a:t>
            </a:r>
            <a:r>
              <a:rPr lang="ko-KR" altLang="en-US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빅데이터 </a:t>
            </a:r>
            <a:r>
              <a:rPr lang="ko-KR" altLang="en-US" sz="6294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캡스톤디자인</a:t>
            </a:r>
            <a:endParaRPr lang="ko-KR" altLang="en-US" sz="6294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2691-78C9-47AC-AC83-0D5D2718220E}"/>
              </a:ext>
            </a:extLst>
          </p:cNvPr>
          <p:cNvSpPr txBox="1"/>
          <p:nvPr/>
        </p:nvSpPr>
        <p:spPr>
          <a:xfrm>
            <a:off x="552731" y="3915821"/>
            <a:ext cx="20135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Deepfake</a:t>
            </a:r>
            <a:r>
              <a:rPr lang="en-US" altLang="ko-KR" sz="1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Spear and Shield</a:t>
            </a:r>
            <a:endParaRPr lang="ko-KR" altLang="en-US" sz="10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0BB3F1-D31E-4819-8CB2-831C99C95BAB}"/>
              </a:ext>
            </a:extLst>
          </p:cNvPr>
          <p:cNvGrpSpPr/>
          <p:nvPr/>
        </p:nvGrpSpPr>
        <p:grpSpPr>
          <a:xfrm>
            <a:off x="1022630" y="6605410"/>
            <a:ext cx="3561583" cy="1201350"/>
            <a:chOff x="1022630" y="6605410"/>
            <a:chExt cx="3561583" cy="120135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3E53C63-2C4D-456A-9E3A-72F6EF4FA358}"/>
                </a:ext>
              </a:extLst>
            </p:cNvPr>
            <p:cNvSpPr/>
            <p:nvPr/>
          </p:nvSpPr>
          <p:spPr>
            <a:xfrm>
              <a:off x="1198946" y="6746060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00DC902-B5BB-47BA-B553-712A6FF392AB}"/>
                </a:ext>
              </a:extLst>
            </p:cNvPr>
            <p:cNvSpPr/>
            <p:nvPr/>
          </p:nvSpPr>
          <p:spPr>
            <a:xfrm>
              <a:off x="1022630" y="6605410"/>
              <a:ext cx="3385267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5033A4-3A94-4C28-8710-6D4BD2E6B6C3}"/>
                </a:ext>
              </a:extLst>
            </p:cNvPr>
            <p:cNvSpPr txBox="1"/>
            <p:nvPr/>
          </p:nvSpPr>
          <p:spPr>
            <a:xfrm>
              <a:off x="1481051" y="6712974"/>
              <a:ext cx="2891583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과제목적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D24D2D-ADAE-48EE-A713-286BCE3C84D4}"/>
              </a:ext>
            </a:extLst>
          </p:cNvPr>
          <p:cNvGrpSpPr/>
          <p:nvPr/>
        </p:nvGrpSpPr>
        <p:grpSpPr>
          <a:xfrm>
            <a:off x="1022630" y="11623327"/>
            <a:ext cx="3561583" cy="1229709"/>
            <a:chOff x="1022630" y="12156995"/>
            <a:chExt cx="3561583" cy="1229709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5441F58-3928-4C88-BD11-0D31E27AD44B}"/>
                </a:ext>
              </a:extLst>
            </p:cNvPr>
            <p:cNvSpPr/>
            <p:nvPr/>
          </p:nvSpPr>
          <p:spPr>
            <a:xfrm>
              <a:off x="1198946" y="12326004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136849D-30A9-45D7-911E-888BBC79B52C}"/>
                </a:ext>
              </a:extLst>
            </p:cNvPr>
            <p:cNvSpPr/>
            <p:nvPr/>
          </p:nvSpPr>
          <p:spPr>
            <a:xfrm>
              <a:off x="1022630" y="12156995"/>
              <a:ext cx="3385267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BA02A6-7013-4E20-88CF-7B407A344C0F}"/>
                </a:ext>
              </a:extLst>
            </p:cNvPr>
            <p:cNvSpPr txBox="1"/>
            <p:nvPr/>
          </p:nvSpPr>
          <p:spPr>
            <a:xfrm>
              <a:off x="1357630" y="12324437"/>
              <a:ext cx="2715266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과제내용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18A4DC-5E1F-4BA5-8823-377CC00051FC}"/>
              </a:ext>
            </a:extLst>
          </p:cNvPr>
          <p:cNvGrpSpPr/>
          <p:nvPr/>
        </p:nvGrpSpPr>
        <p:grpSpPr>
          <a:xfrm>
            <a:off x="1166522" y="23534529"/>
            <a:ext cx="7828430" cy="1191093"/>
            <a:chOff x="1022630" y="21509714"/>
            <a:chExt cx="7828430" cy="119109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F10D112-3347-4ED1-864F-C6914BBA2CB6}"/>
                </a:ext>
              </a:extLst>
            </p:cNvPr>
            <p:cNvSpPr/>
            <p:nvPr/>
          </p:nvSpPr>
          <p:spPr>
            <a:xfrm>
              <a:off x="1198946" y="21640107"/>
              <a:ext cx="6594220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B78EF1A-77F4-410B-BEF0-7E86D83AA4BA}"/>
                </a:ext>
              </a:extLst>
            </p:cNvPr>
            <p:cNvSpPr/>
            <p:nvPr/>
          </p:nvSpPr>
          <p:spPr>
            <a:xfrm>
              <a:off x="1022630" y="21509714"/>
              <a:ext cx="6594220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1D8B6E-9166-4106-B13A-9FB69AB07B22}"/>
                </a:ext>
              </a:extLst>
            </p:cNvPr>
            <p:cNvSpPr txBox="1"/>
            <p:nvPr/>
          </p:nvSpPr>
          <p:spPr>
            <a:xfrm>
              <a:off x="1339999" y="21646602"/>
              <a:ext cx="7511061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활용방안 및 기대효과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841A4F-825F-49DD-BFDB-5C08617954E8}"/>
              </a:ext>
            </a:extLst>
          </p:cNvPr>
          <p:cNvSpPr txBox="1"/>
          <p:nvPr/>
        </p:nvSpPr>
        <p:spPr>
          <a:xfrm>
            <a:off x="1022630" y="25300398"/>
            <a:ext cx="192537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프로젝트에서는 앞으로 발전해 나아가는 인공지능 분야 중 </a:t>
            </a:r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Deepfake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발전된 데이터 생성을 이루었다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또 제안하는 두 모델의 적대적인 경쟁을 통해 </a:t>
            </a:r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Deepfake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악용하는 범죄를 예방하고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초상권 침해의 문제를 개선할 것으로 기대된다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더 나아가 </a:t>
            </a:r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TeamB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개발된 기술을 사용해 실시간으로 가짜 이미지를 판별하고 범죄에 사용되는 가짜 이미지를 </a:t>
            </a:r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TeamA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만든 가짜 이미지로 대체하여 익명성을 보장할 수 있게 된다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endParaRPr lang="ko-KR" altLang="en-US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959E7B-5874-40E7-8ED0-E0A32297D7BB}"/>
              </a:ext>
            </a:extLst>
          </p:cNvPr>
          <p:cNvGrpSpPr/>
          <p:nvPr/>
        </p:nvGrpSpPr>
        <p:grpSpPr>
          <a:xfrm>
            <a:off x="14598961" y="1011045"/>
            <a:ext cx="7687379" cy="1503478"/>
            <a:chOff x="22375901" y="2548425"/>
            <a:chExt cx="11725839" cy="22933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72EE52-2D89-440D-8B70-8F4A241BB938}"/>
                </a:ext>
              </a:extLst>
            </p:cNvPr>
            <p:cNvSpPr txBox="1"/>
            <p:nvPr/>
          </p:nvSpPr>
          <p:spPr>
            <a:xfrm>
              <a:off x="22429689" y="2548425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  <a:cs typeface="함초롬돋움" panose="020B0604000101010101" pitchFamily="50" charset="-127"/>
                </a:rPr>
                <a:t>팀      명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  <a:cs typeface="함초롬돋움" panose="020B0604000101010101" pitchFamily="50" charset="-127"/>
                </a:rPr>
                <a:t> 5</a:t>
              </a:r>
              <a:r>
                <a:rPr lang="ko-KR" altLang="en-US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  <a:cs typeface="함초롬돋움" panose="020B0604000101010101" pitchFamily="50" charset="-127"/>
                </a:rPr>
                <a:t>인이상집합금지</a:t>
              </a:r>
              <a:endParaRPr lang="en-US" altLang="ko-KR" sz="393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F9047E-D407-4F7A-AB51-DF847AA92234}"/>
                </a:ext>
              </a:extLst>
            </p:cNvPr>
            <p:cNvSpPr txBox="1"/>
            <p:nvPr/>
          </p:nvSpPr>
          <p:spPr>
            <a:xfrm>
              <a:off x="22375901" y="3685192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  <a:cs typeface="함초롬돋움" panose="020B0604000101010101" pitchFamily="50" charset="-127"/>
                </a:rPr>
                <a:t>지도교수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  <a:cs typeface="함초롬돋움" panose="020B0604000101010101" pitchFamily="50" charset="-127"/>
                </a:rPr>
                <a:t>임성훈</a:t>
              </a:r>
              <a:endParaRPr lang="en-US" altLang="ko-KR" sz="393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B674AA-0BCD-4289-8A9A-8514D8423124}"/>
              </a:ext>
            </a:extLst>
          </p:cNvPr>
          <p:cNvSpPr txBox="1"/>
          <p:nvPr/>
        </p:nvSpPr>
        <p:spPr>
          <a:xfrm>
            <a:off x="1198946" y="7994210"/>
            <a:ext cx="180719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" marR="3175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현재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AI(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인공지능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는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기술이 발전하고 대중화 되면서</a:t>
            </a:r>
            <a:r>
              <a:rPr lang="ko-KR" altLang="en-US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인공지능을 기반으로 </a:t>
            </a:r>
            <a:r>
              <a:rPr lang="ko-KR" altLang="en-US" sz="32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딥페이크</a:t>
            </a:r>
            <a:r>
              <a:rPr lang="en-US" altLang="ko-KR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32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deepfake</a:t>
            </a:r>
            <a:r>
              <a:rPr lang="en-US" altLang="ko-KR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라는 사람 얼굴 이미지 합성 기술이 발달하고 있다</a:t>
            </a:r>
            <a:r>
              <a:rPr lang="en-US" altLang="ko-KR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이는 초상권 보호를 위해 사용될 수도 있지만</a:t>
            </a:r>
            <a:r>
              <a:rPr lang="en-US" altLang="ko-KR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악의적인 사용을 하는 경우가 비일비재하다</a:t>
            </a:r>
            <a:r>
              <a:rPr lang="en-US" altLang="ko-KR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본 프로젝트에서는 </a:t>
            </a:r>
            <a:r>
              <a:rPr lang="en-US" altLang="ko-KR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가지의 모델을 제시하며</a:t>
            </a:r>
            <a:r>
              <a:rPr lang="en-US" altLang="ko-KR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32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deepfake</a:t>
            </a:r>
            <a:r>
              <a:rPr lang="ko-KR" altLang="en-US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를 더욱 실제 이미지 같이 만드는 네트워크의 발전을 하는 것과 동시에 </a:t>
            </a:r>
            <a:r>
              <a:rPr lang="en-US" altLang="ko-KR" sz="32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deepfake</a:t>
            </a:r>
            <a:r>
              <a:rPr lang="ko-KR" altLang="en-US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악의적인 사용을 사전에 차단하며 초상권을 보호하는 시스템을 구성하는 것이 주 목적이다</a:t>
            </a:r>
            <a:r>
              <a:rPr lang="en-US" altLang="ko-KR" sz="32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endParaRPr lang="ko-KR" altLang="en-US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F7D02CF-CA9E-4320-9B10-4DFD28D6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841F6E-BF37-4781-A262-DE26F16BD552}"/>
              </a:ext>
            </a:extLst>
          </p:cNvPr>
          <p:cNvSpPr txBox="1"/>
          <p:nvPr/>
        </p:nvSpPr>
        <p:spPr>
          <a:xfrm>
            <a:off x="1198359" y="13320808"/>
            <a:ext cx="215436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 - </a:t>
            </a:r>
            <a:r>
              <a:rPr lang="en-US" altLang="ko-KR" sz="3600" b="1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Team 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생성적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 적대 신경망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(GAN)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기술을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사용하여 </a:t>
            </a:r>
            <a:r>
              <a:rPr lang="ko-KR" altLang="en-US" sz="3200" dirty="0" err="1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가짜이미지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 생성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본 프로젝트는 </a:t>
            </a:r>
            <a:r>
              <a:rPr lang="ko-KR" altLang="en-US" sz="3200" dirty="0" err="1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실제이미지를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 학습하여 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noise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를 이용해 </a:t>
            </a:r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deepfake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이미지를 만드는 기술을 제안한다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Generator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로 가짜 개체 생성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.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학습된 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Discriminator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에 가짜 이미지 학습시켜 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Generator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에 업데이트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795790-777E-40AD-BE6F-71040D8ADA89}"/>
              </a:ext>
            </a:extLst>
          </p:cNvPr>
          <p:cNvSpPr txBox="1"/>
          <p:nvPr/>
        </p:nvSpPr>
        <p:spPr>
          <a:xfrm>
            <a:off x="1166522" y="15796943"/>
            <a:ext cx="2013528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 - </a:t>
            </a:r>
            <a:r>
              <a:rPr lang="en-US" altLang="ko-KR" sz="3600" b="1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Team B</a:t>
            </a: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CNN(convolutional neural network)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을 사용하여 </a:t>
            </a:r>
            <a:r>
              <a:rPr lang="ko-KR" altLang="en-US" sz="3200" dirty="0" err="1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실제이미지와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 가짜 이미지 판별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여러 개의 사전 학습 모델을 사용하여 정확도가 높은 </a:t>
            </a:r>
            <a:r>
              <a:rPr lang="ko-KR" altLang="en-US" sz="3200" dirty="0" err="1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판별기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 생성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훈련을 통해 얻은 모델들을 이용해 앙상블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(Ensemble)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을 하여 성능을 향상시킨다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C59A3F-424F-45D7-8033-DF5EBFDC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97" y="19168055"/>
            <a:ext cx="6178111" cy="27734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CBF566-5483-4174-B496-C326D8931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600" y="18547760"/>
            <a:ext cx="5438452" cy="462466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34ABEC64-0842-4169-BADC-E79093A92336}"/>
              </a:ext>
            </a:extLst>
          </p:cNvPr>
          <p:cNvSpPr/>
          <p:nvPr/>
        </p:nvSpPr>
        <p:spPr>
          <a:xfrm>
            <a:off x="9366897" y="19973462"/>
            <a:ext cx="2503814" cy="1172797"/>
          </a:xfrm>
          <a:prstGeom prst="leftRightArrow">
            <a:avLst/>
          </a:prstGeom>
          <a:solidFill>
            <a:srgbClr val="235135"/>
          </a:solidFill>
          <a:ln>
            <a:solidFill>
              <a:srgbClr val="235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B6B381-5EA9-4D68-A60B-71A6FD0BA5E1}"/>
              </a:ext>
            </a:extLst>
          </p:cNvPr>
          <p:cNvSpPr/>
          <p:nvPr/>
        </p:nvSpPr>
        <p:spPr>
          <a:xfrm>
            <a:off x="3910777" y="22200446"/>
            <a:ext cx="3720349" cy="795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solidFill>
                  <a:srgbClr val="235135"/>
                </a:solidFill>
              </a:rPr>
              <a:t>TeamA</a:t>
            </a:r>
            <a:endParaRPr lang="ko-KR" altLang="en-US" sz="4400" dirty="0">
              <a:solidFill>
                <a:srgbClr val="235135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DEE40B-4A0E-401E-8B1F-0F4A03AC1ADB}"/>
              </a:ext>
            </a:extLst>
          </p:cNvPr>
          <p:cNvSpPr/>
          <p:nvPr/>
        </p:nvSpPr>
        <p:spPr>
          <a:xfrm>
            <a:off x="13236651" y="23373456"/>
            <a:ext cx="3720349" cy="795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solidFill>
                  <a:srgbClr val="235135"/>
                </a:solidFill>
              </a:rPr>
              <a:t>TeamB</a:t>
            </a:r>
            <a:endParaRPr lang="ko-KR" altLang="en-US" sz="4400" dirty="0">
              <a:solidFill>
                <a:srgbClr val="235135"/>
              </a:solidFill>
            </a:endParaRPr>
          </a:p>
        </p:txBody>
      </p:sp>
      <p:pic>
        <p:nvPicPr>
          <p:cNvPr id="33" name="_x281432144">
            <a:extLst>
              <a:ext uri="{FF2B5EF4-FFF2-40B4-BE49-F238E27FC236}">
                <a16:creationId xmlns:a16="http://schemas.microsoft.com/office/drawing/2014/main" id="{2E9505D9-4755-449C-9805-6B0259880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035" y="11294773"/>
            <a:ext cx="14566133" cy="19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241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HY견고딕</vt:lpstr>
      <vt:lpstr>HY중고딕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42135</dc:creator>
  <cp:lastModifiedBy>이경</cp:lastModifiedBy>
  <cp:revision>36</cp:revision>
  <dcterms:created xsi:type="dcterms:W3CDTF">2019-11-18T01:51:29Z</dcterms:created>
  <dcterms:modified xsi:type="dcterms:W3CDTF">2021-06-09T16:35:57Z</dcterms:modified>
</cp:coreProperties>
</file>