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">
          <p15:clr>
            <a:srgbClr val="A4A3A4"/>
          </p15:clr>
        </p15:guide>
        <p15:guide id="2" pos="31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" orient="horz"/>
        <p:guide pos="312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1d809c4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b1d809c40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9275bf0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a9275bf00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1818126"/>
            <a:ext cx="9144000" cy="3125408"/>
          </a:xfrm>
          <a:prstGeom prst="rect">
            <a:avLst/>
          </a:prstGeom>
          <a:solidFill>
            <a:srgbClr val="2E36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2052735" y="3201950"/>
            <a:ext cx="50385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Linux Talk (리눅스 톡)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6076622" y="5676010"/>
            <a:ext cx="2692922" cy="631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김경빈 20162911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이준섭 20153089</a:t>
            </a:r>
            <a:endParaRPr/>
          </a:p>
        </p:txBody>
      </p:sp>
      <p:cxnSp>
        <p:nvCxnSpPr>
          <p:cNvPr id="87" name="Google Shape;87;p13"/>
          <p:cNvCxnSpPr/>
          <p:nvPr/>
        </p:nvCxnSpPr>
        <p:spPr>
          <a:xfrm>
            <a:off x="2062163" y="3161112"/>
            <a:ext cx="0" cy="688157"/>
          </a:xfrm>
          <a:prstGeom prst="straightConnector1">
            <a:avLst/>
          </a:prstGeom>
          <a:noFill/>
          <a:ln cap="flat" cmpd="sng" w="28575">
            <a:solidFill>
              <a:srgbClr val="F6800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7091265" y="3200391"/>
            <a:ext cx="0" cy="688157"/>
          </a:xfrm>
          <a:prstGeom prst="straightConnector1">
            <a:avLst/>
          </a:prstGeom>
          <a:noFill/>
          <a:ln cap="flat" cmpd="sng" w="28575">
            <a:solidFill>
              <a:srgbClr val="F6800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829414" y="420735"/>
            <a:ext cx="8314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프로그램 구동 및 설명</a:t>
            </a:r>
            <a:endParaRPr/>
          </a:p>
        </p:txBody>
      </p:sp>
      <p:sp>
        <p:nvSpPr>
          <p:cNvPr id="224" name="Google Shape;224;p22"/>
          <p:cNvSpPr txBox="1"/>
          <p:nvPr/>
        </p:nvSpPr>
        <p:spPr>
          <a:xfrm>
            <a:off x="-81275" y="314986"/>
            <a:ext cx="9897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주제</a:t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296717" y="143835"/>
            <a:ext cx="233700" cy="233700"/>
          </a:xfrm>
          <a:prstGeom prst="ellipse">
            <a:avLst/>
          </a:prstGeom>
          <a:solidFill>
            <a:srgbClr val="F680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p22"/>
          <p:cNvCxnSpPr/>
          <p:nvPr/>
        </p:nvCxnSpPr>
        <p:spPr>
          <a:xfrm>
            <a:off x="4793382" y="1088829"/>
            <a:ext cx="394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7" name="Google Shape;227;p22"/>
          <p:cNvSpPr/>
          <p:nvPr/>
        </p:nvSpPr>
        <p:spPr>
          <a:xfrm>
            <a:off x="0" y="1098767"/>
            <a:ext cx="827100" cy="5769300"/>
          </a:xfrm>
          <a:prstGeom prst="rect">
            <a:avLst/>
          </a:prstGeom>
          <a:solidFill>
            <a:srgbClr val="2E36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8" name="Google Shape;228;p22"/>
          <p:cNvGrpSpPr/>
          <p:nvPr/>
        </p:nvGrpSpPr>
        <p:grpSpPr>
          <a:xfrm>
            <a:off x="1127111" y="1359909"/>
            <a:ext cx="7679786" cy="5205667"/>
            <a:chOff x="1261681" y="1903578"/>
            <a:chExt cx="7653000" cy="4245019"/>
          </a:xfrm>
        </p:grpSpPr>
        <p:cxnSp>
          <p:nvCxnSpPr>
            <p:cNvPr id="229" name="Google Shape;229;p22"/>
            <p:cNvCxnSpPr/>
            <p:nvPr/>
          </p:nvCxnSpPr>
          <p:spPr>
            <a:xfrm>
              <a:off x="1261681" y="6148597"/>
              <a:ext cx="7653000" cy="0"/>
            </a:xfrm>
            <a:prstGeom prst="straightConnector1">
              <a:avLst/>
            </a:prstGeom>
            <a:noFill/>
            <a:ln cap="flat" cmpd="sng" w="19050">
              <a:solidFill>
                <a:srgbClr val="D5DBE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" name="Google Shape;230;p22"/>
            <p:cNvCxnSpPr/>
            <p:nvPr/>
          </p:nvCxnSpPr>
          <p:spPr>
            <a:xfrm>
              <a:off x="1261681" y="1903578"/>
              <a:ext cx="7653000" cy="0"/>
            </a:xfrm>
            <a:prstGeom prst="straightConnector1">
              <a:avLst/>
            </a:prstGeom>
            <a:noFill/>
            <a:ln cap="flat" cmpd="sng" w="19050">
              <a:solidFill>
                <a:srgbClr val="D5DBE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1" name="Google Shape;231;p22"/>
          <p:cNvSpPr txBox="1"/>
          <p:nvPr/>
        </p:nvSpPr>
        <p:spPr>
          <a:xfrm>
            <a:off x="1127173" y="1786128"/>
            <a:ext cx="375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회원가입 입력시</a:t>
            </a:r>
            <a:endParaRPr/>
          </a:p>
        </p:txBody>
      </p:sp>
      <p:sp>
        <p:nvSpPr>
          <p:cNvPr id="232" name="Google Shape;232;p22"/>
          <p:cNvSpPr txBox="1"/>
          <p:nvPr/>
        </p:nvSpPr>
        <p:spPr>
          <a:xfrm>
            <a:off x="1209448" y="5622789"/>
            <a:ext cx="6889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이미 가입된 아이디거나 9글자를 넘게 되면 위 와같은 오류메세지를 전송하고, 다시 입력을 받습니다.</a:t>
            </a:r>
            <a:endParaRPr/>
          </a:p>
        </p:txBody>
      </p:sp>
      <p:pic>
        <p:nvPicPr>
          <p:cNvPr id="233" name="Google Shape;233;p22"/>
          <p:cNvPicPr preferRelativeResize="0"/>
          <p:nvPr/>
        </p:nvPicPr>
        <p:blipFill rotWithShape="1">
          <a:blip r:embed="rId3">
            <a:alphaModFix/>
          </a:blip>
          <a:srcRect b="39770" l="5231" r="32997" t="8786"/>
          <a:stretch/>
        </p:blipFill>
        <p:spPr>
          <a:xfrm>
            <a:off x="2072750" y="2472125"/>
            <a:ext cx="4998487" cy="3022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>
            <p:ph type="title"/>
          </p:nvPr>
        </p:nvSpPr>
        <p:spPr>
          <a:xfrm>
            <a:off x="829414" y="420735"/>
            <a:ext cx="8314586" cy="488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프로그램 구동 및 설명</a:t>
            </a:r>
            <a:endParaRPr/>
          </a:p>
        </p:txBody>
      </p:sp>
      <p:sp>
        <p:nvSpPr>
          <p:cNvPr id="239" name="Google Shape;239;p23"/>
          <p:cNvSpPr txBox="1"/>
          <p:nvPr/>
        </p:nvSpPr>
        <p:spPr>
          <a:xfrm>
            <a:off x="-81275" y="314986"/>
            <a:ext cx="989638" cy="74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주제</a:t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296717" y="143835"/>
            <a:ext cx="233654" cy="233654"/>
          </a:xfrm>
          <a:prstGeom prst="ellipse">
            <a:avLst/>
          </a:prstGeom>
          <a:solidFill>
            <a:srgbClr val="F680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23"/>
          <p:cNvCxnSpPr/>
          <p:nvPr/>
        </p:nvCxnSpPr>
        <p:spPr>
          <a:xfrm>
            <a:off x="4793382" y="1088829"/>
            <a:ext cx="394636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2" name="Google Shape;242;p23"/>
          <p:cNvSpPr/>
          <p:nvPr/>
        </p:nvSpPr>
        <p:spPr>
          <a:xfrm>
            <a:off x="0" y="1098767"/>
            <a:ext cx="827088" cy="5769171"/>
          </a:xfrm>
          <a:prstGeom prst="rect">
            <a:avLst/>
          </a:prstGeom>
          <a:solidFill>
            <a:srgbClr val="2E36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" name="Google Shape;243;p23"/>
          <p:cNvGrpSpPr/>
          <p:nvPr/>
        </p:nvGrpSpPr>
        <p:grpSpPr>
          <a:xfrm>
            <a:off x="1127173" y="1359852"/>
            <a:ext cx="7680230" cy="5205539"/>
            <a:chOff x="1261681" y="1903578"/>
            <a:chExt cx="7653069" cy="4245019"/>
          </a:xfrm>
        </p:grpSpPr>
        <p:cxnSp>
          <p:nvCxnSpPr>
            <p:cNvPr id="244" name="Google Shape;244;p23"/>
            <p:cNvCxnSpPr/>
            <p:nvPr/>
          </p:nvCxnSpPr>
          <p:spPr>
            <a:xfrm>
              <a:off x="1261681" y="6148597"/>
              <a:ext cx="7653069" cy="0"/>
            </a:xfrm>
            <a:prstGeom prst="straightConnector1">
              <a:avLst/>
            </a:prstGeom>
            <a:noFill/>
            <a:ln cap="flat" cmpd="sng" w="19050">
              <a:solidFill>
                <a:srgbClr val="D5DBE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" name="Google Shape;245;p23"/>
            <p:cNvCxnSpPr/>
            <p:nvPr/>
          </p:nvCxnSpPr>
          <p:spPr>
            <a:xfrm>
              <a:off x="1261681" y="1903578"/>
              <a:ext cx="7653069" cy="0"/>
            </a:xfrm>
            <a:prstGeom prst="straightConnector1">
              <a:avLst/>
            </a:prstGeom>
            <a:noFill/>
            <a:ln cap="flat" cmpd="sng" w="19050">
              <a:solidFill>
                <a:srgbClr val="D5DBE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6" name="Google Shape;246;p23"/>
          <p:cNvSpPr txBox="1"/>
          <p:nvPr/>
        </p:nvSpPr>
        <p:spPr>
          <a:xfrm>
            <a:off x="1127172" y="1786128"/>
            <a:ext cx="70658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로그인 성공시 메인 메뉴를 출력하고 현재 로그인한 유저 목록을 출력한다.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1127173" y="5294408"/>
            <a:ext cx="688965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채팅방 생성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채팅방 입장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로그인한 유저리스트 출력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현재 생성된 채팅방 목록 출력</a:t>
            </a:r>
            <a:endParaRPr/>
          </a:p>
        </p:txBody>
      </p:sp>
      <p:pic>
        <p:nvPicPr>
          <p:cNvPr id="248" name="Google Shape;248;p23"/>
          <p:cNvPicPr preferRelativeResize="0"/>
          <p:nvPr/>
        </p:nvPicPr>
        <p:blipFill rotWithShape="1">
          <a:blip r:embed="rId3">
            <a:alphaModFix/>
          </a:blip>
          <a:srcRect b="44465" l="5491" r="50146" t="8964"/>
          <a:stretch/>
        </p:blipFill>
        <p:spPr>
          <a:xfrm>
            <a:off x="1127100" y="2361588"/>
            <a:ext cx="3536649" cy="2695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 rotWithShape="1">
          <a:blip r:embed="rId4">
            <a:alphaModFix/>
          </a:blip>
          <a:srcRect b="46678" l="5206" r="49403" t="8682"/>
          <a:stretch/>
        </p:blipFill>
        <p:spPr>
          <a:xfrm>
            <a:off x="5106850" y="2361600"/>
            <a:ext cx="3536649" cy="269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>
            <p:ph type="title"/>
          </p:nvPr>
        </p:nvSpPr>
        <p:spPr>
          <a:xfrm>
            <a:off x="829414" y="420735"/>
            <a:ext cx="8314586" cy="488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프로그램 구동 및 설명</a:t>
            </a:r>
            <a:endParaRPr/>
          </a:p>
        </p:txBody>
      </p:sp>
      <p:sp>
        <p:nvSpPr>
          <p:cNvPr id="255" name="Google Shape;255;p24"/>
          <p:cNvSpPr txBox="1"/>
          <p:nvPr/>
        </p:nvSpPr>
        <p:spPr>
          <a:xfrm>
            <a:off x="-81275" y="314986"/>
            <a:ext cx="989638" cy="74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주제</a:t>
            </a: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296717" y="143835"/>
            <a:ext cx="233654" cy="233654"/>
          </a:xfrm>
          <a:prstGeom prst="ellipse">
            <a:avLst/>
          </a:prstGeom>
          <a:solidFill>
            <a:srgbClr val="F680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" name="Google Shape;258;p24"/>
          <p:cNvCxnSpPr/>
          <p:nvPr/>
        </p:nvCxnSpPr>
        <p:spPr>
          <a:xfrm>
            <a:off x="4793382" y="1088829"/>
            <a:ext cx="394636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9" name="Google Shape;259;p24"/>
          <p:cNvSpPr/>
          <p:nvPr/>
        </p:nvSpPr>
        <p:spPr>
          <a:xfrm>
            <a:off x="0" y="1098767"/>
            <a:ext cx="827088" cy="5769171"/>
          </a:xfrm>
          <a:prstGeom prst="rect">
            <a:avLst/>
          </a:prstGeom>
          <a:solidFill>
            <a:srgbClr val="2E36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0" name="Google Shape;260;p24"/>
          <p:cNvGrpSpPr/>
          <p:nvPr/>
        </p:nvGrpSpPr>
        <p:grpSpPr>
          <a:xfrm>
            <a:off x="1146592" y="1312908"/>
            <a:ext cx="7680230" cy="4639472"/>
            <a:chOff x="1261681" y="1903578"/>
            <a:chExt cx="7653069" cy="4245019"/>
          </a:xfrm>
        </p:grpSpPr>
        <p:cxnSp>
          <p:nvCxnSpPr>
            <p:cNvPr id="261" name="Google Shape;261;p24"/>
            <p:cNvCxnSpPr/>
            <p:nvPr/>
          </p:nvCxnSpPr>
          <p:spPr>
            <a:xfrm>
              <a:off x="1261681" y="6148597"/>
              <a:ext cx="7653069" cy="0"/>
            </a:xfrm>
            <a:prstGeom prst="straightConnector1">
              <a:avLst/>
            </a:prstGeom>
            <a:noFill/>
            <a:ln cap="flat" cmpd="sng" w="19050">
              <a:solidFill>
                <a:srgbClr val="D5DBE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24"/>
            <p:cNvCxnSpPr/>
            <p:nvPr/>
          </p:nvCxnSpPr>
          <p:spPr>
            <a:xfrm>
              <a:off x="1261681" y="1903578"/>
              <a:ext cx="7653069" cy="0"/>
            </a:xfrm>
            <a:prstGeom prst="straightConnector1">
              <a:avLst/>
            </a:prstGeom>
            <a:noFill/>
            <a:ln cap="flat" cmpd="sng" w="19050">
              <a:solidFill>
                <a:srgbClr val="D5DBE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263" name="Google Shape;2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5010" y="2347553"/>
            <a:ext cx="2732267" cy="3271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8024" y="2347540"/>
            <a:ext cx="2740393" cy="1568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4"/>
          <p:cNvPicPr preferRelativeResize="0"/>
          <p:nvPr/>
        </p:nvPicPr>
        <p:blipFill rotWithShape="1">
          <a:blip r:embed="rId5">
            <a:alphaModFix/>
          </a:blip>
          <a:srcRect b="-8542" l="0" r="18260" t="0"/>
          <a:stretch/>
        </p:blipFill>
        <p:spPr>
          <a:xfrm>
            <a:off x="5188025" y="4050475"/>
            <a:ext cx="2740400" cy="156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4"/>
          <p:cNvSpPr txBox="1"/>
          <p:nvPr/>
        </p:nvSpPr>
        <p:spPr>
          <a:xfrm>
            <a:off x="1146600" y="1625572"/>
            <a:ext cx="76803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채팅방을 만들고 채팅방 번호를 입력하면 입장할 수 있다.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(한 채팅방당 5명까지 접속가능)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type="title"/>
          </p:nvPr>
        </p:nvSpPr>
        <p:spPr>
          <a:xfrm>
            <a:off x="829414" y="420735"/>
            <a:ext cx="8314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프로그램 구동 및 설명</a:t>
            </a:r>
            <a:endParaRPr/>
          </a:p>
        </p:txBody>
      </p:sp>
      <p:sp>
        <p:nvSpPr>
          <p:cNvPr id="272" name="Google Shape;272;p25"/>
          <p:cNvSpPr txBox="1"/>
          <p:nvPr/>
        </p:nvSpPr>
        <p:spPr>
          <a:xfrm>
            <a:off x="-81275" y="314986"/>
            <a:ext cx="9897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주제</a:t>
            </a:r>
            <a:endParaRPr/>
          </a:p>
        </p:txBody>
      </p:sp>
      <p:sp>
        <p:nvSpPr>
          <p:cNvPr id="273" name="Google Shape;273;p25"/>
          <p:cNvSpPr/>
          <p:nvPr/>
        </p:nvSpPr>
        <p:spPr>
          <a:xfrm>
            <a:off x="296717" y="143835"/>
            <a:ext cx="233700" cy="233700"/>
          </a:xfrm>
          <a:prstGeom prst="ellipse">
            <a:avLst/>
          </a:prstGeom>
          <a:solidFill>
            <a:srgbClr val="F680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Google Shape;275;p25"/>
          <p:cNvCxnSpPr/>
          <p:nvPr/>
        </p:nvCxnSpPr>
        <p:spPr>
          <a:xfrm>
            <a:off x="4793382" y="1088829"/>
            <a:ext cx="394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6" name="Google Shape;276;p25"/>
          <p:cNvSpPr/>
          <p:nvPr/>
        </p:nvSpPr>
        <p:spPr>
          <a:xfrm>
            <a:off x="0" y="1098767"/>
            <a:ext cx="827100" cy="5769300"/>
          </a:xfrm>
          <a:prstGeom prst="rect">
            <a:avLst/>
          </a:prstGeom>
          <a:solidFill>
            <a:srgbClr val="2E36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25"/>
          <p:cNvGrpSpPr/>
          <p:nvPr/>
        </p:nvGrpSpPr>
        <p:grpSpPr>
          <a:xfrm>
            <a:off x="1146530" y="1312867"/>
            <a:ext cx="7679786" cy="4639381"/>
            <a:chOff x="1261681" y="1903578"/>
            <a:chExt cx="7653000" cy="4245019"/>
          </a:xfrm>
        </p:grpSpPr>
        <p:cxnSp>
          <p:nvCxnSpPr>
            <p:cNvPr id="278" name="Google Shape;278;p25"/>
            <p:cNvCxnSpPr/>
            <p:nvPr/>
          </p:nvCxnSpPr>
          <p:spPr>
            <a:xfrm>
              <a:off x="1261681" y="6148597"/>
              <a:ext cx="7653000" cy="0"/>
            </a:xfrm>
            <a:prstGeom prst="straightConnector1">
              <a:avLst/>
            </a:prstGeom>
            <a:noFill/>
            <a:ln cap="flat" cmpd="sng" w="19050">
              <a:solidFill>
                <a:srgbClr val="D5DBE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p25"/>
            <p:cNvCxnSpPr/>
            <p:nvPr/>
          </p:nvCxnSpPr>
          <p:spPr>
            <a:xfrm>
              <a:off x="1261681" y="1903578"/>
              <a:ext cx="7653000" cy="0"/>
            </a:xfrm>
            <a:prstGeom prst="straightConnector1">
              <a:avLst/>
            </a:prstGeom>
            <a:noFill/>
            <a:ln cap="flat" cmpd="sng" w="19050">
              <a:solidFill>
                <a:srgbClr val="D5DBE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0" name="Google Shape;280;p25"/>
          <p:cNvSpPr txBox="1"/>
          <p:nvPr/>
        </p:nvSpPr>
        <p:spPr>
          <a:xfrm>
            <a:off x="1146600" y="1625572"/>
            <a:ext cx="76803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ko-KR" sz="1600">
                <a:solidFill>
                  <a:schemeClr val="dk1"/>
                </a:solidFill>
              </a:rPr>
              <a:t>실시간 로그인 유저 업데이트 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    누군가가 로그인하거나 로그아웃하면 로그인 리스트를 알려줍니다.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81" name="Google Shape;281;p25"/>
          <p:cNvPicPr preferRelativeResize="0"/>
          <p:nvPr/>
        </p:nvPicPr>
        <p:blipFill rotWithShape="1">
          <a:blip r:embed="rId3">
            <a:alphaModFix/>
          </a:blip>
          <a:srcRect b="8459" l="3698" r="3846" t="6772"/>
          <a:stretch/>
        </p:blipFill>
        <p:spPr>
          <a:xfrm>
            <a:off x="1592550" y="2352725"/>
            <a:ext cx="6614201" cy="393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/>
          <p:nvPr>
            <p:ph type="title"/>
          </p:nvPr>
        </p:nvSpPr>
        <p:spPr>
          <a:xfrm>
            <a:off x="829414" y="420735"/>
            <a:ext cx="8314586" cy="488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역할 분담</a:t>
            </a:r>
            <a:endParaRPr/>
          </a:p>
        </p:txBody>
      </p:sp>
      <p:sp>
        <p:nvSpPr>
          <p:cNvPr id="287" name="Google Shape;287;p26"/>
          <p:cNvSpPr txBox="1"/>
          <p:nvPr/>
        </p:nvSpPr>
        <p:spPr>
          <a:xfrm>
            <a:off x="-81275" y="314986"/>
            <a:ext cx="989638" cy="74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주제</a:t>
            </a:r>
            <a:endParaRPr/>
          </a:p>
        </p:txBody>
      </p:sp>
      <p:sp>
        <p:nvSpPr>
          <p:cNvPr id="288" name="Google Shape;288;p26"/>
          <p:cNvSpPr/>
          <p:nvPr/>
        </p:nvSpPr>
        <p:spPr>
          <a:xfrm>
            <a:off x="296717" y="143835"/>
            <a:ext cx="233654" cy="233654"/>
          </a:xfrm>
          <a:prstGeom prst="ellipse">
            <a:avLst/>
          </a:prstGeom>
          <a:solidFill>
            <a:srgbClr val="F680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0" name="Google Shape;290;p26"/>
          <p:cNvCxnSpPr/>
          <p:nvPr/>
        </p:nvCxnSpPr>
        <p:spPr>
          <a:xfrm>
            <a:off x="4793382" y="1088829"/>
            <a:ext cx="394636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1" name="Google Shape;291;p26"/>
          <p:cNvSpPr/>
          <p:nvPr/>
        </p:nvSpPr>
        <p:spPr>
          <a:xfrm>
            <a:off x="0" y="1098767"/>
            <a:ext cx="827088" cy="5769171"/>
          </a:xfrm>
          <a:prstGeom prst="rect">
            <a:avLst/>
          </a:prstGeom>
          <a:solidFill>
            <a:srgbClr val="2E36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" name="Google Shape;292;p26"/>
          <p:cNvGrpSpPr/>
          <p:nvPr/>
        </p:nvGrpSpPr>
        <p:grpSpPr>
          <a:xfrm>
            <a:off x="1146592" y="1312908"/>
            <a:ext cx="7680230" cy="4639472"/>
            <a:chOff x="1261681" y="1903578"/>
            <a:chExt cx="7653069" cy="4245019"/>
          </a:xfrm>
        </p:grpSpPr>
        <p:cxnSp>
          <p:nvCxnSpPr>
            <p:cNvPr id="293" name="Google Shape;293;p26"/>
            <p:cNvCxnSpPr/>
            <p:nvPr/>
          </p:nvCxnSpPr>
          <p:spPr>
            <a:xfrm>
              <a:off x="1261681" y="6148597"/>
              <a:ext cx="7653069" cy="0"/>
            </a:xfrm>
            <a:prstGeom prst="straightConnector1">
              <a:avLst/>
            </a:prstGeom>
            <a:noFill/>
            <a:ln cap="flat" cmpd="sng" w="19050">
              <a:solidFill>
                <a:srgbClr val="D5DBE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" name="Google Shape;294;p26"/>
            <p:cNvCxnSpPr/>
            <p:nvPr/>
          </p:nvCxnSpPr>
          <p:spPr>
            <a:xfrm>
              <a:off x="1261681" y="1903578"/>
              <a:ext cx="7653069" cy="0"/>
            </a:xfrm>
            <a:prstGeom prst="straightConnector1">
              <a:avLst/>
            </a:prstGeom>
            <a:noFill/>
            <a:ln cap="flat" cmpd="sng" w="19050">
              <a:solidFill>
                <a:srgbClr val="D5DBE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95" name="Google Shape;295;p26"/>
          <p:cNvSpPr txBox="1"/>
          <p:nvPr/>
        </p:nvSpPr>
        <p:spPr>
          <a:xfrm>
            <a:off x="1860360" y="1492116"/>
            <a:ext cx="19202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20162911 김경빈</a:t>
            </a:r>
            <a:endParaRPr/>
          </a:p>
        </p:txBody>
      </p:sp>
      <p:sp>
        <p:nvSpPr>
          <p:cNvPr id="296" name="Google Shape;296;p26"/>
          <p:cNvSpPr txBox="1"/>
          <p:nvPr/>
        </p:nvSpPr>
        <p:spPr>
          <a:xfrm>
            <a:off x="1146600" y="2040650"/>
            <a:ext cx="3553500" cy="4046400"/>
          </a:xfrm>
          <a:prstGeom prst="rect">
            <a:avLst/>
          </a:prstGeom>
          <a:noFill/>
          <a:ln cap="flat" cmpd="sng" w="22225">
            <a:solidFill>
              <a:srgbClr val="2E36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회원가입 및 로그인 구현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유저데이터를 DB파일에 저장 후 로그인 시 DB와 비교하여 로그인 실행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로그인 유저리스트 출력 쓰레드 구현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새로운 사용자가 로그인했을 경우 실시간으로 리스트를 출력해주는 쓰레드 구현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채팅 방 생성 및 입장 구현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여러 채팅방을 생성하여 사용자가 원하는 채팅방에 입장 할 수 있게 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버그 수정 및 코드 리뷰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6"/>
          <p:cNvSpPr txBox="1"/>
          <p:nvPr/>
        </p:nvSpPr>
        <p:spPr>
          <a:xfrm>
            <a:off x="5901786" y="1492116"/>
            <a:ext cx="19202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20153089 이준섭</a:t>
            </a:r>
            <a:endParaRPr/>
          </a:p>
        </p:txBody>
      </p:sp>
      <p:sp>
        <p:nvSpPr>
          <p:cNvPr id="298" name="Google Shape;298;p26"/>
          <p:cNvSpPr txBox="1"/>
          <p:nvPr/>
        </p:nvSpPr>
        <p:spPr>
          <a:xfrm>
            <a:off x="5188018" y="2040655"/>
            <a:ext cx="3553424" cy="3293209"/>
          </a:xfrm>
          <a:prstGeom prst="rect">
            <a:avLst/>
          </a:prstGeom>
          <a:noFill/>
          <a:ln cap="flat" cmpd="sng" w="22225">
            <a:solidFill>
              <a:srgbClr val="2E36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다중 클라이언트 채팅 방 구현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여러 개의 클라이언트 소켓을 만들고 여러 사용자가 다중으로 채팅 할 수 있도록 구현, 송수신 쓰레드 구현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메인 유저 인터페이스 구현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클라이언트 프로그램에서 각 메뉴를 선택했을 때의 화면들을 구현하고 메인 화면에서 클라이언트의 정보와 시간 등을 표시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버그 수정 및 코드 리뷰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"/>
          <p:cNvSpPr/>
          <p:nvPr/>
        </p:nvSpPr>
        <p:spPr>
          <a:xfrm>
            <a:off x="0" y="1818126"/>
            <a:ext cx="9144000" cy="3125408"/>
          </a:xfrm>
          <a:prstGeom prst="rect">
            <a:avLst/>
          </a:prstGeom>
          <a:solidFill>
            <a:srgbClr val="2E36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7"/>
          <p:cNvSpPr txBox="1"/>
          <p:nvPr/>
        </p:nvSpPr>
        <p:spPr>
          <a:xfrm>
            <a:off x="2052735" y="3201950"/>
            <a:ext cx="50385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5" name="Google Shape;305;p27"/>
          <p:cNvCxnSpPr/>
          <p:nvPr/>
        </p:nvCxnSpPr>
        <p:spPr>
          <a:xfrm>
            <a:off x="2062163" y="3161112"/>
            <a:ext cx="0" cy="688157"/>
          </a:xfrm>
          <a:prstGeom prst="straightConnector1">
            <a:avLst/>
          </a:prstGeom>
          <a:noFill/>
          <a:ln cap="flat" cmpd="sng" w="28575">
            <a:solidFill>
              <a:srgbClr val="F6800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6" name="Google Shape;306;p27"/>
          <p:cNvCxnSpPr/>
          <p:nvPr/>
        </p:nvCxnSpPr>
        <p:spPr>
          <a:xfrm>
            <a:off x="7091265" y="3200391"/>
            <a:ext cx="0" cy="688157"/>
          </a:xfrm>
          <a:prstGeom prst="straightConnector1">
            <a:avLst/>
          </a:prstGeom>
          <a:noFill/>
          <a:ln cap="flat" cmpd="sng" w="28575">
            <a:solidFill>
              <a:srgbClr val="F6800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907386" y="671444"/>
            <a:ext cx="2057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800" u="none" cap="none" strike="noStrike">
                <a:solidFill>
                  <a:srgbClr val="2E3650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4800">
              <a:solidFill>
                <a:srgbClr val="2E36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907386" y="1613447"/>
            <a:ext cx="7255953" cy="0"/>
          </a:xfrm>
          <a:prstGeom prst="straightConnector1">
            <a:avLst/>
          </a:prstGeom>
          <a:noFill/>
          <a:ln cap="flat" cmpd="sng" w="28575">
            <a:solidFill>
              <a:srgbClr val="F6800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" name="Google Shape;95;p14"/>
          <p:cNvCxnSpPr/>
          <p:nvPr/>
        </p:nvCxnSpPr>
        <p:spPr>
          <a:xfrm>
            <a:off x="907386" y="1613447"/>
            <a:ext cx="7255953" cy="0"/>
          </a:xfrm>
          <a:prstGeom prst="straightConnector1">
            <a:avLst/>
          </a:prstGeom>
          <a:noFill/>
          <a:ln cap="flat" cmpd="sng" w="28575">
            <a:solidFill>
              <a:srgbClr val="F6800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14"/>
          <p:cNvSpPr/>
          <p:nvPr/>
        </p:nvSpPr>
        <p:spPr>
          <a:xfrm>
            <a:off x="993953" y="2127900"/>
            <a:ext cx="5512500" cy="26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2E3650"/>
                </a:solidFill>
                <a:latin typeface="Arial"/>
                <a:ea typeface="Arial"/>
                <a:cs typeface="Arial"/>
                <a:sym typeface="Arial"/>
              </a:rPr>
              <a:t>Ⅰ. Linux talk이란?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2E3650"/>
                </a:solidFill>
                <a:latin typeface="Arial"/>
                <a:ea typeface="Arial"/>
                <a:cs typeface="Arial"/>
                <a:sym typeface="Arial"/>
              </a:rPr>
              <a:t>Ⅱ. 구성 쓰레드 및 함수 설명</a:t>
            </a:r>
            <a:endParaRPr sz="2800">
              <a:solidFill>
                <a:srgbClr val="2E36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2E3650"/>
                </a:solidFill>
                <a:latin typeface="Arial"/>
                <a:ea typeface="Arial"/>
                <a:cs typeface="Arial"/>
                <a:sym typeface="Arial"/>
              </a:rPr>
              <a:t>Ⅲ. 프로그램 구동 및 설명</a:t>
            </a:r>
            <a:endParaRPr sz="2800">
              <a:solidFill>
                <a:srgbClr val="2E36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2E3650"/>
                </a:solidFill>
                <a:latin typeface="Arial"/>
                <a:ea typeface="Arial"/>
                <a:cs typeface="Arial"/>
                <a:sym typeface="Arial"/>
              </a:rPr>
              <a:t>Ⅳ. 역할 분담</a:t>
            </a:r>
            <a:endParaRPr sz="2800">
              <a:solidFill>
                <a:srgbClr val="2E36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829414" y="420735"/>
            <a:ext cx="8314586" cy="488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Linux Talk이란?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-81275" y="314986"/>
            <a:ext cx="989638" cy="74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주제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296717" y="143835"/>
            <a:ext cx="233654" cy="233654"/>
          </a:xfrm>
          <a:prstGeom prst="ellipse">
            <a:avLst/>
          </a:prstGeom>
          <a:solidFill>
            <a:srgbClr val="F680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4793382" y="1088829"/>
            <a:ext cx="394636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15"/>
          <p:cNvSpPr/>
          <p:nvPr/>
        </p:nvSpPr>
        <p:spPr>
          <a:xfrm>
            <a:off x="0" y="1098767"/>
            <a:ext cx="827088" cy="5769171"/>
          </a:xfrm>
          <a:prstGeom prst="rect">
            <a:avLst/>
          </a:prstGeom>
          <a:solidFill>
            <a:srgbClr val="2E36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" name="Google Shape;106;p15"/>
          <p:cNvGrpSpPr/>
          <p:nvPr/>
        </p:nvGrpSpPr>
        <p:grpSpPr>
          <a:xfrm>
            <a:off x="1127173" y="1359852"/>
            <a:ext cx="7680230" cy="5205539"/>
            <a:chOff x="1261681" y="1903578"/>
            <a:chExt cx="7653069" cy="4245019"/>
          </a:xfrm>
        </p:grpSpPr>
        <p:cxnSp>
          <p:nvCxnSpPr>
            <p:cNvPr id="107" name="Google Shape;107;p15"/>
            <p:cNvCxnSpPr/>
            <p:nvPr/>
          </p:nvCxnSpPr>
          <p:spPr>
            <a:xfrm>
              <a:off x="1261681" y="6148597"/>
              <a:ext cx="7653069" cy="0"/>
            </a:xfrm>
            <a:prstGeom prst="straightConnector1">
              <a:avLst/>
            </a:prstGeom>
            <a:noFill/>
            <a:ln cap="flat" cmpd="sng" w="19050">
              <a:solidFill>
                <a:srgbClr val="D5DBE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" name="Google Shape;108;p15"/>
            <p:cNvCxnSpPr/>
            <p:nvPr/>
          </p:nvCxnSpPr>
          <p:spPr>
            <a:xfrm>
              <a:off x="1261681" y="1903578"/>
              <a:ext cx="7653069" cy="0"/>
            </a:xfrm>
            <a:prstGeom prst="straightConnector1">
              <a:avLst/>
            </a:prstGeom>
            <a:noFill/>
            <a:ln cap="flat" cmpd="sng" w="19050">
              <a:solidFill>
                <a:srgbClr val="D5DBE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9" name="Google Shape;109;p15"/>
          <p:cNvSpPr txBox="1"/>
          <p:nvPr/>
        </p:nvSpPr>
        <p:spPr>
          <a:xfrm>
            <a:off x="979224" y="1523042"/>
            <a:ext cx="8014966" cy="163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하나의 서버에 여러 클라이언트가 접속하여 채팅을 할 수 있는 프로그램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각각의 클라이언트들은 채팅방을 생성하거나 채팅방에 들어갈 수 있으며, 하나의 채팅방에서 여러명의 클라이언트들이 동시에 채팅을 할 수 있다.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4224528" y="3565784"/>
            <a:ext cx="827088" cy="835136"/>
          </a:xfrm>
          <a:prstGeom prst="ellipse">
            <a:avLst/>
          </a:prstGeom>
          <a:solidFill>
            <a:srgbClr val="2E36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서버</a:t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2627376" y="5080580"/>
            <a:ext cx="827088" cy="835136"/>
          </a:xfrm>
          <a:prstGeom prst="ellipse">
            <a:avLst/>
          </a:prstGeom>
          <a:solidFill>
            <a:srgbClr val="2E36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클라이언트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3744912" y="5080580"/>
            <a:ext cx="827088" cy="835136"/>
          </a:xfrm>
          <a:prstGeom prst="ellipse">
            <a:avLst/>
          </a:prstGeom>
          <a:solidFill>
            <a:srgbClr val="2E36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클라이언트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4862448" y="5080580"/>
            <a:ext cx="827088" cy="835136"/>
          </a:xfrm>
          <a:prstGeom prst="ellipse">
            <a:avLst/>
          </a:prstGeom>
          <a:solidFill>
            <a:srgbClr val="2E36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클라이언트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5913912" y="5080580"/>
            <a:ext cx="827088" cy="835136"/>
          </a:xfrm>
          <a:prstGeom prst="ellipse">
            <a:avLst/>
          </a:prstGeom>
          <a:solidFill>
            <a:srgbClr val="2E36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클라이언트</a:t>
            </a:r>
            <a:endParaRPr/>
          </a:p>
        </p:txBody>
      </p:sp>
      <p:cxnSp>
        <p:nvCxnSpPr>
          <p:cNvPr id="115" name="Google Shape;115;p15"/>
          <p:cNvCxnSpPr>
            <a:stCxn id="110" idx="4"/>
            <a:endCxn id="111" idx="0"/>
          </p:cNvCxnSpPr>
          <p:nvPr/>
        </p:nvCxnSpPr>
        <p:spPr>
          <a:xfrm flipH="1">
            <a:off x="3040872" y="4400920"/>
            <a:ext cx="1597200" cy="679800"/>
          </a:xfrm>
          <a:prstGeom prst="straightConnector1">
            <a:avLst/>
          </a:prstGeom>
          <a:noFill/>
          <a:ln cap="flat" cmpd="sng" w="9525">
            <a:solidFill>
              <a:srgbClr val="2E36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" name="Google Shape;116;p15"/>
          <p:cNvCxnSpPr>
            <a:stCxn id="110" idx="4"/>
            <a:endCxn id="112" idx="0"/>
          </p:cNvCxnSpPr>
          <p:nvPr/>
        </p:nvCxnSpPr>
        <p:spPr>
          <a:xfrm flipH="1">
            <a:off x="4158372" y="4400920"/>
            <a:ext cx="479700" cy="679800"/>
          </a:xfrm>
          <a:prstGeom prst="straightConnector1">
            <a:avLst/>
          </a:prstGeom>
          <a:noFill/>
          <a:ln cap="flat" cmpd="sng" w="9525">
            <a:solidFill>
              <a:srgbClr val="2E36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" name="Google Shape;117;p15"/>
          <p:cNvCxnSpPr>
            <a:stCxn id="110" idx="4"/>
            <a:endCxn id="113" idx="0"/>
          </p:cNvCxnSpPr>
          <p:nvPr/>
        </p:nvCxnSpPr>
        <p:spPr>
          <a:xfrm>
            <a:off x="4638072" y="4400920"/>
            <a:ext cx="637800" cy="679800"/>
          </a:xfrm>
          <a:prstGeom prst="straightConnector1">
            <a:avLst/>
          </a:prstGeom>
          <a:noFill/>
          <a:ln cap="flat" cmpd="sng" w="9525">
            <a:solidFill>
              <a:srgbClr val="2E36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" name="Google Shape;118;p15"/>
          <p:cNvCxnSpPr>
            <a:stCxn id="110" idx="4"/>
            <a:endCxn id="114" idx="0"/>
          </p:cNvCxnSpPr>
          <p:nvPr/>
        </p:nvCxnSpPr>
        <p:spPr>
          <a:xfrm>
            <a:off x="4638072" y="4400920"/>
            <a:ext cx="1689300" cy="679800"/>
          </a:xfrm>
          <a:prstGeom prst="straightConnector1">
            <a:avLst/>
          </a:prstGeom>
          <a:noFill/>
          <a:ln cap="flat" cmpd="sng" w="9525">
            <a:solidFill>
              <a:srgbClr val="2E365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829414" y="420735"/>
            <a:ext cx="8314586" cy="488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주요기능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-81275" y="314986"/>
            <a:ext cx="989638" cy="74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주제</a:t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296717" y="143835"/>
            <a:ext cx="233654" cy="233654"/>
          </a:xfrm>
          <a:prstGeom prst="ellipse">
            <a:avLst/>
          </a:prstGeom>
          <a:solidFill>
            <a:srgbClr val="F680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16"/>
          <p:cNvCxnSpPr/>
          <p:nvPr/>
        </p:nvCxnSpPr>
        <p:spPr>
          <a:xfrm>
            <a:off x="4793382" y="1088829"/>
            <a:ext cx="394636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16"/>
          <p:cNvSpPr/>
          <p:nvPr/>
        </p:nvSpPr>
        <p:spPr>
          <a:xfrm>
            <a:off x="0" y="1098767"/>
            <a:ext cx="827088" cy="5769171"/>
          </a:xfrm>
          <a:prstGeom prst="rect">
            <a:avLst/>
          </a:prstGeom>
          <a:solidFill>
            <a:srgbClr val="2E36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16"/>
          <p:cNvGrpSpPr/>
          <p:nvPr/>
        </p:nvGrpSpPr>
        <p:grpSpPr>
          <a:xfrm>
            <a:off x="1127173" y="1359852"/>
            <a:ext cx="7680230" cy="5205539"/>
            <a:chOff x="1261681" y="1903578"/>
            <a:chExt cx="7653069" cy="4245019"/>
          </a:xfrm>
        </p:grpSpPr>
        <p:cxnSp>
          <p:nvCxnSpPr>
            <p:cNvPr id="129" name="Google Shape;129;p16"/>
            <p:cNvCxnSpPr/>
            <p:nvPr/>
          </p:nvCxnSpPr>
          <p:spPr>
            <a:xfrm>
              <a:off x="1261681" y="6148597"/>
              <a:ext cx="7653069" cy="0"/>
            </a:xfrm>
            <a:prstGeom prst="straightConnector1">
              <a:avLst/>
            </a:prstGeom>
            <a:noFill/>
            <a:ln cap="flat" cmpd="sng" w="19050">
              <a:solidFill>
                <a:srgbClr val="D5DBE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" name="Google Shape;130;p16"/>
            <p:cNvCxnSpPr/>
            <p:nvPr/>
          </p:nvCxnSpPr>
          <p:spPr>
            <a:xfrm>
              <a:off x="1261681" y="1903578"/>
              <a:ext cx="7653069" cy="0"/>
            </a:xfrm>
            <a:prstGeom prst="straightConnector1">
              <a:avLst/>
            </a:prstGeom>
            <a:noFill/>
            <a:ln cap="flat" cmpd="sng" w="19050">
              <a:solidFill>
                <a:srgbClr val="D5DBE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1" name="Google Shape;131;p16"/>
          <p:cNvSpPr txBox="1"/>
          <p:nvPr/>
        </p:nvSpPr>
        <p:spPr>
          <a:xfrm>
            <a:off x="979224" y="2109056"/>
            <a:ext cx="8014966" cy="3256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회원가입(유저의 로그인정보를 DB파일에 저장)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로그인(서버와 클라이언트가 통신하여 DB에 있는 정보와 비교 후 로그인)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로그인 유저 리스트 실시간 업데이트(새롭게 로그인한 유저가 있으면 로그인한 유저 리스트를 실시간으로 출력한다.)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다중 클라이언트간 채팅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다중 채팅방 구현(서로 다른 여러 개의 채팅방을 생성하고 접속 할 수 있다.)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829414" y="420735"/>
            <a:ext cx="8314586" cy="488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프로그램 서버 블록도</a:t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-81275" y="314986"/>
            <a:ext cx="989638" cy="74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주제</a:t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296717" y="143835"/>
            <a:ext cx="233654" cy="233654"/>
          </a:xfrm>
          <a:prstGeom prst="ellipse">
            <a:avLst/>
          </a:prstGeom>
          <a:solidFill>
            <a:srgbClr val="F680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17"/>
          <p:cNvCxnSpPr/>
          <p:nvPr/>
        </p:nvCxnSpPr>
        <p:spPr>
          <a:xfrm>
            <a:off x="4793382" y="1088829"/>
            <a:ext cx="394636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17"/>
          <p:cNvSpPr/>
          <p:nvPr/>
        </p:nvSpPr>
        <p:spPr>
          <a:xfrm>
            <a:off x="0" y="1098767"/>
            <a:ext cx="827088" cy="5769171"/>
          </a:xfrm>
          <a:prstGeom prst="rect">
            <a:avLst/>
          </a:prstGeom>
          <a:solidFill>
            <a:srgbClr val="2E36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17"/>
          <p:cNvGrpSpPr/>
          <p:nvPr/>
        </p:nvGrpSpPr>
        <p:grpSpPr>
          <a:xfrm>
            <a:off x="1127173" y="1359852"/>
            <a:ext cx="7680230" cy="5205539"/>
            <a:chOff x="1261681" y="1903578"/>
            <a:chExt cx="7653069" cy="4245019"/>
          </a:xfrm>
        </p:grpSpPr>
        <p:cxnSp>
          <p:nvCxnSpPr>
            <p:cNvPr id="142" name="Google Shape;142;p17"/>
            <p:cNvCxnSpPr/>
            <p:nvPr/>
          </p:nvCxnSpPr>
          <p:spPr>
            <a:xfrm>
              <a:off x="1261681" y="6148597"/>
              <a:ext cx="7653069" cy="0"/>
            </a:xfrm>
            <a:prstGeom prst="straightConnector1">
              <a:avLst/>
            </a:prstGeom>
            <a:noFill/>
            <a:ln cap="flat" cmpd="sng" w="19050">
              <a:solidFill>
                <a:srgbClr val="D5DBE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7"/>
            <p:cNvCxnSpPr/>
            <p:nvPr/>
          </p:nvCxnSpPr>
          <p:spPr>
            <a:xfrm>
              <a:off x="1261681" y="1903578"/>
              <a:ext cx="7653069" cy="0"/>
            </a:xfrm>
            <a:prstGeom prst="straightConnector1">
              <a:avLst/>
            </a:prstGeom>
            <a:noFill/>
            <a:ln cap="flat" cmpd="sng" w="19050">
              <a:solidFill>
                <a:srgbClr val="D5DBE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4" name="Google Shape;144;p17"/>
          <p:cNvSpPr/>
          <p:nvPr/>
        </p:nvSpPr>
        <p:spPr>
          <a:xfrm>
            <a:off x="1536192" y="2237232"/>
            <a:ext cx="1395984" cy="597394"/>
          </a:xfrm>
          <a:prstGeom prst="rect">
            <a:avLst/>
          </a:prstGeom>
          <a:solidFill>
            <a:srgbClr val="2E36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 서버 접속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1536192" y="3139770"/>
            <a:ext cx="1395984" cy="597394"/>
          </a:xfrm>
          <a:prstGeom prst="rect">
            <a:avLst/>
          </a:prstGeom>
          <a:solidFill>
            <a:srgbClr val="2E36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Menu thread 실행</a:t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1536242" y="4524233"/>
            <a:ext cx="1395900" cy="597300"/>
          </a:xfrm>
          <a:prstGeom prst="rect">
            <a:avLst/>
          </a:prstGeom>
          <a:solidFill>
            <a:srgbClr val="2E36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회원가입 실행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3309969" y="4524233"/>
            <a:ext cx="1570800" cy="597300"/>
          </a:xfrm>
          <a:prstGeom prst="rect">
            <a:avLst/>
          </a:prstGeom>
          <a:solidFill>
            <a:srgbClr val="2E36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Send login list thread 실행</a:t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5275529" y="3139833"/>
            <a:ext cx="1395900" cy="597300"/>
          </a:xfrm>
          <a:prstGeom prst="rect">
            <a:avLst/>
          </a:prstGeom>
          <a:solidFill>
            <a:srgbClr val="2E36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메뉴 출력</a:t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5304416" y="4524227"/>
            <a:ext cx="1395900" cy="597300"/>
          </a:xfrm>
          <a:prstGeom prst="rect">
            <a:avLst/>
          </a:prstGeom>
          <a:solidFill>
            <a:srgbClr val="2E36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채팅방 생성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7191605" y="4524227"/>
            <a:ext cx="1395900" cy="597300"/>
          </a:xfrm>
          <a:prstGeom prst="rect">
            <a:avLst/>
          </a:prstGeom>
          <a:solidFill>
            <a:srgbClr val="2E36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채팅방 입장/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채팅시작</a:t>
            </a:r>
            <a:endParaRPr/>
          </a:p>
        </p:txBody>
      </p:sp>
      <p:cxnSp>
        <p:nvCxnSpPr>
          <p:cNvPr id="151" name="Google Shape;151;p17"/>
          <p:cNvCxnSpPr>
            <a:stCxn id="144" idx="2"/>
            <a:endCxn id="145" idx="0"/>
          </p:cNvCxnSpPr>
          <p:nvPr/>
        </p:nvCxnSpPr>
        <p:spPr>
          <a:xfrm>
            <a:off x="2234184" y="2834626"/>
            <a:ext cx="0" cy="305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" name="Google Shape;152;p17"/>
          <p:cNvCxnSpPr>
            <a:stCxn id="145" idx="2"/>
            <a:endCxn id="146" idx="0"/>
          </p:cNvCxnSpPr>
          <p:nvPr/>
        </p:nvCxnSpPr>
        <p:spPr>
          <a:xfrm>
            <a:off x="2234184" y="3737164"/>
            <a:ext cx="0" cy="78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" name="Google Shape;153;p17"/>
          <p:cNvCxnSpPr>
            <a:endCxn id="147" idx="0"/>
          </p:cNvCxnSpPr>
          <p:nvPr/>
        </p:nvCxnSpPr>
        <p:spPr>
          <a:xfrm>
            <a:off x="4071669" y="3435833"/>
            <a:ext cx="23700" cy="1088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4" name="Google Shape;154;p17"/>
          <p:cNvCxnSpPr/>
          <p:nvPr/>
        </p:nvCxnSpPr>
        <p:spPr>
          <a:xfrm flipH="1">
            <a:off x="5981213" y="3771425"/>
            <a:ext cx="18900" cy="718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" name="Google Shape;155;p17"/>
          <p:cNvCxnSpPr>
            <a:stCxn id="148" idx="3"/>
            <a:endCxn id="150" idx="0"/>
          </p:cNvCxnSpPr>
          <p:nvPr/>
        </p:nvCxnSpPr>
        <p:spPr>
          <a:xfrm>
            <a:off x="6671429" y="3438483"/>
            <a:ext cx="1218000" cy="10857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17"/>
          <p:cNvSpPr txBox="1"/>
          <p:nvPr/>
        </p:nvSpPr>
        <p:spPr>
          <a:xfrm>
            <a:off x="5253637" y="4015325"/>
            <a:ext cx="698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: 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7191599" y="4015425"/>
            <a:ext cx="698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: 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8094175" y="4015425"/>
            <a:ext cx="698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: q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17"/>
          <p:cNvCxnSpPr>
            <a:stCxn id="145" idx="3"/>
            <a:endCxn id="148" idx="1"/>
          </p:cNvCxnSpPr>
          <p:nvPr/>
        </p:nvCxnSpPr>
        <p:spPr>
          <a:xfrm>
            <a:off x="2932176" y="3438467"/>
            <a:ext cx="23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7"/>
          <p:cNvCxnSpPr>
            <a:stCxn id="150" idx="3"/>
          </p:cNvCxnSpPr>
          <p:nvPr/>
        </p:nvCxnSpPr>
        <p:spPr>
          <a:xfrm flipH="1" rot="10800000">
            <a:off x="8587505" y="2705177"/>
            <a:ext cx="204900" cy="2117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7"/>
          <p:cNvCxnSpPr>
            <a:stCxn id="148" idx="0"/>
          </p:cNvCxnSpPr>
          <p:nvPr/>
        </p:nvCxnSpPr>
        <p:spPr>
          <a:xfrm rot="-5400000">
            <a:off x="7165679" y="1513233"/>
            <a:ext cx="434400" cy="2818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7"/>
          <p:cNvCxnSpPr>
            <a:endCxn id="150" idx="0"/>
          </p:cNvCxnSpPr>
          <p:nvPr/>
        </p:nvCxnSpPr>
        <p:spPr>
          <a:xfrm>
            <a:off x="7885955" y="3462827"/>
            <a:ext cx="3600" cy="10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7"/>
          <p:cNvCxnSpPr>
            <a:endCxn id="148" idx="0"/>
          </p:cNvCxnSpPr>
          <p:nvPr/>
        </p:nvCxnSpPr>
        <p:spPr>
          <a:xfrm flipH="1">
            <a:off x="5973479" y="2718933"/>
            <a:ext cx="5400" cy="4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829414" y="420735"/>
            <a:ext cx="8314586" cy="488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서버 Threads 구성 및 역할</a:t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-81275" y="314986"/>
            <a:ext cx="989638" cy="74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주제</a:t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296717" y="143835"/>
            <a:ext cx="233654" cy="233654"/>
          </a:xfrm>
          <a:prstGeom prst="ellipse">
            <a:avLst/>
          </a:prstGeom>
          <a:solidFill>
            <a:srgbClr val="F680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18"/>
          <p:cNvCxnSpPr/>
          <p:nvPr/>
        </p:nvCxnSpPr>
        <p:spPr>
          <a:xfrm>
            <a:off x="4793382" y="1088829"/>
            <a:ext cx="394636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18"/>
          <p:cNvSpPr/>
          <p:nvPr/>
        </p:nvSpPr>
        <p:spPr>
          <a:xfrm>
            <a:off x="0" y="1098767"/>
            <a:ext cx="827088" cy="5769171"/>
          </a:xfrm>
          <a:prstGeom prst="rect">
            <a:avLst/>
          </a:prstGeom>
          <a:solidFill>
            <a:srgbClr val="2E36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" name="Google Shape;173;p18"/>
          <p:cNvGrpSpPr/>
          <p:nvPr/>
        </p:nvGrpSpPr>
        <p:grpSpPr>
          <a:xfrm>
            <a:off x="1127173" y="1359852"/>
            <a:ext cx="7680230" cy="5205539"/>
            <a:chOff x="1261681" y="1903578"/>
            <a:chExt cx="7653069" cy="4245019"/>
          </a:xfrm>
        </p:grpSpPr>
        <p:cxnSp>
          <p:nvCxnSpPr>
            <p:cNvPr id="174" name="Google Shape;174;p18"/>
            <p:cNvCxnSpPr/>
            <p:nvPr/>
          </p:nvCxnSpPr>
          <p:spPr>
            <a:xfrm>
              <a:off x="1261681" y="6148597"/>
              <a:ext cx="7653069" cy="0"/>
            </a:xfrm>
            <a:prstGeom prst="straightConnector1">
              <a:avLst/>
            </a:prstGeom>
            <a:noFill/>
            <a:ln cap="flat" cmpd="sng" w="19050">
              <a:solidFill>
                <a:srgbClr val="D5DBE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18"/>
            <p:cNvCxnSpPr/>
            <p:nvPr/>
          </p:nvCxnSpPr>
          <p:spPr>
            <a:xfrm>
              <a:off x="1261681" y="1903578"/>
              <a:ext cx="7653069" cy="0"/>
            </a:xfrm>
            <a:prstGeom prst="straightConnector1">
              <a:avLst/>
            </a:prstGeom>
            <a:noFill/>
            <a:ln cap="flat" cmpd="sng" w="19050">
              <a:solidFill>
                <a:srgbClr val="D5DBE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6" name="Google Shape;176;p18"/>
          <p:cNvSpPr txBox="1"/>
          <p:nvPr/>
        </p:nvSpPr>
        <p:spPr>
          <a:xfrm>
            <a:off x="979224" y="1523041"/>
            <a:ext cx="8014966" cy="4518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메뉴 쓰레드(void *menu_thread(void *arg))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프로그램의 기본적인 기능을 담당하는 함수들을 호출하는 역할을 한다.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(Login and join function, standby screen function, Chat room </a:t>
            </a:r>
            <a:r>
              <a:rPr lang="ko-KR" sz="1800">
                <a:solidFill>
                  <a:schemeClr val="dk1"/>
                </a:solidFill>
              </a:rPr>
              <a:t>function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ko-KR" sz="1800">
                <a:solidFill>
                  <a:schemeClr val="dk1"/>
                </a:solidFill>
              </a:rPr>
              <a:t> 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리스트 업데이트 쓰레드 (void *Send_login_list(void* arg))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 클라이언트가 로그인했을 경우 전체 로그인 유저 목록을 갱신하여 다른 클라이언트에게도 실시간으로 알려준다.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829414" y="420735"/>
            <a:ext cx="8314586" cy="488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클라이언트 Threads 구성 및 역할</a:t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-81275" y="314986"/>
            <a:ext cx="989638" cy="74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주제</a:t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296717" y="143835"/>
            <a:ext cx="233654" cy="233654"/>
          </a:xfrm>
          <a:prstGeom prst="ellipse">
            <a:avLst/>
          </a:prstGeom>
          <a:solidFill>
            <a:srgbClr val="F680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19"/>
          <p:cNvCxnSpPr/>
          <p:nvPr/>
        </p:nvCxnSpPr>
        <p:spPr>
          <a:xfrm>
            <a:off x="4793382" y="1088829"/>
            <a:ext cx="394636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19"/>
          <p:cNvSpPr/>
          <p:nvPr/>
        </p:nvSpPr>
        <p:spPr>
          <a:xfrm>
            <a:off x="0" y="1098767"/>
            <a:ext cx="827088" cy="5769171"/>
          </a:xfrm>
          <a:prstGeom prst="rect">
            <a:avLst/>
          </a:prstGeom>
          <a:solidFill>
            <a:srgbClr val="2E36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9"/>
          <p:cNvGrpSpPr/>
          <p:nvPr/>
        </p:nvGrpSpPr>
        <p:grpSpPr>
          <a:xfrm>
            <a:off x="1127173" y="1359852"/>
            <a:ext cx="7680230" cy="5205539"/>
            <a:chOff x="1261681" y="1903578"/>
            <a:chExt cx="7653069" cy="4245019"/>
          </a:xfrm>
        </p:grpSpPr>
        <p:cxnSp>
          <p:nvCxnSpPr>
            <p:cNvPr id="187" name="Google Shape;187;p19"/>
            <p:cNvCxnSpPr/>
            <p:nvPr/>
          </p:nvCxnSpPr>
          <p:spPr>
            <a:xfrm>
              <a:off x="1261681" y="6148597"/>
              <a:ext cx="7653069" cy="0"/>
            </a:xfrm>
            <a:prstGeom prst="straightConnector1">
              <a:avLst/>
            </a:prstGeom>
            <a:noFill/>
            <a:ln cap="flat" cmpd="sng" w="19050">
              <a:solidFill>
                <a:srgbClr val="D5DBE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" name="Google Shape;188;p19"/>
            <p:cNvCxnSpPr/>
            <p:nvPr/>
          </p:nvCxnSpPr>
          <p:spPr>
            <a:xfrm>
              <a:off x="1261681" y="1903578"/>
              <a:ext cx="7653069" cy="0"/>
            </a:xfrm>
            <a:prstGeom prst="straightConnector1">
              <a:avLst/>
            </a:prstGeom>
            <a:noFill/>
            <a:ln cap="flat" cmpd="sng" w="19050">
              <a:solidFill>
                <a:srgbClr val="D5DBE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9" name="Google Shape;189;p19"/>
          <p:cNvSpPr txBox="1"/>
          <p:nvPr/>
        </p:nvSpPr>
        <p:spPr>
          <a:xfrm>
            <a:off x="979224" y="1523041"/>
            <a:ext cx="8014966" cy="4518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리스트 업데이트 쓰레드 (void* display_login(void* arg))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했을 경우 서버의 로그인 유저 업데이트 쓰레드로 전송하여 리스트를 출력할 수 있게 한다.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메시지 송신 쓰레드(void* send_msg(void* arg))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메시지를 입력하여 서버로 전송하는 쓰레드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메시지 수신 쓰레드(void* recv_msg(void* arg))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서버로부터 메시지를 수신하는 쓰레드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829414" y="420735"/>
            <a:ext cx="8314586" cy="488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Function 구성 및 설명</a:t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-81275" y="314986"/>
            <a:ext cx="989638" cy="74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주제</a:t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296717" y="143835"/>
            <a:ext cx="233654" cy="233654"/>
          </a:xfrm>
          <a:prstGeom prst="ellipse">
            <a:avLst/>
          </a:prstGeom>
          <a:solidFill>
            <a:srgbClr val="F680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20"/>
          <p:cNvCxnSpPr/>
          <p:nvPr/>
        </p:nvCxnSpPr>
        <p:spPr>
          <a:xfrm>
            <a:off x="4793382" y="1088829"/>
            <a:ext cx="394636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8" name="Google Shape;198;p20"/>
          <p:cNvSpPr/>
          <p:nvPr/>
        </p:nvSpPr>
        <p:spPr>
          <a:xfrm>
            <a:off x="0" y="1098767"/>
            <a:ext cx="827088" cy="5769171"/>
          </a:xfrm>
          <a:prstGeom prst="rect">
            <a:avLst/>
          </a:prstGeom>
          <a:solidFill>
            <a:srgbClr val="2E36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" name="Google Shape;199;p20"/>
          <p:cNvGrpSpPr/>
          <p:nvPr/>
        </p:nvGrpSpPr>
        <p:grpSpPr>
          <a:xfrm>
            <a:off x="1127173" y="1359852"/>
            <a:ext cx="7680230" cy="5205539"/>
            <a:chOff x="1261681" y="1903578"/>
            <a:chExt cx="7653069" cy="4245019"/>
          </a:xfrm>
        </p:grpSpPr>
        <p:cxnSp>
          <p:nvCxnSpPr>
            <p:cNvPr id="200" name="Google Shape;200;p20"/>
            <p:cNvCxnSpPr/>
            <p:nvPr/>
          </p:nvCxnSpPr>
          <p:spPr>
            <a:xfrm>
              <a:off x="1261681" y="6148597"/>
              <a:ext cx="7653069" cy="0"/>
            </a:xfrm>
            <a:prstGeom prst="straightConnector1">
              <a:avLst/>
            </a:prstGeom>
            <a:noFill/>
            <a:ln cap="flat" cmpd="sng" w="19050">
              <a:solidFill>
                <a:srgbClr val="D5DBE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20"/>
            <p:cNvCxnSpPr/>
            <p:nvPr/>
          </p:nvCxnSpPr>
          <p:spPr>
            <a:xfrm>
              <a:off x="1261681" y="1903578"/>
              <a:ext cx="7653069" cy="0"/>
            </a:xfrm>
            <a:prstGeom prst="straightConnector1">
              <a:avLst/>
            </a:prstGeom>
            <a:noFill/>
            <a:ln cap="flat" cmpd="sng" w="19050">
              <a:solidFill>
                <a:srgbClr val="D5DBE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2" name="Google Shape;202;p20"/>
          <p:cNvSpPr txBox="1"/>
          <p:nvPr/>
        </p:nvSpPr>
        <p:spPr>
          <a:xfrm>
            <a:off x="979224" y="2205794"/>
            <a:ext cx="8014966" cy="2357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서버 Function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join_service(int clnt_sock) 					//회원가입 function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login_service(int clnt_sock) 					//로그인 function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Check_ID(char id[]) 						//ID중복확인 function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stanby_screen(int clnt_sock, int user_num)	// 대기(메뉴)화면 function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chat_room(int sock, int User_num, int Chat_num)//채팅  function</a:t>
            </a: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959805" y="4563103"/>
            <a:ext cx="8014966" cy="755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클라이언트 Function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menu(int a) //클라이언트에 메뉴 출력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829414" y="420735"/>
            <a:ext cx="8314586" cy="488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프로그램 구동 및 설명</a:t>
            </a:r>
            <a:endParaRPr/>
          </a:p>
        </p:txBody>
      </p:sp>
      <p:sp>
        <p:nvSpPr>
          <p:cNvPr id="209" name="Google Shape;209;p21"/>
          <p:cNvSpPr txBox="1"/>
          <p:nvPr/>
        </p:nvSpPr>
        <p:spPr>
          <a:xfrm>
            <a:off x="-81275" y="314986"/>
            <a:ext cx="989638" cy="74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주제</a:t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296717" y="143835"/>
            <a:ext cx="233654" cy="233654"/>
          </a:xfrm>
          <a:prstGeom prst="ellipse">
            <a:avLst/>
          </a:prstGeom>
          <a:solidFill>
            <a:srgbClr val="F680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21"/>
          <p:cNvCxnSpPr/>
          <p:nvPr/>
        </p:nvCxnSpPr>
        <p:spPr>
          <a:xfrm>
            <a:off x="4793382" y="1088829"/>
            <a:ext cx="394636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p21"/>
          <p:cNvSpPr/>
          <p:nvPr/>
        </p:nvSpPr>
        <p:spPr>
          <a:xfrm>
            <a:off x="0" y="1098767"/>
            <a:ext cx="827088" cy="5769171"/>
          </a:xfrm>
          <a:prstGeom prst="rect">
            <a:avLst/>
          </a:prstGeom>
          <a:solidFill>
            <a:srgbClr val="2E36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3" name="Google Shape;213;p21"/>
          <p:cNvGrpSpPr/>
          <p:nvPr/>
        </p:nvGrpSpPr>
        <p:grpSpPr>
          <a:xfrm>
            <a:off x="1127173" y="1359852"/>
            <a:ext cx="7680230" cy="5205539"/>
            <a:chOff x="1261681" y="1903578"/>
            <a:chExt cx="7653069" cy="4245019"/>
          </a:xfrm>
        </p:grpSpPr>
        <p:cxnSp>
          <p:nvCxnSpPr>
            <p:cNvPr id="214" name="Google Shape;214;p21"/>
            <p:cNvCxnSpPr/>
            <p:nvPr/>
          </p:nvCxnSpPr>
          <p:spPr>
            <a:xfrm>
              <a:off x="1261681" y="6148597"/>
              <a:ext cx="7653069" cy="0"/>
            </a:xfrm>
            <a:prstGeom prst="straightConnector1">
              <a:avLst/>
            </a:prstGeom>
            <a:noFill/>
            <a:ln cap="flat" cmpd="sng" w="19050">
              <a:solidFill>
                <a:srgbClr val="D5DBE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21"/>
            <p:cNvCxnSpPr/>
            <p:nvPr/>
          </p:nvCxnSpPr>
          <p:spPr>
            <a:xfrm>
              <a:off x="1261681" y="1903578"/>
              <a:ext cx="7653069" cy="0"/>
            </a:xfrm>
            <a:prstGeom prst="straightConnector1">
              <a:avLst/>
            </a:prstGeom>
            <a:noFill/>
            <a:ln cap="flat" cmpd="sng" w="19050">
              <a:solidFill>
                <a:srgbClr val="D5DBE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216" name="Google Shape;2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7050" y="2301411"/>
            <a:ext cx="4589915" cy="293068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1"/>
          <p:cNvSpPr txBox="1"/>
          <p:nvPr/>
        </p:nvSpPr>
        <p:spPr>
          <a:xfrm>
            <a:off x="1127173" y="1786128"/>
            <a:ext cx="37577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처음 클라이언트를 실행했을 때</a:t>
            </a:r>
            <a:endParaRPr/>
          </a:p>
        </p:txBody>
      </p:sp>
      <p:sp>
        <p:nvSpPr>
          <p:cNvPr id="218" name="Google Shape;218;p21"/>
          <p:cNvSpPr txBox="1"/>
          <p:nvPr/>
        </p:nvSpPr>
        <p:spPr>
          <a:xfrm>
            <a:off x="1127173" y="5378039"/>
            <a:ext cx="6889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입력 시: 회원가입 진행 -&gt; 서버에서 DB에 회원가입 정보 저장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입력 시: 로그인 진행 후 메인 메뉴화면으로 이동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