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1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27"/>
    </p:embeddedFont>
    <p:embeddedFont>
      <p:font typeface="나눔스퀘어OTF_ac Bold" panose="020B0600000101010101" pitchFamily="34" charset="-127"/>
      <p:bold r:id="rId28"/>
    </p:embeddedFont>
    <p:embeddedFont>
      <p:font typeface="나눔스퀘어OTF_ac ExtraBold" panose="020B0600000101010101" pitchFamily="34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C0BC"/>
    <a:srgbClr val="FFFF8B"/>
    <a:srgbClr val="FA8AE2"/>
    <a:srgbClr val="F0F0F0"/>
    <a:srgbClr val="18CECA"/>
    <a:srgbClr val="0D716F"/>
    <a:srgbClr val="459995"/>
    <a:srgbClr val="1ADCD7"/>
    <a:srgbClr val="2AE6E2"/>
    <a:srgbClr val="17C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0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8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2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8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6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2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400" b="1" kern="0" dirty="0" err="1" smtClean="0">
                <a:ln w="19050">
                  <a:noFill/>
                </a:ln>
                <a:solidFill>
                  <a:srgbClr val="18CACA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HelloPet</a:t>
            </a:r>
            <a:r>
              <a:rPr lang="en-US" altLang="ko-KR" sz="5400" b="1" kern="0" dirty="0" smtClea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Project</a:t>
            </a:r>
          </a:p>
          <a:p>
            <a:pPr algn="ctr" latinLnBrk="0">
              <a:defRPr/>
            </a:pPr>
            <a:r>
              <a:rPr lang="ko-KR" altLang="en-US" sz="5400" b="1" kern="0" dirty="0" smtClean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동물병원 예약 시스템</a:t>
            </a:r>
          </a:p>
          <a:p>
            <a:pPr algn="ctr" latinLnBrk="0">
              <a:defRPr/>
            </a:pPr>
            <a:endParaRPr lang="en-US" altLang="ko-KR" sz="1050" kern="0" dirty="0">
              <a:ln w="1270">
                <a:noFill/>
              </a:ln>
              <a:solidFill>
                <a:prstClr val="white">
                  <a:lumMod val="65000"/>
                </a:prstClr>
              </a:solidFill>
            </a:endParaRPr>
          </a:p>
          <a:p>
            <a:pPr algn="ctr" latinLnBrk="0">
              <a:defRPr/>
            </a:pPr>
            <a:r>
              <a:rPr lang="ko-KR" altLang="en-US" sz="1050" kern="0" dirty="0" err="1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김채영</a:t>
            </a:r>
            <a:r>
              <a:rPr lang="ko-KR" altLang="en-US" sz="1050" kern="0" dirty="0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 김경준 이민혁 임민지 </a:t>
            </a:r>
            <a:r>
              <a:rPr lang="ko-KR" altLang="en-US" sz="1050" kern="0" dirty="0" err="1" smtClean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장인화</a:t>
            </a:r>
            <a:endParaRPr lang="ko-KR" altLang="en-US" sz="66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8110" y="720007"/>
            <a:ext cx="42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3-2)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작업분류체계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(WBS)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개발 계획 수립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536239" y="1326297"/>
          <a:ext cx="11123719" cy="5033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342">
                  <a:extLst>
                    <a:ext uri="{9D8B030D-6E8A-4147-A177-3AD203B41FA5}">
                      <a16:colId xmlns:a16="http://schemas.microsoft.com/office/drawing/2014/main" val="3201894489"/>
                    </a:ext>
                  </a:extLst>
                </a:gridCol>
                <a:gridCol w="2007209">
                  <a:extLst>
                    <a:ext uri="{9D8B030D-6E8A-4147-A177-3AD203B41FA5}">
                      <a16:colId xmlns:a16="http://schemas.microsoft.com/office/drawing/2014/main" val="2143867139"/>
                    </a:ext>
                  </a:extLst>
                </a:gridCol>
                <a:gridCol w="984397">
                  <a:extLst>
                    <a:ext uri="{9D8B030D-6E8A-4147-A177-3AD203B41FA5}">
                      <a16:colId xmlns:a16="http://schemas.microsoft.com/office/drawing/2014/main" val="609861974"/>
                    </a:ext>
                  </a:extLst>
                </a:gridCol>
                <a:gridCol w="1612067">
                  <a:extLst>
                    <a:ext uri="{9D8B030D-6E8A-4147-A177-3AD203B41FA5}">
                      <a16:colId xmlns:a16="http://schemas.microsoft.com/office/drawing/2014/main" val="2491465136"/>
                    </a:ext>
                  </a:extLst>
                </a:gridCol>
                <a:gridCol w="1362004">
                  <a:extLst>
                    <a:ext uri="{9D8B030D-6E8A-4147-A177-3AD203B41FA5}">
                      <a16:colId xmlns:a16="http://schemas.microsoft.com/office/drawing/2014/main" val="4064264799"/>
                    </a:ext>
                  </a:extLst>
                </a:gridCol>
                <a:gridCol w="1534403">
                  <a:extLst>
                    <a:ext uri="{9D8B030D-6E8A-4147-A177-3AD203B41FA5}">
                      <a16:colId xmlns:a16="http://schemas.microsoft.com/office/drawing/2014/main" val="888438545"/>
                    </a:ext>
                  </a:extLst>
                </a:gridCol>
                <a:gridCol w="2779297">
                  <a:extLst>
                    <a:ext uri="{9D8B030D-6E8A-4147-A177-3AD203B41FA5}">
                      <a16:colId xmlns:a16="http://schemas.microsoft.com/office/drawing/2014/main" val="8758176"/>
                    </a:ext>
                  </a:extLst>
                </a:gridCol>
              </a:tblGrid>
              <a:tr h="33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스퀘어OTF_ac ExtraBold" panose="020B0600000101010101" pitchFamily="34" charset="-127"/>
                          <a:ea typeface="나눔스퀘어라운드 Bold" panose="020B0600000101010101"/>
                        </a:rPr>
                        <a:t>WBS</a:t>
                      </a:r>
                      <a:endParaRPr lang="ko-KR" altLang="en-US" sz="1200" b="1" dirty="0">
                        <a:latin typeface="나눔스퀘어OTF_ac Extra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스퀘어OTF_ac ExtraBold" panose="020B0600000101010101" pitchFamily="34" charset="-127"/>
                          <a:ea typeface="나눔스퀘어라운드 Bold" panose="020B0600000101010101"/>
                        </a:rPr>
                        <a:t>TASK</a:t>
                      </a:r>
                      <a:endParaRPr lang="ko-KR" altLang="en-US" sz="1200" b="1" dirty="0">
                        <a:latin typeface="나눔스퀘어OTF_ac Extra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스퀘어OTF_ac ExtraBold" panose="020B0600000101010101" pitchFamily="34" charset="-127"/>
                          <a:ea typeface="나눔스퀘어라운드 Bold" panose="020B0600000101010101"/>
                        </a:rPr>
                        <a:t>작업자</a:t>
                      </a:r>
                      <a:endParaRPr lang="ko-KR" altLang="en-US" sz="1200" b="1" dirty="0">
                        <a:latin typeface="나눔스퀘어OTF_ac Extra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스퀘어OTF_ac ExtraBold" panose="020B0600000101010101" pitchFamily="34" charset="-127"/>
                          <a:ea typeface="나눔스퀘어라운드 Bold" panose="020B0600000101010101"/>
                        </a:rPr>
                        <a:t>상태</a:t>
                      </a:r>
                      <a:endParaRPr lang="ko-KR" altLang="en-US" sz="1200" b="1" dirty="0">
                        <a:latin typeface="나눔스퀘어OTF_ac Extra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스퀘어OTF_ac ExtraBold" panose="020B0600000101010101" pitchFamily="34" charset="-127"/>
                          <a:ea typeface="나눔스퀘어라운드 Bold" panose="020B0600000101010101"/>
                        </a:rPr>
                        <a:t>시작</a:t>
                      </a:r>
                      <a:endParaRPr lang="ko-KR" altLang="en-US" sz="1200" b="1" dirty="0">
                        <a:latin typeface="나눔스퀘어OTF_ac Extra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종료</a:t>
                      </a:r>
                      <a:endParaRPr lang="ko-KR" altLang="en-US" sz="1200" b="1" dirty="0">
                        <a:latin typeface="나눔스퀘어OTF_ac Extra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산출</a:t>
                      </a:r>
                      <a:endParaRPr lang="ko-KR" altLang="en-US" sz="1200" b="1" dirty="0">
                        <a:latin typeface="나눔스퀘어OTF_ac Extra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8872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4</a:t>
                      </a:r>
                      <a:endParaRPr lang="ko-KR" altLang="ko-KR" sz="105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altLang="ko-KR" sz="105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1907059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4.1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메인 </a:t>
                      </a:r>
                      <a:r>
                        <a:rPr lang="ko-KR" altLang="en-US" sz="105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김채영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2023-03-08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2023-03-10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SpringBoot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202093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4.2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회원 </a:t>
                      </a:r>
                      <a:r>
                        <a:rPr lang="ko-KR" altLang="en-US" sz="1050" kern="100" dirty="0" err="1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기능</a:t>
                      </a:r>
                      <a:r>
                        <a:rPr lang="ko-KR" sz="1050" kern="100" dirty="0" err="1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구현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이민혁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2023-03-10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2023-03-15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SpringBoot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890362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4.3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마이페이지</a:t>
                      </a:r>
                      <a:r>
                        <a:rPr lang="ko-KR" altLang="en-US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 </a:t>
                      </a:r>
                      <a:r>
                        <a:rPr lang="ko-KR" altLang="en-US" sz="105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이민혁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2023-03-15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2023-03-22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SpringBoot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081722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4.4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병원</a:t>
                      </a:r>
                      <a:r>
                        <a:rPr lang="en-US" altLang="ko-KR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/</a:t>
                      </a:r>
                      <a:r>
                        <a:rPr lang="ko-KR" altLang="en-US" sz="105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약국찾기</a:t>
                      </a:r>
                      <a:r>
                        <a:rPr lang="ko-KR" altLang="en-US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 </a:t>
                      </a:r>
                      <a:r>
                        <a:rPr lang="ko-KR" altLang="en-US" sz="105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장인화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2023-03-08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2023-03-17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SpringBoot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763323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4.5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커뮤니티 </a:t>
                      </a:r>
                      <a:r>
                        <a:rPr lang="ko-KR" altLang="en-US" sz="105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김경준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2023-03-08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2023-03-20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SpringBoot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051978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4.6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관리자 </a:t>
                      </a:r>
                      <a:r>
                        <a:rPr lang="ko-KR" altLang="en-US" sz="105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2023-03-14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2023-03-29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SpringBoot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547801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4.7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고객센터 </a:t>
                      </a:r>
                      <a:r>
                        <a:rPr lang="ko-KR" altLang="en-US" sz="105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2023-03-08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2023-03-16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SpringBoot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028101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4.8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증상별질병찾기</a:t>
                      </a:r>
                      <a:r>
                        <a:rPr lang="ko-KR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임민지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2023-03-08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2023-03-15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SpringBoot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296637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4.9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병원조회리스트</a:t>
                      </a:r>
                      <a:r>
                        <a:rPr lang="ko-KR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2023-03-14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2023-03-15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SpringBoot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455494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4.10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err="1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진료상품</a:t>
                      </a:r>
                      <a:r>
                        <a:rPr lang="ko-KR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장인화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2023-03-22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2023-03-27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SpringBoot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49660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4.11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err="1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알림창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2023-03-21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2023-03-25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SpringBoot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402485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5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테스트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2023-03-23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2023-03-28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테스트 체크리스트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776065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6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배포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2023-03-28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2023-03-31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프로젝트 </a:t>
                      </a: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완료보고서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80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0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4077" y="1337056"/>
          <a:ext cx="11116497" cy="50029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093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1994369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01035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3813927"/>
                    </a:ext>
                  </a:extLst>
                </a:gridCol>
              </a:tblGrid>
              <a:tr h="315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WBS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TASK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작업자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16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17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18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19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20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23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25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27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기획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1.1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요구사항 분석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김채영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1.2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프로젝트 아키텍처 분석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김채영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설계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92083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2.1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DB 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설계 및 구현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김채영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2.2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프로젝트 아키텍처 설계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김채영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3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화면구현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78678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3.1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메인 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화면구현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김채영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3.2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회원 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화면구현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이민혁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3.3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마이페이지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 화면구현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이민혁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3.4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병원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,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약국찾기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 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화면구현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장인화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3.5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커뮤니티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 화면구현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김경준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3.6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고객센터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화면구현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김채영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413184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3.7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관리자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화면구현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김채영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054511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3.8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증상별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 질병 찾기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화면구현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임민지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8A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8A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3298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3.9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병원조회리스트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화면구현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장인화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978818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3.10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진료상품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화면구현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장인화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560"/>
                  </a:ext>
                </a:extLst>
              </a:tr>
              <a:tr h="26040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3.11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알림창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화면구현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김채영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7833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개발 계획 수립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8110" y="720007"/>
            <a:ext cx="625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4-1)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프로젝트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작업일정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2023.03.01 ~ 2023.03.31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3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4077" y="1337056"/>
          <a:ext cx="11116497" cy="39891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1093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1994369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01035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3813927"/>
                    </a:ext>
                  </a:extLst>
                </a:gridCol>
              </a:tblGrid>
              <a:tr h="3156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WBS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TASK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작업자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6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7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8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9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10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13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15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16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17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18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19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20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21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22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23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24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25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27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4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 </a:t>
                      </a:r>
                      <a:r>
                        <a:rPr lang="ko-KR" altLang="en-US" sz="105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기능구현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4.1</a:t>
                      </a:r>
                      <a:endParaRPr lang="ko-KR" altLang="ko-K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메인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altLang="ko-K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김채영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4.2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회원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기능</a:t>
                      </a:r>
                      <a:r>
                        <a:rPr lang="ko-KR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구현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이민혁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4.3</a:t>
                      </a:r>
                      <a:endParaRPr lang="ko-KR" altLang="ko-K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마이페이지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altLang="ko-K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이민혁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4.4</a:t>
                      </a:r>
                      <a:endParaRPr lang="ko-KR" altLang="ko-K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병원</a:t>
                      </a: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/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약국찾기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altLang="ko-K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장인화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4.5</a:t>
                      </a:r>
                      <a:endParaRPr lang="ko-KR" altLang="ko-K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커뮤니티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altLang="ko-K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김경준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4.6</a:t>
                      </a:r>
                      <a:endParaRPr lang="ko-KR" altLang="ko-K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관리자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altLang="ko-K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4.7</a:t>
                      </a:r>
                      <a:endParaRPr lang="ko-KR" altLang="ko-K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고객센터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altLang="ko-KR" sz="10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4.8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증상별질병찾기</a:t>
                      </a:r>
                      <a:r>
                        <a:rPr 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임민지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A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A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A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A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A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A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A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4.9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병원조회리스트</a:t>
                      </a:r>
                      <a:r>
                        <a:rPr 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4.10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진료상품</a:t>
                      </a:r>
                      <a:r>
                        <a:rPr lang="ko-K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장인화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41318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4.11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알림창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 </a:t>
                      </a:r>
                      <a:r>
                        <a:rPr lang="ko-KR" altLang="en-US" sz="105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기능구현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05451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5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테스트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8329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indent="0" algn="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6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스퀘어OTF_ac 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배포</a:t>
                      </a:r>
                      <a:endParaRPr lang="ko-K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OTF_ac Bold" panose="020B0600000101010101" pitchFamily="34" charset="-127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스퀘어OTF_ac 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97881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개발 계획 수립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8110" y="720007"/>
            <a:ext cx="625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4-1)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프로젝트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작업일정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2023.03.01 ~ 2023.03.31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작업내역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8110" y="720007"/>
            <a:ext cx="56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1-1)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정보구조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(IA)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</p:txBody>
      </p:sp>
      <p:pic>
        <p:nvPicPr>
          <p:cNvPr id="12" name="그림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5" r="11670" b="61381"/>
          <a:stretch/>
        </p:blipFill>
        <p:spPr bwMode="auto">
          <a:xfrm>
            <a:off x="1263031" y="1393893"/>
            <a:ext cx="9665934" cy="5140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532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작업내역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8110" y="720007"/>
            <a:ext cx="56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1-2)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정보구조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(IA)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3" t="38328" r="4997" b="31075"/>
          <a:stretch/>
        </p:blipFill>
        <p:spPr bwMode="auto">
          <a:xfrm>
            <a:off x="1590951" y="1598577"/>
            <a:ext cx="9665934" cy="4048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7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작업내역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8110" y="720007"/>
            <a:ext cx="56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1-3)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정보구조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(IA)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6" t="68601" r="2344" b="3885"/>
          <a:stretch/>
        </p:blipFill>
        <p:spPr bwMode="auto">
          <a:xfrm>
            <a:off x="1994024" y="1902967"/>
            <a:ext cx="9665934" cy="3641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5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191298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0772" y="752281"/>
            <a:ext cx="42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2) </a:t>
            </a:r>
            <a:r>
              <a:rPr lang="en-US" altLang="ko-KR" dirty="0">
                <a:solidFill>
                  <a:prstClr val="black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ERD - </a:t>
            </a:r>
            <a:r>
              <a:rPr lang="ko-KR" altLang="en-US" dirty="0" smtClean="0">
                <a:solidFill>
                  <a:prstClr val="black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구조</a:t>
            </a:r>
            <a:endParaRPr lang="ko-KR" altLang="en-US" dirty="0">
              <a:solidFill>
                <a:prstClr val="black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작업내역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43" y="1518287"/>
            <a:ext cx="7031114" cy="48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066798" y="1360871"/>
          <a:ext cx="10058399" cy="5246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723">
                  <a:extLst>
                    <a:ext uri="{9D8B030D-6E8A-4147-A177-3AD203B41FA5}">
                      <a16:colId xmlns:a16="http://schemas.microsoft.com/office/drawing/2014/main" val="3201894489"/>
                    </a:ext>
                  </a:extLst>
                </a:gridCol>
                <a:gridCol w="4291877">
                  <a:extLst>
                    <a:ext uri="{9D8B030D-6E8A-4147-A177-3AD203B41FA5}">
                      <a16:colId xmlns:a16="http://schemas.microsoft.com/office/drawing/2014/main" val="88843854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8758176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Package</a:t>
                      </a:r>
                      <a:endParaRPr lang="ko-KR" altLang="en-US" sz="16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  <a:cs typeface="+mn-cs"/>
                        </a:rPr>
                        <a:t>Class </a:t>
                      </a:r>
                      <a:endParaRPr lang="ko-KR" altLang="en-US" sz="16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  <a:cs typeface="+mn-cs"/>
                        </a:rPr>
                        <a:t>설명 </a:t>
                      </a:r>
                      <a:endParaRPr lang="ko-KR" altLang="en-US" sz="16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88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controller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IndexController.java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메인화면</a:t>
                      </a: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컨트롤러</a:t>
                      </a: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21907059"/>
                  </a:ext>
                </a:extLst>
              </a:tr>
              <a:tr h="324000">
                <a:tc row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controller.admin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AdminController.java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관리자 컨트롤러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5294021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AdminProductController.java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관리자 상품 컨트롤러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333183062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AdminCouponController.java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관리자 </a:t>
                      </a: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쿠폰</a:t>
                      </a:r>
                      <a:r>
                        <a:rPr lang="ko-KR" altLang="ko-KR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컨트롤러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2783896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controller.community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CommunityController.java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커뮤니티 컨트롤러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9544113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controller.cs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CsController.java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고객센터 컨트롤러</a:t>
                      </a: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0679044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controller.disease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DiseaseController.java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증상별</a:t>
                      </a: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질병 컨트롤러</a:t>
                      </a: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916797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controller.lists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ListsController.java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병원 목록 컨트롤러</a:t>
                      </a: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0604800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controller.member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MemberController.java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회원 컨트롤러</a:t>
                      </a: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38565513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controller.message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MessageController.java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알림 메시지 컨트롤러</a:t>
                      </a: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3254513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controller.my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MyController.java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마이페이지</a:t>
                      </a: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컨트롤러</a:t>
                      </a: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0973145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controller.product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ProductController.java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상품 컨트롤러</a:t>
                      </a: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749510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controller.search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SearchController.java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검색 컨트롤러</a:t>
                      </a: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498043874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entity</a:t>
                      </a:r>
                      <a:endParaRPr lang="ko-KR" altLang="ko-KR" sz="1600" kern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MedicalEntity.java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병원회원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Entity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75238829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MemberEntity.java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일반회원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Entity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2138674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작업내역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8110" y="720007"/>
            <a:ext cx="56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3-1)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Class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8731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065320" y="1358612"/>
          <a:ext cx="10058400" cy="5247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723">
                  <a:extLst>
                    <a:ext uri="{9D8B030D-6E8A-4147-A177-3AD203B41FA5}">
                      <a16:colId xmlns:a16="http://schemas.microsoft.com/office/drawing/2014/main" val="3201894489"/>
                    </a:ext>
                  </a:extLst>
                </a:gridCol>
                <a:gridCol w="4291877">
                  <a:extLst>
                    <a:ext uri="{9D8B030D-6E8A-4147-A177-3AD203B41FA5}">
                      <a16:colId xmlns:a16="http://schemas.microsoft.com/office/drawing/2014/main" val="88843854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8758176"/>
                    </a:ext>
                  </a:extLst>
                </a:gridCol>
              </a:tblGrid>
              <a:tr h="343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Package</a:t>
                      </a:r>
                      <a:endParaRPr lang="ko-KR" altLang="en-US" sz="16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  <a:cs typeface="+mn-cs"/>
                        </a:rPr>
                        <a:t>Class </a:t>
                      </a:r>
                      <a:endParaRPr lang="ko-KR" altLang="en-US" sz="16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  <a:cs typeface="+mn-cs"/>
                        </a:rPr>
                        <a:t>설명 </a:t>
                      </a:r>
                      <a:endParaRPr lang="ko-KR" altLang="en-US" sz="16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8872"/>
                  </a:ext>
                </a:extLst>
              </a:tr>
              <a:tr h="324000">
                <a:tc rowSpan="1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dao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AdminDAO.java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DAO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2190705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AdminProductDAO.java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관리자 상품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DAO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5294021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AdminCouponDAO.java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쿠폰</a:t>
                      </a:r>
                      <a:r>
                        <a:rPr lang="en-US" sz="12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180730986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CommunityDAO.java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커뮤니티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DAO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333183062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CsDAO.java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DAO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95441137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DiseaseDAO.java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증상별</a:t>
                      </a: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질병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DAO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06790446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IndexDAO</a:t>
                      </a: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메인화면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DAO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9167975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ListsDAO.java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병원 목록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DAO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06048004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MemberDAO.java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DAO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385655131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MessageDAO.java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알림 메시지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DAO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32545130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MyDAO.java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마이페이지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DAO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09731452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ProductDAO.java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DAO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7495104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SearchDAO.java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검색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DAO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498043874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mail</a:t>
                      </a:r>
                      <a:endParaRPr lang="ko-KR" altLang="ko-KR" sz="16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MailSendService.java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인증번호 </a:t>
                      </a: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메일전송</a:t>
                      </a: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Service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02686093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PasswordMailSendService</a:t>
                      </a:r>
                      <a:r>
                        <a:rPr lang="en-US" altLang="ko-KR" sz="16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임시비밀번호 전송 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Service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136820209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작업내역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8110" y="720007"/>
            <a:ext cx="56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3-2)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Class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39036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071236" y="1358612"/>
          <a:ext cx="10049524" cy="5247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593">
                  <a:extLst>
                    <a:ext uri="{9D8B030D-6E8A-4147-A177-3AD203B41FA5}">
                      <a16:colId xmlns:a16="http://schemas.microsoft.com/office/drawing/2014/main" val="3201894489"/>
                    </a:ext>
                  </a:extLst>
                </a:gridCol>
                <a:gridCol w="4288090">
                  <a:extLst>
                    <a:ext uri="{9D8B030D-6E8A-4147-A177-3AD203B41FA5}">
                      <a16:colId xmlns:a16="http://schemas.microsoft.com/office/drawing/2014/main" val="888438545"/>
                    </a:ext>
                  </a:extLst>
                </a:gridCol>
                <a:gridCol w="3349841">
                  <a:extLst>
                    <a:ext uri="{9D8B030D-6E8A-4147-A177-3AD203B41FA5}">
                      <a16:colId xmlns:a16="http://schemas.microsoft.com/office/drawing/2014/main" val="8758176"/>
                    </a:ext>
                  </a:extLst>
                </a:gridCol>
              </a:tblGrid>
              <a:tr h="343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Package</a:t>
                      </a:r>
                      <a:endParaRPr lang="ko-KR" altLang="en-US" sz="16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  <a:cs typeface="+mn-cs"/>
                        </a:rPr>
                        <a:t>Class </a:t>
                      </a:r>
                      <a:endParaRPr lang="ko-KR" altLang="en-US" sz="16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  <a:cs typeface="+mn-cs"/>
                        </a:rPr>
                        <a:t>설명 </a:t>
                      </a:r>
                      <a:endParaRPr lang="ko-KR" altLang="en-US" sz="16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8872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repo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MedicalRepo</a:t>
                      </a:r>
                      <a:r>
                        <a:rPr lang="en-US" sz="16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병원회원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Repo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2190705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indent="5715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MemberRepo.java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일반회원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Repo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52940211"/>
                  </a:ext>
                </a:extLst>
              </a:tr>
              <a:tr h="324000">
                <a:tc rowSpan="1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service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AdminProductService.java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관리자 상품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Service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333183062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AdminCouponService.java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쿠폰</a:t>
                      </a:r>
                      <a:r>
                        <a:rPr lang="en-US" sz="12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Service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46340251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AdminService.java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Service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95441137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CommunityService.java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커뮤니티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Service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06790446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CsService.java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Service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9167975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DiseaseService.java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증상별 질병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Service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06048004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IndexService.java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메인화면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Service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385655131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ListsService.java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병원목록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Service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32545130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MemberService.java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Service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09731452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MessageService.java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알림메시지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Service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7495104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MyService.java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마이페이지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Service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49804387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ProductService.java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Service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02686093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SearchService.java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검색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Service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136820209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작업내역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8110" y="720007"/>
            <a:ext cx="56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3-3)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Class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33111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191298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Contents</a:t>
            </a:r>
            <a:endParaRPr lang="ko-KR" altLang="en-US" sz="32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7089" y="2802177"/>
            <a:ext cx="683581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01</a:t>
            </a:r>
            <a:endParaRPr lang="ko-KR" altLang="en-US" sz="2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74956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1281011" y="3498230"/>
            <a:ext cx="2015738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프로젝트 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19844" y="2802177"/>
            <a:ext cx="683581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02</a:t>
            </a:r>
            <a:endParaRPr lang="ko-KR" altLang="en-US" sz="2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347711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753766" y="3498230"/>
            <a:ext cx="2015738" cy="50962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팀구성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68277" y="2802177"/>
            <a:ext cx="683581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03</a:t>
            </a:r>
            <a:endParaRPr lang="ko-KR" altLang="en-US" sz="2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996144" y="3420312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6402199" y="3498230"/>
            <a:ext cx="2015738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프로젝트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개발 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계획 수립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16710" y="2810865"/>
            <a:ext cx="683581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04</a:t>
            </a:r>
            <a:endParaRPr lang="ko-KR" altLang="en-US" sz="28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9644577" y="3429000"/>
            <a:ext cx="827846" cy="3167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050632" y="3506918"/>
            <a:ext cx="2015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프로젝트 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75000"/>
                </a:srgbClr>
              </a:solidFill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작업 내역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4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080115" y="1361315"/>
          <a:ext cx="10031766" cy="5028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7331">
                  <a:extLst>
                    <a:ext uri="{9D8B030D-6E8A-4147-A177-3AD203B41FA5}">
                      <a16:colId xmlns:a16="http://schemas.microsoft.com/office/drawing/2014/main" val="3201894489"/>
                    </a:ext>
                  </a:extLst>
                </a:gridCol>
                <a:gridCol w="4280513">
                  <a:extLst>
                    <a:ext uri="{9D8B030D-6E8A-4147-A177-3AD203B41FA5}">
                      <a16:colId xmlns:a16="http://schemas.microsoft.com/office/drawing/2014/main" val="888438545"/>
                    </a:ext>
                  </a:extLst>
                </a:gridCol>
                <a:gridCol w="3343922">
                  <a:extLst>
                    <a:ext uri="{9D8B030D-6E8A-4147-A177-3AD203B41FA5}">
                      <a16:colId xmlns:a16="http://schemas.microsoft.com/office/drawing/2014/main" val="8758176"/>
                    </a:ext>
                  </a:extLst>
                </a:gridCol>
              </a:tblGrid>
              <a:tr h="341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Package</a:t>
                      </a:r>
                      <a:endParaRPr lang="ko-KR" altLang="en-US" sz="16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  <a:cs typeface="+mn-cs"/>
                        </a:rPr>
                        <a:t>Class </a:t>
                      </a:r>
                      <a:endParaRPr lang="ko-KR" altLang="en-US" sz="16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  <a:cs typeface="+mn-cs"/>
                        </a:rPr>
                        <a:t>설명 </a:t>
                      </a:r>
                      <a:endParaRPr lang="ko-KR" altLang="en-US" sz="16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8872"/>
                  </a:ext>
                </a:extLst>
              </a:tr>
              <a:tr h="334800">
                <a:tc rowSpan="14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AdminProductVO.java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관리자 상품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VO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21907059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AdminReserveVO.java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관리자 예약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VO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52940211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Api_HospitalVO.java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병원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api VO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3331830626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Api_PharmacyVO.java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약국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api VO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954411377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Cate1VO.java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카테고리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1 VO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067904464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Cate2VO.java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카테고리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2 VO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91679753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CommunityVO.java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커뮤니티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VO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060480045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CsVO.java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VO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3856551314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Disease_cate1VO.java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증상별</a:t>
                      </a: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질병 카테고리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1 VO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325451305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Disease_cate2VO.java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증상별</a:t>
                      </a: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질병 카테고리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2 VO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4097314522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DiseaseResultMapVO.java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증상별</a:t>
                      </a: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질병 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List VO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74951049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DiseaseVO.java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증상별</a:t>
                      </a: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질병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VO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498043874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ListsVO.java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병원 목록 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2026860932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MedicalVO.java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병원 회원 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136820209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작업내역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8110" y="720007"/>
            <a:ext cx="56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3-4)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Class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18860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066798" y="1360871"/>
          <a:ext cx="100584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723">
                  <a:extLst>
                    <a:ext uri="{9D8B030D-6E8A-4147-A177-3AD203B41FA5}">
                      <a16:colId xmlns:a16="http://schemas.microsoft.com/office/drawing/2014/main" val="3201894489"/>
                    </a:ext>
                  </a:extLst>
                </a:gridCol>
                <a:gridCol w="4291877">
                  <a:extLst>
                    <a:ext uri="{9D8B030D-6E8A-4147-A177-3AD203B41FA5}">
                      <a16:colId xmlns:a16="http://schemas.microsoft.com/office/drawing/2014/main" val="88843854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8758176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Package</a:t>
                      </a:r>
                      <a:endParaRPr lang="ko-KR" altLang="en-US" sz="16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  <a:cs typeface="+mn-cs"/>
                        </a:rPr>
                        <a:t>Class </a:t>
                      </a:r>
                      <a:endParaRPr lang="ko-KR" altLang="en-US" sz="16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600" b="1" kern="1200" dirty="0" smtClean="0">
                          <a:solidFill>
                            <a:schemeClr val="tx1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  <a:cs typeface="+mn-cs"/>
                        </a:rPr>
                        <a:t>설명 </a:t>
                      </a:r>
                      <a:endParaRPr lang="ko-KR" altLang="en-US" sz="16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8872"/>
                  </a:ext>
                </a:extLst>
              </a:tr>
              <a:tr h="334800">
                <a:tc rowSpan="9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MemberVO.java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일반 회원 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1907059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MessageVO.java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알림 메시지 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52940211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MyVO.java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마이페이지 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331830626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ProductVO.java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54411377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ReserveVO.java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예약하기 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067904464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SearchVO.java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검색하기 </a:t>
                      </a:r>
                      <a:r>
                        <a:rPr lang="en-US" sz="12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91679753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TermsVO</a:t>
                      </a: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회원 약관 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060480045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CouponVO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쿠폰 </a:t>
                      </a:r>
                      <a:r>
                        <a:rPr lang="en-US" altLang="ko-KR" sz="12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1723080541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MemberCouponVO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회원 쿠폰 </a:t>
                      </a:r>
                      <a:r>
                        <a:rPr lang="en-US" altLang="ko-KR" sz="12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extLst>
                  <a:ext uri="{0D108BD9-81ED-4DB2-BD59-A6C34878D82A}">
                    <a16:rowId xmlns:a16="http://schemas.microsoft.com/office/drawing/2014/main" val="1298282165"/>
                  </a:ext>
                </a:extLst>
              </a:tr>
              <a:tr h="334800">
                <a:tc row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config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MyUserDetails.java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사용자 정보를 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856551314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SecurityConfig.java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커스텀</a:t>
                      </a: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로그인</a:t>
                      </a: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접근권한설정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325451305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SecurityUserService.java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ko-KR" sz="12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에서 유저 정보 가져오기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097314522"/>
                  </a:ext>
                </a:extLst>
              </a:tr>
              <a:tr h="334800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StorageProperties.java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저장소에 대한 정보 가져오기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74951049"/>
                  </a:ext>
                </a:extLst>
              </a:tr>
              <a:tr h="334800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WebMvcConfig.java</a:t>
                      </a: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ProPerties</a:t>
                      </a:r>
                      <a:r>
                        <a:rPr lang="en-US" altLang="ko-KR" sz="1200" b="1" kern="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b="1" kern="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Times New Roman" panose="02020603050405020304" pitchFamily="18" charset="0"/>
                        </a:rPr>
                        <a:t>내용 가져오기</a:t>
                      </a:r>
                      <a:endParaRPr lang="ko-KR" sz="12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804387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작업내역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8110" y="720007"/>
            <a:ext cx="56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3-5)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Class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17347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030781" y="1311214"/>
          <a:ext cx="10083337" cy="505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0556">
                  <a:extLst>
                    <a:ext uri="{9D8B030D-6E8A-4147-A177-3AD203B41FA5}">
                      <a16:colId xmlns:a16="http://schemas.microsoft.com/office/drawing/2014/main" val="2976784729"/>
                    </a:ext>
                  </a:extLst>
                </a:gridCol>
                <a:gridCol w="1680556">
                  <a:extLst>
                    <a:ext uri="{9D8B030D-6E8A-4147-A177-3AD203B41FA5}">
                      <a16:colId xmlns:a16="http://schemas.microsoft.com/office/drawing/2014/main" val="1613359348"/>
                    </a:ext>
                  </a:extLst>
                </a:gridCol>
                <a:gridCol w="1680556">
                  <a:extLst>
                    <a:ext uri="{9D8B030D-6E8A-4147-A177-3AD203B41FA5}">
                      <a16:colId xmlns:a16="http://schemas.microsoft.com/office/drawing/2014/main" val="425581809"/>
                    </a:ext>
                  </a:extLst>
                </a:gridCol>
                <a:gridCol w="1450569">
                  <a:extLst>
                    <a:ext uri="{9D8B030D-6E8A-4147-A177-3AD203B41FA5}">
                      <a16:colId xmlns:a16="http://schemas.microsoft.com/office/drawing/2014/main" val="3671303305"/>
                    </a:ext>
                  </a:extLst>
                </a:gridCol>
                <a:gridCol w="1015942">
                  <a:extLst>
                    <a:ext uri="{9D8B030D-6E8A-4147-A177-3AD203B41FA5}">
                      <a16:colId xmlns:a16="http://schemas.microsoft.com/office/drawing/2014/main" val="685502002"/>
                    </a:ext>
                  </a:extLst>
                </a:gridCol>
                <a:gridCol w="2575158">
                  <a:extLst>
                    <a:ext uri="{9D8B030D-6E8A-4147-A177-3AD203B41FA5}">
                      <a16:colId xmlns:a16="http://schemas.microsoft.com/office/drawing/2014/main" val="42803807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root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1depth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2depth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3depth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4depth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설명 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032811"/>
                  </a:ext>
                </a:extLst>
              </a:tr>
              <a:tr h="324000">
                <a:tc rowSpan="14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templates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index.html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메인페이지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2479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_footer.html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메인페이지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푸터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7373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_header.html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메인페이지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헤더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6069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rowSpan="11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admin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confirm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list.html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관리자 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예약내역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08209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product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list.html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관리자 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진료상품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목록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0332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modify.html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관리자 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진료상품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수정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5741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register.html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관리자 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진료상품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등록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755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coupon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list.html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관리자 쿠폰 목록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2225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modify.html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관리자 쿠폰 수정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8051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register.html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관리자 쿠폰 등록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6478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_footer.html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관리자 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푸터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4488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_header.html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관리자 헤더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523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info.html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관리자 정보관리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4463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infoModify.html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관리자 정보수정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8545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작업내역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8110" y="720007"/>
            <a:ext cx="56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4-1) view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2213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030781" y="1311214"/>
          <a:ext cx="10083337" cy="43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0556">
                  <a:extLst>
                    <a:ext uri="{9D8B030D-6E8A-4147-A177-3AD203B41FA5}">
                      <a16:colId xmlns:a16="http://schemas.microsoft.com/office/drawing/2014/main" val="2976784729"/>
                    </a:ext>
                  </a:extLst>
                </a:gridCol>
                <a:gridCol w="1680556">
                  <a:extLst>
                    <a:ext uri="{9D8B030D-6E8A-4147-A177-3AD203B41FA5}">
                      <a16:colId xmlns:a16="http://schemas.microsoft.com/office/drawing/2014/main" val="1613359348"/>
                    </a:ext>
                  </a:extLst>
                </a:gridCol>
                <a:gridCol w="1680556">
                  <a:extLst>
                    <a:ext uri="{9D8B030D-6E8A-4147-A177-3AD203B41FA5}">
                      <a16:colId xmlns:a16="http://schemas.microsoft.com/office/drawing/2014/main" val="425581809"/>
                    </a:ext>
                  </a:extLst>
                </a:gridCol>
                <a:gridCol w="1450569">
                  <a:extLst>
                    <a:ext uri="{9D8B030D-6E8A-4147-A177-3AD203B41FA5}">
                      <a16:colId xmlns:a16="http://schemas.microsoft.com/office/drawing/2014/main" val="3671303305"/>
                    </a:ext>
                  </a:extLst>
                </a:gridCol>
                <a:gridCol w="1015942">
                  <a:extLst>
                    <a:ext uri="{9D8B030D-6E8A-4147-A177-3AD203B41FA5}">
                      <a16:colId xmlns:a16="http://schemas.microsoft.com/office/drawing/2014/main" val="685502002"/>
                    </a:ext>
                  </a:extLst>
                </a:gridCol>
                <a:gridCol w="2575158">
                  <a:extLst>
                    <a:ext uri="{9D8B030D-6E8A-4147-A177-3AD203B41FA5}">
                      <a16:colId xmlns:a16="http://schemas.microsoft.com/office/drawing/2014/main" val="42803807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root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1depth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2depth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3depth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4depth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설명 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032811"/>
                  </a:ext>
                </a:extLst>
              </a:tr>
              <a:tr h="324000">
                <a:tc rowSpan="1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templates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community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tip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list.html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커뮤니티 반려동물꿀팁 목록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08209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modify.html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커뮤니티 반려동물꿀팁 수정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0332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view.html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커뮤니티 반려동물꿀팁 보기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5741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write.html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커뮤니티 반려동물꿀팁 쓰기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755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talktalk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list.html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커뮤니티 반려동물톡톡 목록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9429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modify.html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커뮤니티 반려동물톡톡 수정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77963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write.html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커뮤니티 반려동물톡톡 보기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7142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my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myArticle.html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게시글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관리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5216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myQna.html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1:1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문의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8858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myReserve.html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예약</a:t>
                      </a: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목록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2533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coupon.html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마이페이지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나의 쿠폰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1088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message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message.html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알림창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알림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8965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작업내역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8110" y="720007"/>
            <a:ext cx="56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4-2)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view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13500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030781" y="1311214"/>
          <a:ext cx="10083337" cy="43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0556">
                  <a:extLst>
                    <a:ext uri="{9D8B030D-6E8A-4147-A177-3AD203B41FA5}">
                      <a16:colId xmlns:a16="http://schemas.microsoft.com/office/drawing/2014/main" val="2976784729"/>
                    </a:ext>
                  </a:extLst>
                </a:gridCol>
                <a:gridCol w="1680556">
                  <a:extLst>
                    <a:ext uri="{9D8B030D-6E8A-4147-A177-3AD203B41FA5}">
                      <a16:colId xmlns:a16="http://schemas.microsoft.com/office/drawing/2014/main" val="1613359348"/>
                    </a:ext>
                  </a:extLst>
                </a:gridCol>
                <a:gridCol w="1680556">
                  <a:extLst>
                    <a:ext uri="{9D8B030D-6E8A-4147-A177-3AD203B41FA5}">
                      <a16:colId xmlns:a16="http://schemas.microsoft.com/office/drawing/2014/main" val="425581809"/>
                    </a:ext>
                  </a:extLst>
                </a:gridCol>
                <a:gridCol w="1450569">
                  <a:extLst>
                    <a:ext uri="{9D8B030D-6E8A-4147-A177-3AD203B41FA5}">
                      <a16:colId xmlns:a16="http://schemas.microsoft.com/office/drawing/2014/main" val="3671303305"/>
                    </a:ext>
                  </a:extLst>
                </a:gridCol>
                <a:gridCol w="1015942">
                  <a:extLst>
                    <a:ext uri="{9D8B030D-6E8A-4147-A177-3AD203B41FA5}">
                      <a16:colId xmlns:a16="http://schemas.microsoft.com/office/drawing/2014/main" val="685502002"/>
                    </a:ext>
                  </a:extLst>
                </a:gridCol>
                <a:gridCol w="2575158">
                  <a:extLst>
                    <a:ext uri="{9D8B030D-6E8A-4147-A177-3AD203B41FA5}">
                      <a16:colId xmlns:a16="http://schemas.microsoft.com/office/drawing/2014/main" val="42803807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root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1depth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2depth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3depth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4depth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설명 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032811"/>
                  </a:ext>
                </a:extLst>
              </a:tr>
              <a:tr h="0">
                <a:tc rowSpan="12"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templates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cs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endParaRPr lang="en-US" altLang="ko-KR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atinLnBrk="1"/>
                      <a:endParaRPr lang="en-US" altLang="ko-KR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notice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list.html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공지사항 목록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0820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modify.html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공지사항 수정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03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view.html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공지사항 보기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574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write.html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공지사항 쓰기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755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ko-KR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qna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list.html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문의하기 목록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455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view.html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</a:t>
                      </a: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문의하기 보기</a:t>
                      </a:r>
                      <a:endParaRPr lang="en-US" altLang="ko-KR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71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write.html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문의하기 쓰기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100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ko-KR" sz="16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faq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list.html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자주묻는질문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목록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749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modify.html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자주묻는질문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수정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18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write.html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자주묻는질문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쓰기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221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_footer.html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</a:t>
                      </a:r>
                      <a:r>
                        <a:rPr lang="ko-KR" altLang="en-US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푸터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547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_header.html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고객센터 헤더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61039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작업내역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8110" y="720007"/>
            <a:ext cx="56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4-3)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view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31379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030781" y="1311214"/>
          <a:ext cx="10083337" cy="47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0556">
                  <a:extLst>
                    <a:ext uri="{9D8B030D-6E8A-4147-A177-3AD203B41FA5}">
                      <a16:colId xmlns:a16="http://schemas.microsoft.com/office/drawing/2014/main" val="2976784729"/>
                    </a:ext>
                  </a:extLst>
                </a:gridCol>
                <a:gridCol w="1680556">
                  <a:extLst>
                    <a:ext uri="{9D8B030D-6E8A-4147-A177-3AD203B41FA5}">
                      <a16:colId xmlns:a16="http://schemas.microsoft.com/office/drawing/2014/main" val="1613359348"/>
                    </a:ext>
                  </a:extLst>
                </a:gridCol>
                <a:gridCol w="1680556">
                  <a:extLst>
                    <a:ext uri="{9D8B030D-6E8A-4147-A177-3AD203B41FA5}">
                      <a16:colId xmlns:a16="http://schemas.microsoft.com/office/drawing/2014/main" val="425581809"/>
                    </a:ext>
                  </a:extLst>
                </a:gridCol>
                <a:gridCol w="1450569">
                  <a:extLst>
                    <a:ext uri="{9D8B030D-6E8A-4147-A177-3AD203B41FA5}">
                      <a16:colId xmlns:a16="http://schemas.microsoft.com/office/drawing/2014/main" val="3671303305"/>
                    </a:ext>
                  </a:extLst>
                </a:gridCol>
                <a:gridCol w="1015942">
                  <a:extLst>
                    <a:ext uri="{9D8B030D-6E8A-4147-A177-3AD203B41FA5}">
                      <a16:colId xmlns:a16="http://schemas.microsoft.com/office/drawing/2014/main" val="685502002"/>
                    </a:ext>
                  </a:extLst>
                </a:gridCol>
                <a:gridCol w="2575158">
                  <a:extLst>
                    <a:ext uri="{9D8B030D-6E8A-4147-A177-3AD203B41FA5}">
                      <a16:colId xmlns:a16="http://schemas.microsoft.com/office/drawing/2014/main" val="42803807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root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1depth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2depth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3depth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4depth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설명 </a:t>
                      </a:r>
                      <a:endParaRPr lang="ko-KR" altLang="en-US" sz="1400" b="1" dirty="0"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032811"/>
                  </a:ext>
                </a:extLst>
              </a:tr>
              <a:tr h="288971">
                <a:tc rowSpan="13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templates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product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_footer.html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진료상품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푸터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73514"/>
                  </a:ext>
                </a:extLst>
              </a:tr>
              <a:tr h="28897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_header.html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진료상품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헤더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38517"/>
                  </a:ext>
                </a:extLst>
              </a:tr>
              <a:tr h="28897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list.html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진료상품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목록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60193"/>
                  </a:ext>
                </a:extLst>
              </a:tr>
              <a:tr h="28897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view.html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진료상품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826710"/>
                  </a:ext>
                </a:extLst>
              </a:tr>
              <a:tr h="28897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search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_footer.html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병원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약국찾기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푸터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12882"/>
                  </a:ext>
                </a:extLst>
              </a:tr>
              <a:tr h="28897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_header.html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병원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약국찾기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헤더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18660"/>
                  </a:ext>
                </a:extLst>
              </a:tr>
              <a:tr h="28897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complete.html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예약신청완료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612"/>
                  </a:ext>
                </a:extLst>
              </a:tr>
              <a:tr h="28897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index.html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병원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약국찾기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메인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57429"/>
                  </a:ext>
                </a:extLst>
              </a:tr>
              <a:tr h="28897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reserve.html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예약하기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5002"/>
                  </a:ext>
                </a:extLst>
              </a:tr>
              <a:tr h="28897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searchHs.html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동물병원 찾기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71273"/>
                  </a:ext>
                </a:extLst>
              </a:tr>
              <a:tr h="28897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searchPh.html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동물약국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찾기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63473"/>
                  </a:ext>
                </a:extLst>
              </a:tr>
              <a:tr h="28897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view.html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상세 보기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14010"/>
                  </a:ext>
                </a:extLst>
              </a:tr>
              <a:tr h="288971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view2.html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내 주변 병원 찾기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43356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작업내역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9209" y="704925"/>
            <a:ext cx="56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4-4)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view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23276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69" y="256622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개요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63748" y="1766490"/>
            <a:ext cx="2643397" cy="604559"/>
            <a:chOff x="1265592" y="1706124"/>
            <a:chExt cx="2154356" cy="492713"/>
          </a:xfrm>
        </p:grpSpPr>
        <p:sp>
          <p:nvSpPr>
            <p:cNvPr id="24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1293035" y="1706125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기획 서비스</a:t>
              </a:r>
              <a:endParaRPr lang="ko-KR" altLang="en-US" b="1" dirty="0">
                <a:solidFill>
                  <a:prstClr val="white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1265592" y="170612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44546A"/>
                  </a:solidFill>
                </a:rPr>
                <a:t>01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34425" y="1827330"/>
            <a:ext cx="7969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종합 펫 서비스    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검색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동물병원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약국 찾기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동물병원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예약하기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진료 상품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커뮤니티 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9481" y="2621171"/>
            <a:ext cx="2679628" cy="615163"/>
            <a:chOff x="1358579" y="2625240"/>
            <a:chExt cx="2183885" cy="5013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2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1415551" y="2625240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기획 배경</a:t>
              </a:r>
              <a:endParaRPr lang="ko-KR" altLang="en-US" b="1" dirty="0">
                <a:solidFill>
                  <a:prstClr val="white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1358579" y="2633882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02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34425" y="2664935"/>
            <a:ext cx="489517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간편하고 빠른 반려동물 의료서비스 제공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30852" y="3512740"/>
            <a:ext cx="2678258" cy="604559"/>
            <a:chOff x="-4946920" y="2132574"/>
            <a:chExt cx="2182768" cy="4927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6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기획 목적</a:t>
              </a:r>
              <a:endParaRPr lang="ko-KR" altLang="en-US" b="1" dirty="0">
                <a:solidFill>
                  <a:prstClr val="white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03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34425" y="3573732"/>
            <a:ext cx="7774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IT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전문가에 대한 명확한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정보 제공 견적의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타당성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이해 편리한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프로젝트 관리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8887" y="4367403"/>
            <a:ext cx="2678258" cy="604559"/>
            <a:chOff x="-4946920" y="2132574"/>
            <a:chExt cx="2182768" cy="492713"/>
          </a:xfrm>
        </p:grpSpPr>
        <p:sp>
          <p:nvSpPr>
            <p:cNvPr id="70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>
                  <a:solidFill>
                    <a:prstClr val="white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주요 </a:t>
              </a:r>
              <a:r>
                <a:rPr lang="ko-KR" altLang="en-US" b="1" dirty="0" smtClean="0">
                  <a:solidFill>
                    <a:prstClr val="white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기능 </a:t>
              </a:r>
              <a:r>
                <a:rPr lang="en-US" altLang="ko-KR" b="1" dirty="0" smtClean="0">
                  <a:solidFill>
                    <a:prstClr val="white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/</a:t>
              </a:r>
              <a:r>
                <a:rPr lang="ko-KR" altLang="en-US" b="1" dirty="0" smtClean="0">
                  <a:solidFill>
                    <a:prstClr val="white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고객</a:t>
              </a:r>
              <a:endParaRPr lang="ko-KR" altLang="en-US" b="1" dirty="0">
                <a:solidFill>
                  <a:prstClr val="white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04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34425" y="4465150"/>
            <a:ext cx="7774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프로젝트 개발에 합리적 견적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제공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	/  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반려인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223605A-B919-899D-C72D-9A5721EE2457}"/>
              </a:ext>
            </a:extLst>
          </p:cNvPr>
          <p:cNvGrpSpPr/>
          <p:nvPr/>
        </p:nvGrpSpPr>
        <p:grpSpPr>
          <a:xfrm>
            <a:off x="528887" y="5258980"/>
            <a:ext cx="2678258" cy="604559"/>
            <a:chOff x="-4946920" y="2132574"/>
            <a:chExt cx="2182768" cy="4927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4" name="사각형: 둥근 모서리 22">
              <a:extLst>
                <a:ext uri="{FF2B5EF4-FFF2-40B4-BE49-F238E27FC236}">
                  <a16:creationId xmlns:a16="http://schemas.microsoft.com/office/drawing/2014/main" id="{E01D5683-2185-1144-9DC3-6E6570FE5973}"/>
                </a:ext>
              </a:extLst>
            </p:cNvPr>
            <p:cNvSpPr/>
            <p:nvPr/>
          </p:nvSpPr>
          <p:spPr>
            <a:xfrm>
              <a:off x="-4891065" y="2132577"/>
              <a:ext cx="2126913" cy="492706"/>
            </a:xfrm>
            <a:prstGeom prst="roundRect">
              <a:avLst>
                <a:gd name="adj" fmla="val 50000"/>
              </a:avLst>
            </a:prstGeom>
            <a:solidFill>
              <a:srgbClr val="16C0BC"/>
            </a:solidFill>
            <a:ln>
              <a:solidFill>
                <a:srgbClr val="16C0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ctr"/>
              <a:r>
                <a:rPr lang="ko-KR" altLang="en-US" b="1" dirty="0" smtClean="0">
                  <a:solidFill>
                    <a:prstClr val="white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개발 기간</a:t>
              </a:r>
              <a:r>
                <a:rPr lang="en-US" altLang="ko-KR" b="1" dirty="0" smtClean="0">
                  <a:solidFill>
                    <a:prstClr val="white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/ </a:t>
              </a:r>
              <a:r>
                <a:rPr lang="ko-KR" altLang="en-US" b="1" dirty="0" smtClean="0">
                  <a:solidFill>
                    <a:prstClr val="white"/>
                  </a:solidFill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인원</a:t>
              </a:r>
              <a:endParaRPr lang="ko-KR" altLang="en-US" b="1" dirty="0">
                <a:solidFill>
                  <a:prstClr val="white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FE87E33-18B5-21BB-7863-83FA4F95B2B3}"/>
                </a:ext>
              </a:extLst>
            </p:cNvPr>
            <p:cNvSpPr/>
            <p:nvPr/>
          </p:nvSpPr>
          <p:spPr>
            <a:xfrm>
              <a:off x="-4946920" y="2132574"/>
              <a:ext cx="492713" cy="4927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6C0BC"/>
              </a:solidFill>
            </a:ln>
            <a:effectLst>
              <a:outerShdw blurRad="330200" sx="102000" sy="102000" algn="ctr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 smtClean="0">
                  <a:solidFill>
                    <a:srgbClr val="44546A"/>
                  </a:solidFill>
                </a:rPr>
                <a:t>05</a:t>
              </a:r>
              <a:endParaRPr lang="ko-KR" altLang="en-US" b="1" dirty="0">
                <a:solidFill>
                  <a:srgbClr val="44546A"/>
                </a:solidFill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E7C9F7C-8F4D-EF70-BDA2-B647AD9B9F0A}"/>
              </a:ext>
            </a:extLst>
          </p:cNvPr>
          <p:cNvSpPr/>
          <p:nvPr/>
        </p:nvSpPr>
        <p:spPr>
          <a:xfrm>
            <a:off x="3334425" y="5348188"/>
            <a:ext cx="7774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2023.03.01 ~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2023.03.31	/   </a:t>
            </a:r>
            <a:r>
              <a:rPr lang="en-US" altLang="ko-KR" sz="16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5</a:t>
            </a:r>
            <a:r>
              <a:rPr lang="ko-KR" altLang="en-US" sz="16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명</a:t>
            </a:r>
            <a:r>
              <a:rPr lang="ko-KR" altLang="en-US" sz="1600" dirty="0"/>
              <a:t>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2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69" y="229752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57848" y="408611"/>
            <a:ext cx="4281055" cy="558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36838"/>
            <a:ext cx="428105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팀구성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D064A9-A8FE-CC12-9205-BFF56F3E60B9}"/>
              </a:ext>
            </a:extLst>
          </p:cNvPr>
          <p:cNvGrpSpPr/>
          <p:nvPr/>
        </p:nvGrpSpPr>
        <p:grpSpPr>
          <a:xfrm>
            <a:off x="481679" y="1991197"/>
            <a:ext cx="1296000" cy="1296000"/>
            <a:chOff x="2547739" y="4231535"/>
            <a:chExt cx="1296000" cy="1296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A641308-A004-F863-FF9D-4009F7851115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EFD227-2740-23B2-4F6A-6D34C17A58F7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v</a:t>
              </a: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0" y="2326342"/>
            <a:ext cx="965629" cy="965629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AED064A9-A8FE-CC12-9205-BFF56F3E60B9}"/>
              </a:ext>
            </a:extLst>
          </p:cNvPr>
          <p:cNvGrpSpPr/>
          <p:nvPr/>
        </p:nvGrpSpPr>
        <p:grpSpPr>
          <a:xfrm>
            <a:off x="481679" y="4366153"/>
            <a:ext cx="1296000" cy="1296000"/>
            <a:chOff x="2547739" y="4231535"/>
            <a:chExt cx="1296000" cy="129600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A641308-A004-F863-FF9D-4009F7851115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EFD227-2740-23B2-4F6A-6D34C17A58F7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v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ED064A9-A8FE-CC12-9205-BFF56F3E60B9}"/>
              </a:ext>
            </a:extLst>
          </p:cNvPr>
          <p:cNvGrpSpPr/>
          <p:nvPr/>
        </p:nvGrpSpPr>
        <p:grpSpPr>
          <a:xfrm>
            <a:off x="6232697" y="1457387"/>
            <a:ext cx="1296000" cy="1296000"/>
            <a:chOff x="2547739" y="4231535"/>
            <a:chExt cx="1296000" cy="12960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641308-A004-F863-FF9D-4009F7851115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5EFD227-2740-23B2-4F6A-6D34C17A58F7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v</a:t>
              </a: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8" y="1792532"/>
            <a:ext cx="965629" cy="96562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684205" y="1463037"/>
            <a:ext cx="42179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err="1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장인화</a:t>
            </a:r>
            <a:endParaRPr lang="en-US" altLang="ko-KR" sz="1400" b="1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동물병원 찾기 및 예약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(search), 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진료상품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(product)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Search – Index,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SearchHs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SearchPh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view, view2, reserve, complete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Product - list, view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ED064A9-A8FE-CC12-9205-BFF56F3E60B9}"/>
              </a:ext>
            </a:extLst>
          </p:cNvPr>
          <p:cNvGrpSpPr/>
          <p:nvPr/>
        </p:nvGrpSpPr>
        <p:grpSpPr>
          <a:xfrm>
            <a:off x="6232697" y="3238157"/>
            <a:ext cx="1296000" cy="1296000"/>
            <a:chOff x="2547739" y="4231535"/>
            <a:chExt cx="1296000" cy="12960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A641308-A004-F863-FF9D-4009F7851115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5EFD227-2740-23B2-4F6A-6D34C17A58F7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v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ED064A9-A8FE-CC12-9205-BFF56F3E60B9}"/>
              </a:ext>
            </a:extLst>
          </p:cNvPr>
          <p:cNvGrpSpPr/>
          <p:nvPr/>
        </p:nvGrpSpPr>
        <p:grpSpPr>
          <a:xfrm>
            <a:off x="6232697" y="5014153"/>
            <a:ext cx="1296000" cy="1296000"/>
            <a:chOff x="2547739" y="4231535"/>
            <a:chExt cx="1296000" cy="129600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A641308-A004-F863-FF9D-4009F7851115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EFD227-2740-23B2-4F6A-6D34C17A58F7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v</a:t>
              </a:r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7F831CF8-6A2D-05BE-E5EC-CE895F369F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8" y="5349298"/>
            <a:ext cx="965629" cy="96562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D4D3928-071A-1A74-B9FF-AEDE42B34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50" y="4624141"/>
            <a:ext cx="751163" cy="1045199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3D4D3928-071A-1A74-B9FF-AEDE42B34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70" y="3488291"/>
            <a:ext cx="751163" cy="1045199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684205" y="3251695"/>
            <a:ext cx="403941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이민혁</a:t>
            </a:r>
            <a:endParaRPr lang="en-US" altLang="ko-KR" sz="1400" b="1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회원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(member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),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마이페이지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(my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member - login, join, terms, register,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registerMedical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find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my  - info,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myArticle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myQna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myReserve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7684204" y="5090891"/>
            <a:ext cx="40394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임민지</a:t>
            </a:r>
            <a:endParaRPr lang="en-US" altLang="ko-KR" sz="1400" b="1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증상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별 질병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(disease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 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Disease – index /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view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954401" y="1868902"/>
            <a:ext cx="410157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err="1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김채영</a:t>
            </a:r>
            <a:endParaRPr lang="en-US" altLang="ko-KR" sz="1400" b="1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메인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관리자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(admin),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병원조회리스트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(lists) 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알림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(message),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고객센터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en-US" altLang="ko-KR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cs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Index / Lists – list /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messsage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– message /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faq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list,modify,write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admin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 info,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infoModify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confirm/list ,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pwChange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cs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 notice(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list.modify,view,write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),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qna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list,view,write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), 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F8CADD9-17A8-37C4-47BB-69925B58D87D}"/>
              </a:ext>
            </a:extLst>
          </p:cNvPr>
          <p:cNvSpPr/>
          <p:nvPr/>
        </p:nvSpPr>
        <p:spPr>
          <a:xfrm>
            <a:off x="1948428" y="4368124"/>
            <a:ext cx="40394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김경준</a:t>
            </a:r>
            <a:endParaRPr lang="en-US" altLang="ko-KR" sz="1400" b="1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관리자 상품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(admin/product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커뮤니티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(community)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Admin/product - list,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reigster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modify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Community/tip - list, view, write, modify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Community/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talktalk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- list, modify, write</a:t>
            </a:r>
          </a:p>
        </p:txBody>
      </p:sp>
    </p:spTree>
    <p:extLst>
      <p:ext uri="{BB962C8B-B14F-4D97-AF65-F5344CB8AC3E}">
        <p14:creationId xmlns:p14="http://schemas.microsoft.com/office/powerpoint/2010/main" val="4511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8110" y="720007"/>
            <a:ext cx="42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1)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개발 환경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개발 계획 수립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6197" y="1393893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9931" y="1430998"/>
            <a:ext cx="377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Windows 10 / AWS EC2 Kernel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197" y="2039310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Language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931" y="1936557"/>
            <a:ext cx="377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Server : Java11 / Maven(Spring)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9931" y="2227474"/>
            <a:ext cx="5819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Client : HTML5 / CSS3 / JavaScript(ES6) / jQuery 3.1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197" y="3328569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Library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89931" y="2777112"/>
            <a:ext cx="3022899" cy="1511538"/>
            <a:chOff x="2489931" y="2879748"/>
            <a:chExt cx="3022899" cy="1511538"/>
          </a:xfrm>
        </p:grpSpPr>
        <p:sp>
          <p:nvSpPr>
            <p:cNvPr id="16" name="TextBox 15"/>
            <p:cNvSpPr txBox="1"/>
            <p:nvPr/>
          </p:nvSpPr>
          <p:spPr>
            <a:xfrm>
              <a:off x="2489931" y="2879748"/>
              <a:ext cx="3022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spring-boot-starter-data-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jdbc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89931" y="3172994"/>
              <a:ext cx="3022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spring-boot-starter-data-</a:t>
              </a: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jpa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89931" y="3466240"/>
              <a:ext cx="3022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spring-boot-starter-security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89931" y="3759486"/>
              <a:ext cx="3022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spring-boot-starter-</a:t>
              </a:r>
              <a:r>
                <a:rPr kumimoji="0" lang="en-US" altLang="ko-KR" sz="1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thymeleaf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89931" y="4052732"/>
              <a:ext cx="3022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spring-boot-starter-web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18163" y="2777112"/>
            <a:ext cx="3926541" cy="1804784"/>
            <a:chOff x="6018163" y="2733125"/>
            <a:chExt cx="3926541" cy="1804784"/>
          </a:xfrm>
        </p:grpSpPr>
        <p:sp>
          <p:nvSpPr>
            <p:cNvPr id="21" name="TextBox 20"/>
            <p:cNvSpPr txBox="1"/>
            <p:nvPr/>
          </p:nvSpPr>
          <p:spPr>
            <a:xfrm>
              <a:off x="6018163" y="2733125"/>
              <a:ext cx="3259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mybatis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-spring-boot-starter 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2.1.1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18163" y="3026371"/>
              <a:ext cx="3926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thymeleaf-extras-springsecurity5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8163" y="3319617"/>
              <a:ext cx="3926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mysql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-connector-j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18163" y="3612863"/>
              <a:ext cx="3926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Lombok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18163" y="3906109"/>
              <a:ext cx="3926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spring-boot-starter-mail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8163" y="4199355"/>
              <a:ext cx="39265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26197" y="4708976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DBMS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89931" y="4748025"/>
            <a:ext cx="377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MySQL 8.0 /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MariaDB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5.5.68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6197" y="5611785"/>
            <a:ext cx="1753496" cy="408623"/>
          </a:xfrm>
          <a:prstGeom prst="roundRect">
            <a:avLst/>
          </a:prstGeom>
          <a:solidFill>
            <a:srgbClr val="16C0BC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Tools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9931" y="5301190"/>
            <a:ext cx="377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SpringToolSuite4 (4.17.1.RELEASE)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89931" y="5652200"/>
            <a:ext cx="377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MySQL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Workbench 8.0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CE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89931" y="6003210"/>
            <a:ext cx="377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HeidSQL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12.1.0.6537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8163" y="5301190"/>
            <a:ext cx="377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2.x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8163" y="5636596"/>
            <a:ext cx="3775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5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8110" y="720007"/>
            <a:ext cx="42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2-1)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요구 사항 분석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개발 계획 수립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66869" y="1721594"/>
            <a:ext cx="2753957" cy="4636175"/>
          </a:xfrm>
          <a:prstGeom prst="roundRect">
            <a:avLst/>
          </a:prstGeom>
          <a:noFill/>
          <a:ln>
            <a:solidFill>
              <a:srgbClr val="18C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720" y="1390215"/>
            <a:ext cx="2108498" cy="715089"/>
          </a:xfrm>
          <a:prstGeom prst="roundRect">
            <a:avLst/>
          </a:prstGeom>
          <a:solidFill>
            <a:srgbClr val="18CECA"/>
          </a:solidFill>
          <a:ln>
            <a:solidFill>
              <a:srgbClr val="16C0B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회원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(Member)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903" y="2239738"/>
            <a:ext cx="27583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로그인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구분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약관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펫오너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가입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펫병원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약국 가입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아이디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비밀번호 찾기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(Y)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598574" y="1749184"/>
            <a:ext cx="2753957" cy="4608585"/>
          </a:xfrm>
          <a:prstGeom prst="roundRect">
            <a:avLst/>
          </a:prstGeom>
          <a:noFill/>
          <a:ln>
            <a:solidFill>
              <a:srgbClr val="18C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12425" y="1390889"/>
            <a:ext cx="2108498" cy="715089"/>
          </a:xfrm>
          <a:prstGeom prst="roundRect">
            <a:avLst/>
          </a:prstGeom>
          <a:solidFill>
            <a:srgbClr val="18CECA"/>
          </a:solidFill>
          <a:ln>
            <a:solidFill>
              <a:srgbClr val="16C0B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마이페이지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(My)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07608" y="2267328"/>
            <a:ext cx="27583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보호자정보관리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예약 목록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게시글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관리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문의 내역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나의 쿠폰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306509" y="1764626"/>
            <a:ext cx="2753957" cy="4593143"/>
          </a:xfrm>
          <a:prstGeom prst="roundRect">
            <a:avLst/>
          </a:prstGeom>
          <a:noFill/>
          <a:ln>
            <a:solidFill>
              <a:srgbClr val="18C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20360" y="1390889"/>
            <a:ext cx="2108498" cy="715089"/>
          </a:xfrm>
          <a:prstGeom prst="roundRect">
            <a:avLst/>
          </a:prstGeom>
          <a:solidFill>
            <a:srgbClr val="18CECA"/>
          </a:solidFill>
          <a:ln>
            <a:solidFill>
              <a:srgbClr val="16C0B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병원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약국찾기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(Search)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15543" y="2282770"/>
            <a:ext cx="27583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메인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병원찾기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약국찾기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상세정보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예약하기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예약신청완료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내 주변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병원찾기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36125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8110" y="720007"/>
            <a:ext cx="42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2-2)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요구 사항 분석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개발 계획 수립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66869" y="1721594"/>
            <a:ext cx="2753957" cy="4636175"/>
          </a:xfrm>
          <a:prstGeom prst="roundRect">
            <a:avLst/>
          </a:prstGeom>
          <a:noFill/>
          <a:ln>
            <a:solidFill>
              <a:srgbClr val="18C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903" y="2239738"/>
            <a:ext cx="27583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반려동물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꿀팁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목록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보기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쓰기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수정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반려동물 톡톡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쓰기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수정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598574" y="1749184"/>
            <a:ext cx="2753957" cy="4608585"/>
          </a:xfrm>
          <a:prstGeom prst="roundRect">
            <a:avLst/>
          </a:prstGeom>
          <a:noFill/>
          <a:ln>
            <a:solidFill>
              <a:srgbClr val="18C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11993" y="2098593"/>
            <a:ext cx="27583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공지사항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목록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보기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쓰기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수정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자주묻는질문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쓰기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수정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문의하기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쓰기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보기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고도 B" panose="02000503000000020004" pitchFamily="50" charset="-127"/>
              <a:ea typeface="고도 B" panose="02000503000000020004" pitchFamily="50" charset="-127"/>
              <a:cs typeface="+mn-cs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306509" y="1764626"/>
            <a:ext cx="2753957" cy="4593143"/>
          </a:xfrm>
          <a:prstGeom prst="roundRect">
            <a:avLst/>
          </a:prstGeom>
          <a:noFill/>
          <a:ln>
            <a:solidFill>
              <a:srgbClr val="18C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15543" y="2282770"/>
            <a:ext cx="27583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정보관리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예약내역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진료상품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–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등록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수정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쿠폰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–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등록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수정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0720" y="1390215"/>
            <a:ext cx="2108498" cy="715089"/>
          </a:xfrm>
          <a:prstGeom prst="roundRect">
            <a:avLst/>
          </a:prstGeom>
          <a:solidFill>
            <a:srgbClr val="18CECA"/>
          </a:solidFill>
          <a:ln>
            <a:solidFill>
              <a:srgbClr val="16C0B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커뮤니티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(Community)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2425" y="1390889"/>
            <a:ext cx="2108498" cy="715089"/>
          </a:xfrm>
          <a:prstGeom prst="roundRect">
            <a:avLst/>
          </a:prstGeom>
          <a:solidFill>
            <a:srgbClr val="18CECA"/>
          </a:solidFill>
          <a:ln>
            <a:solidFill>
              <a:srgbClr val="16C0B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고객센터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(CS)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20360" y="1390889"/>
            <a:ext cx="2108498" cy="715089"/>
          </a:xfrm>
          <a:prstGeom prst="roundRect">
            <a:avLst/>
          </a:prstGeom>
          <a:solidFill>
            <a:srgbClr val="18CECA"/>
          </a:solidFill>
          <a:ln>
            <a:solidFill>
              <a:srgbClr val="16C0B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관리자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(Admin)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3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8110" y="720007"/>
            <a:ext cx="42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2-3)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요구 사항 분석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개발 계획 수립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15045" y="1721594"/>
            <a:ext cx="2597511" cy="4636175"/>
          </a:xfrm>
          <a:prstGeom prst="roundRect">
            <a:avLst/>
          </a:prstGeom>
          <a:noFill/>
          <a:ln>
            <a:solidFill>
              <a:srgbClr val="18C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956" y="1370804"/>
            <a:ext cx="2108498" cy="715089"/>
          </a:xfrm>
          <a:prstGeom prst="roundRect">
            <a:avLst/>
          </a:prstGeom>
          <a:solidFill>
            <a:srgbClr val="18CECA"/>
          </a:solidFill>
          <a:ln>
            <a:solidFill>
              <a:srgbClr val="16C0B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증상별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질병 찾기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(Disease)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079" y="2239738"/>
            <a:ext cx="2758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메인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보기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367421" y="1710468"/>
            <a:ext cx="2597511" cy="4636175"/>
          </a:xfrm>
          <a:prstGeom prst="roundRect">
            <a:avLst/>
          </a:prstGeom>
          <a:noFill/>
          <a:ln>
            <a:solidFill>
              <a:srgbClr val="18C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2575" y="1372378"/>
            <a:ext cx="2108498" cy="715089"/>
          </a:xfrm>
          <a:prstGeom prst="roundRect">
            <a:avLst/>
          </a:prstGeom>
          <a:solidFill>
            <a:srgbClr val="18CECA"/>
          </a:solidFill>
          <a:ln>
            <a:solidFill>
              <a:srgbClr val="16C0B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병원 조회 리스트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(Lists)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76455" y="2228612"/>
            <a:ext cx="275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목록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고도 B" panose="02000503000000020004" pitchFamily="50" charset="-127"/>
              <a:ea typeface="고도 B" panose="02000503000000020004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34797" y="1721594"/>
            <a:ext cx="2597511" cy="4636175"/>
          </a:xfrm>
          <a:prstGeom prst="roundRect">
            <a:avLst/>
          </a:prstGeom>
          <a:noFill/>
          <a:ln>
            <a:solidFill>
              <a:srgbClr val="18C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48903" y="1370804"/>
            <a:ext cx="2108498" cy="715089"/>
          </a:xfrm>
          <a:prstGeom prst="roundRect">
            <a:avLst/>
          </a:prstGeom>
          <a:solidFill>
            <a:srgbClr val="18CECA"/>
          </a:solidFill>
          <a:ln>
            <a:solidFill>
              <a:srgbClr val="16C0B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진료상품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(Product)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43831" y="2239738"/>
            <a:ext cx="2758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목록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보기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D716F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고도 B" panose="02000503000000020004" pitchFamily="50" charset="-127"/>
              <a:ea typeface="고도 B" panose="02000503000000020004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102173" y="1710468"/>
            <a:ext cx="2597511" cy="4636175"/>
          </a:xfrm>
          <a:prstGeom prst="roundRect">
            <a:avLst/>
          </a:prstGeom>
          <a:noFill/>
          <a:ln>
            <a:solidFill>
              <a:srgbClr val="18CE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28979" y="1372378"/>
            <a:ext cx="2108498" cy="715089"/>
          </a:xfrm>
          <a:prstGeom prst="roundRect">
            <a:avLst/>
          </a:prstGeom>
          <a:solidFill>
            <a:srgbClr val="18CECA"/>
          </a:solidFill>
          <a:ln>
            <a:solidFill>
              <a:srgbClr val="16C0B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알림창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Messaage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11207" y="2228612"/>
            <a:ext cx="275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알림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(Y)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D716F"/>
              </a:solidFill>
              <a:effectLst/>
              <a:uLnTx/>
              <a:uFillTx/>
              <a:latin typeface="고도 B" panose="02000503000000020004" pitchFamily="50" charset="-127"/>
              <a:ea typeface="고도 B" panose="0200050300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8110" y="720007"/>
            <a:ext cx="42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3-1)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작업분류체계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(WBS)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505" y="515323"/>
            <a:ext cx="5559716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+mn-cs"/>
              </a:rPr>
              <a:t>프로젝트 개발 계획 수립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+mn-cs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536235" y="1326297"/>
          <a:ext cx="11123725" cy="5033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343">
                  <a:extLst>
                    <a:ext uri="{9D8B030D-6E8A-4147-A177-3AD203B41FA5}">
                      <a16:colId xmlns:a16="http://schemas.microsoft.com/office/drawing/2014/main" val="3201894489"/>
                    </a:ext>
                  </a:extLst>
                </a:gridCol>
                <a:gridCol w="2007210">
                  <a:extLst>
                    <a:ext uri="{9D8B030D-6E8A-4147-A177-3AD203B41FA5}">
                      <a16:colId xmlns:a16="http://schemas.microsoft.com/office/drawing/2014/main" val="2143867139"/>
                    </a:ext>
                  </a:extLst>
                </a:gridCol>
                <a:gridCol w="984398">
                  <a:extLst>
                    <a:ext uri="{9D8B030D-6E8A-4147-A177-3AD203B41FA5}">
                      <a16:colId xmlns:a16="http://schemas.microsoft.com/office/drawing/2014/main" val="609861974"/>
                    </a:ext>
                  </a:extLst>
                </a:gridCol>
                <a:gridCol w="1612068">
                  <a:extLst>
                    <a:ext uri="{9D8B030D-6E8A-4147-A177-3AD203B41FA5}">
                      <a16:colId xmlns:a16="http://schemas.microsoft.com/office/drawing/2014/main" val="2491465136"/>
                    </a:ext>
                  </a:extLst>
                </a:gridCol>
                <a:gridCol w="1362003">
                  <a:extLst>
                    <a:ext uri="{9D8B030D-6E8A-4147-A177-3AD203B41FA5}">
                      <a16:colId xmlns:a16="http://schemas.microsoft.com/office/drawing/2014/main" val="4064264799"/>
                    </a:ext>
                  </a:extLst>
                </a:gridCol>
                <a:gridCol w="1534405">
                  <a:extLst>
                    <a:ext uri="{9D8B030D-6E8A-4147-A177-3AD203B41FA5}">
                      <a16:colId xmlns:a16="http://schemas.microsoft.com/office/drawing/2014/main" val="888438545"/>
                    </a:ext>
                  </a:extLst>
                </a:gridCol>
                <a:gridCol w="2779298">
                  <a:extLst>
                    <a:ext uri="{9D8B030D-6E8A-4147-A177-3AD203B41FA5}">
                      <a16:colId xmlns:a16="http://schemas.microsoft.com/office/drawing/2014/main" val="8758176"/>
                    </a:ext>
                  </a:extLst>
                </a:gridCol>
              </a:tblGrid>
              <a:tr h="335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스퀘어OTF_ac ExtraBold" panose="020B0600000101010101" pitchFamily="34" charset="-127"/>
                          <a:ea typeface="나눔스퀘어라운드 Bold" panose="020B0600000101010101"/>
                        </a:rPr>
                        <a:t>WBS</a:t>
                      </a:r>
                      <a:endParaRPr lang="ko-KR" altLang="en-US" sz="1200" b="1" dirty="0">
                        <a:latin typeface="나눔스퀘어OTF_ac Extra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나눔스퀘어OTF_ac ExtraBold" panose="020B0600000101010101" pitchFamily="34" charset="-127"/>
                          <a:ea typeface="나눔스퀘어라운드 Bold" panose="020B0600000101010101"/>
                        </a:rPr>
                        <a:t>TASK</a:t>
                      </a:r>
                      <a:endParaRPr lang="ko-KR" altLang="en-US" sz="1200" b="1" dirty="0">
                        <a:latin typeface="나눔스퀘어OTF_ac Extra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스퀘어OTF_ac ExtraBold" panose="020B0600000101010101" pitchFamily="34" charset="-127"/>
                          <a:ea typeface="나눔스퀘어라운드 Bold" panose="020B0600000101010101"/>
                        </a:rPr>
                        <a:t>작업자</a:t>
                      </a:r>
                      <a:endParaRPr lang="ko-KR" altLang="en-US" sz="1200" b="1" dirty="0">
                        <a:latin typeface="나눔스퀘어OTF_ac Extra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스퀘어OTF_ac ExtraBold" panose="020B0600000101010101" pitchFamily="34" charset="-127"/>
                          <a:ea typeface="나눔스퀘어라운드 Bold" panose="020B0600000101010101"/>
                        </a:rPr>
                        <a:t>상태</a:t>
                      </a:r>
                      <a:endParaRPr lang="ko-KR" altLang="en-US" sz="1200" b="1" dirty="0">
                        <a:latin typeface="나눔스퀘어OTF_ac Extra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스퀘어OTF_ac ExtraBold" panose="020B0600000101010101" pitchFamily="34" charset="-127"/>
                          <a:ea typeface="나눔스퀘어라운드 Bold" panose="020B0600000101010101"/>
                        </a:rPr>
                        <a:t>시작</a:t>
                      </a:r>
                      <a:endParaRPr lang="ko-KR" altLang="en-US" sz="1200" b="1" dirty="0">
                        <a:latin typeface="나눔스퀘어OTF_ac Extra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종료</a:t>
                      </a:r>
                      <a:endParaRPr lang="ko-KR" altLang="en-US" sz="1200" b="1" dirty="0">
                        <a:latin typeface="나눔스퀘어OTF_ac Extra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라운드 Bold" panose="020B0600000101010101"/>
                          <a:cs typeface="+mn-cs"/>
                        </a:rPr>
                        <a:t>산출</a:t>
                      </a:r>
                      <a:endParaRPr lang="ko-KR" altLang="en-US" sz="1200" b="1" dirty="0">
                        <a:latin typeface="나눔스퀘어OTF_ac ExtraBold" panose="020B0600000101010101" pitchFamily="34" charset="-127"/>
                        <a:ea typeface="나눔스퀘어라운드 Bold" panose="020B0600000101010101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8872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1</a:t>
                      </a:r>
                      <a:endParaRPr lang="ko-KR" sz="105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기획 및 분석</a:t>
                      </a:r>
                      <a:endParaRPr lang="ko-KR" sz="105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  <a:endParaRPr lang="ko-KR" sz="105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2023.03.28</a:t>
                      </a:r>
                      <a:endParaRPr lang="ko-KR" sz="105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2023.03.01</a:t>
                      </a:r>
                      <a:endParaRPr lang="ko-KR" sz="105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요구사항정의서</a:t>
                      </a:r>
                      <a:endParaRPr lang="ko-KR" sz="105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07059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2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설계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김채영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2023-03-02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2023-03-07</a:t>
                      </a:r>
                      <a:endParaRPr lang="ko-KR" altLang="ko-KR" sz="105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ERD, </a:t>
                      </a:r>
                      <a:r>
                        <a:rPr lang="ko-KR" altLang="en-US" sz="105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테이블명세서</a:t>
                      </a:r>
                      <a:endParaRPr lang="ko-KR" sz="105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202093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3</a:t>
                      </a:r>
                      <a:endParaRPr lang="ko-KR" altLang="ko-KR" sz="105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나눔스퀘어라운드 Bold" panose="020B0600000101010101"/>
                          <a:cs typeface="+mn-cs"/>
                        </a:rPr>
                        <a:t>화면구현</a:t>
                      </a:r>
                      <a:endParaRPr lang="ko-KR" altLang="ko-KR" sz="105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스퀘어라운드 Bold" panose="020B0600000101010101"/>
                        <a:cs typeface="+mn-cs"/>
                      </a:endParaRPr>
                    </a:p>
                  </a:txBody>
                  <a:tcPr anchor="ctr">
                    <a:solidFill>
                      <a:srgbClr val="CFE9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354890362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3.1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메인 </a:t>
                      </a: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화면구현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2023-03-06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2023-03-07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HTML/CSS,JS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081722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3.2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회원 </a:t>
                      </a: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화면구현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이민혁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2023-03-04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2023-03-09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HTML/CSS,JS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763323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3.3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마이페이지</a:t>
                      </a: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화면구현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이민혁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2023-03-06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2023-03-10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HTML/CSS,JS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051978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3.4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병원</a:t>
                      </a: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약국찾기</a:t>
                      </a: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화면구현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장인화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2023-03-04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2023-03-06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HTML/CSS,JS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547801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3.5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커뮤니티 </a:t>
                      </a: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화면구현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김경준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2023-03-04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2023-03-09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HTML/CSS,JS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028101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3.6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화면구현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2023-03-04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2023-03-06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HTML/CSS,JS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296637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3.7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화면구현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2023-03-04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2023-03-06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HTML/CSS,JS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455494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3.8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증상별</a:t>
                      </a: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 질병 찾기 </a:t>
                      </a: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화면구현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임민지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2023-03-04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2023-03-06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HTML/CSS,JS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49660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3.9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병원조회리스트 </a:t>
                      </a: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화면구현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장인화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2023-03-06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2023-03-10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HTML/CSS,JS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402485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3.10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진료상품</a:t>
                      </a: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화면구현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장인화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2023-03-20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2023-03-23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HTML/CSS,JS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776065"/>
                  </a:ext>
                </a:extLst>
              </a:tr>
              <a:tr h="335581"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3.11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알림창</a:t>
                      </a: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050" kern="100" dirty="0" err="1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화면구현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김채영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Completed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2023-03-20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2023-03-21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 panose="020B0503020000020004" pitchFamily="50" charset="-127"/>
                          <a:ea typeface="나눔스퀘어라운드 Bold" panose="020B0600000101010101"/>
                          <a:cs typeface="Times New Roman" panose="02020603050405020304" pitchFamily="18" charset="0"/>
                        </a:rPr>
                        <a:t>HTML/CSS,JS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나눔스퀘어라운드 Bold" panose="020B0600000101010101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80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0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1680</Words>
  <Application>Microsoft Office PowerPoint</Application>
  <PresentationFormat>와이드스크린</PresentationFormat>
  <Paragraphs>905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나눔스퀘어라운드 Bold</vt:lpstr>
      <vt:lpstr>고도 B</vt:lpstr>
      <vt:lpstr>Times New Roman</vt:lpstr>
      <vt:lpstr>나눔스퀘어OTF_ac Bold</vt:lpstr>
      <vt:lpstr>나눔스퀘어OTF_ac ExtraBold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39</cp:revision>
  <dcterms:created xsi:type="dcterms:W3CDTF">2021-08-31T03:40:12Z</dcterms:created>
  <dcterms:modified xsi:type="dcterms:W3CDTF">2023-03-31T00:09:16Z</dcterms:modified>
</cp:coreProperties>
</file>