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5" r:id="rId6"/>
    <p:sldId id="279" r:id="rId7"/>
    <p:sldId id="291" r:id="rId8"/>
    <p:sldId id="290" r:id="rId9"/>
    <p:sldId id="292" r:id="rId10"/>
    <p:sldId id="29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한컴 고딕" panose="02000500000000000000" pitchFamily="2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16F"/>
    <a:srgbClr val="F0F0F0"/>
    <a:srgbClr val="BBE7E6"/>
    <a:srgbClr val="C6E8E6"/>
    <a:srgbClr val="C9E8E6"/>
    <a:srgbClr val="D4EAE8"/>
    <a:srgbClr val="16C0BC"/>
    <a:srgbClr val="FFFF8B"/>
    <a:srgbClr val="FA8AE2"/>
    <a:srgbClr val="18C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image" Target="../media/image3.png"/><Relationship Id="rId16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fif"/><Relationship Id="rId5" Type="http://schemas.openxmlformats.org/officeDocument/2006/relationships/image" Target="../media/image6.jfi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Relationship Id="rId1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err="1" smtClean="0">
                <a:ln w="19050">
                  <a:noFill/>
                </a:ln>
                <a:solidFill>
                  <a:srgbClr val="18CACA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Project</a:t>
            </a:r>
          </a:p>
          <a:p>
            <a:pPr algn="ctr" latinLnBrk="0">
              <a:defRPr/>
            </a:pPr>
            <a:r>
              <a:rPr lang="ko-KR" altLang="en-US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 시스템</a:t>
            </a:r>
          </a:p>
          <a:p>
            <a:pPr algn="ctr" latinLnBrk="0">
              <a:defRPr/>
            </a:pPr>
            <a:endParaRPr lang="en-US" altLang="ko-KR" sz="1050" kern="0" dirty="0">
              <a:ln w="1270">
                <a:noFill/>
              </a:ln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 latinLnBrk="0">
              <a:defRPr/>
            </a:pP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200" kern="0" dirty="0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김경준 이민혁 임민지 </a:t>
            </a:r>
            <a:r>
              <a:rPr lang="ko-KR" altLang="en-US" sz="120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ko-KR" altLang="en-US" sz="8000" kern="0" dirty="0">
              <a:solidFill>
                <a:prstClr val="white">
                  <a:lumMod val="6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6" y="2882188"/>
            <a:ext cx="3047983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Q &amp;</a:t>
            </a:r>
            <a:r>
              <a:rPr kumimoji="0" lang="en-US" altLang="ko-KR" sz="6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648" y="2802177"/>
            <a:ext cx="11452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01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9263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85318" y="3498230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0816" y="2802177"/>
            <a:ext cx="98342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02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662057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2068112" y="3498230"/>
            <a:ext cx="2015738" cy="5096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1471" y="2802177"/>
            <a:ext cx="1286014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03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412712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18767" y="3498230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개발 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일정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76575" y="2810865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04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04442" y="3429000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810497" y="3506918"/>
            <a:ext cx="2015738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정보 구조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(IA)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5330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05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293197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699252" y="3522211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81004" y="2826158"/>
            <a:ext cx="118958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06</a:t>
            </a:r>
            <a:endParaRPr lang="ko-KR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08871" y="3444293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614926" y="3522211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소감</a:t>
            </a:r>
            <a:endParaRPr lang="en-US" altLang="ko-KR" sz="2000" b="1" dirty="0" smtClean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및 </a:t>
            </a:r>
            <a:r>
              <a:rPr lang="en-US" altLang="ko-KR" sz="2000" b="1" dirty="0" smtClean="0">
                <a:solidFill>
                  <a:srgbClr val="44546A">
                    <a:lumMod val="75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Q&amp;A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5662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개요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1442291"/>
            <a:ext cx="2746327" cy="540000"/>
            <a:chOff x="1265592" y="1706124"/>
            <a:chExt cx="2154356" cy="492713"/>
          </a:xfrm>
        </p:grpSpPr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293035" y="1706125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서비스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265592" y="170612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4546A"/>
                  </a:solidFill>
                  <a:ea typeface="한컴 고딕" panose="02000500000000000000" pitchFamily="2" charset="-127"/>
                </a:rPr>
                <a:t>01</a:t>
              </a:r>
              <a:endParaRPr lang="ko-KR" altLang="en-US" b="1" dirty="0">
                <a:solidFill>
                  <a:srgbClr val="44546A"/>
                </a:solidFill>
                <a:ea typeface="한컴 고딕" panose="02000500000000000000" pitchFamily="2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1486508"/>
            <a:ext cx="8509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 반려동물 서비스    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찾기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예약하기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 상품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9480" y="2208920"/>
            <a:ext cx="2745735" cy="540000"/>
            <a:chOff x="1358579" y="2625240"/>
            <a:chExt cx="2183885" cy="5013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5551" y="2625240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기획 배경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58579" y="2633882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02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3" y="2212490"/>
            <a:ext cx="660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가구의 증가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추세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펫 관련 시장의 주목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공공데이터포털 오픈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30852" y="3699179"/>
            <a:ext cx="2744364" cy="540000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주요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03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3743548"/>
            <a:ext cx="830059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반려동물 양육 가구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8" y="4448793"/>
            <a:ext cx="2746328" cy="540000"/>
            <a:chOff x="-4946920" y="2132574"/>
            <a:chExt cx="2238245" cy="492713"/>
          </a:xfrm>
        </p:grpSpPr>
        <p:sp>
          <p:nvSpPr>
            <p:cNvPr id="70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개발기간 </a:t>
              </a:r>
              <a:r>
                <a:rPr lang="en-US" altLang="ko-KR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/ </a:t>
              </a:r>
              <a:r>
                <a:rPr lang="ko-KR" altLang="en-US" b="1" dirty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인원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04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59364" y="4529917"/>
            <a:ext cx="83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2023.03.01 ~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2023.03.31  /  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45514" y="5248653"/>
            <a:ext cx="2746328" cy="540000"/>
            <a:chOff x="-4946920" y="2132574"/>
            <a:chExt cx="2238245" cy="492713"/>
          </a:xfrm>
        </p:grpSpPr>
        <p:sp>
          <p:nvSpPr>
            <p:cNvPr id="27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82390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기대효과</a:t>
              </a:r>
              <a:endParaRPr lang="ko-KR" altLang="en-US" b="1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05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75990" y="5329777"/>
            <a:ext cx="830059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보다 간편하고 빠른 의료서비스와 의료정보를 제공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약국의 수익 증대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96428" y="3203214"/>
            <a:ext cx="282633" cy="170822"/>
          </a:xfrm>
          <a:prstGeom prst="rightArrow">
            <a:avLst/>
          </a:prstGeom>
          <a:solidFill>
            <a:srgbClr val="0D7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1039349" y="3011470"/>
            <a:ext cx="8300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동물병원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약국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) API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를 활용한 의료 서비스 기획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2975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팀구성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199119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" y="2326342"/>
            <a:ext cx="965629" cy="96562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481679" y="4366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145738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1792532"/>
            <a:ext cx="965629" cy="96562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1607201"/>
            <a:ext cx="42179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장인화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동물병원 찾기 및 예약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(search)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(product)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3238157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641308-A004-F863-FF9D-4009F7851115}"/>
              </a:ext>
            </a:extLst>
          </p:cNvPr>
          <p:cNvSpPr/>
          <p:nvPr/>
        </p:nvSpPr>
        <p:spPr>
          <a:xfrm>
            <a:off x="6232697" y="5014153"/>
            <a:ext cx="1296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5349298"/>
            <a:ext cx="965629" cy="96562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0" y="4624141"/>
            <a:ext cx="751163" cy="104519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0" y="3488291"/>
            <a:ext cx="751163" cy="104519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3" y="3376634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이민혁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(member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마이페이지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(my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744778" y="5212279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임민지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(disease) 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1853140"/>
            <a:ext cx="4101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(message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cs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14979" y="4496698"/>
            <a:ext cx="4039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  <a:endParaRPr lang="en-US" altLang="ko-KR" sz="16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관리자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(admin/product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커뮤니티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(community)</a:t>
            </a:r>
          </a:p>
        </p:txBody>
      </p:sp>
    </p:spTree>
    <p:extLst>
      <p:ext uri="{BB962C8B-B14F-4D97-AF65-F5344CB8AC3E}">
        <p14:creationId xmlns:p14="http://schemas.microsoft.com/office/powerpoint/2010/main" val="451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일정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8" name="직선 연결선 7"/>
          <p:cNvCxnSpPr>
            <a:stCxn id="15" idx="4"/>
          </p:cNvCxnSpPr>
          <p:nvPr/>
        </p:nvCxnSpPr>
        <p:spPr>
          <a:xfrm>
            <a:off x="5681749" y="1965231"/>
            <a:ext cx="0" cy="3363227"/>
          </a:xfrm>
          <a:prstGeom prst="line">
            <a:avLst/>
          </a:prstGeom>
          <a:ln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552901" y="1715850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659743" y="1840540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1494291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2023.03.01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기획 및 설계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스토리보드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v1.0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제작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203343" y="2518904"/>
            <a:ext cx="18877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2023.03.10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 구현 및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DB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설계</a:t>
            </a:r>
          </a:p>
        </p:txBody>
      </p:sp>
      <p:sp>
        <p:nvSpPr>
          <p:cNvPr id="21" name="타원 20"/>
          <p:cNvSpPr/>
          <p:nvPr/>
        </p:nvSpPr>
        <p:spPr>
          <a:xfrm>
            <a:off x="5548622" y="2727158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5286770" y="2852427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552901" y="436245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5659743" y="4487144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194689" y="4140895"/>
            <a:ext cx="403941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2023.03.28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3540729" y="4949380"/>
            <a:ext cx="1566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2023.03.30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테스트 및 배포</a:t>
            </a:r>
          </a:p>
        </p:txBody>
      </p:sp>
      <p:sp>
        <p:nvSpPr>
          <p:cNvPr id="27" name="타원 26"/>
          <p:cNvSpPr/>
          <p:nvPr/>
        </p:nvSpPr>
        <p:spPr>
          <a:xfrm>
            <a:off x="5548622" y="5157634"/>
            <a:ext cx="257695" cy="249381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5286770" y="5282903"/>
            <a:ext cx="396000" cy="0"/>
          </a:xfrm>
          <a:prstGeom prst="line">
            <a:avLst/>
          </a:prstGeom>
          <a:ln w="12700">
            <a:solidFill>
              <a:srgbClr val="0D7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개발 환경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017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AutoShape 6" descr="Spring Boot] 스프링과 스프링 부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15672" r="25436" b="14994"/>
          <a:stretch/>
        </p:blipFill>
        <p:spPr>
          <a:xfrm>
            <a:off x="872513" y="2050561"/>
            <a:ext cx="1721058" cy="77402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1" y="2971390"/>
            <a:ext cx="1116764" cy="7595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67" y="2134568"/>
            <a:ext cx="1100302" cy="5263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05819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Front-end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20" y="2074796"/>
            <a:ext cx="1362062" cy="90639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34" y="2103685"/>
            <a:ext cx="877501" cy="87750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18" y="2042184"/>
            <a:ext cx="1015993" cy="101599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48" y="2981186"/>
            <a:ext cx="1390743" cy="71536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0017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3" r="18097"/>
          <a:stretch/>
        </p:blipFill>
        <p:spPr>
          <a:xfrm>
            <a:off x="1000017" y="4634976"/>
            <a:ext cx="819813" cy="75509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16352"/>
          <a:stretch/>
        </p:blipFill>
        <p:spPr>
          <a:xfrm>
            <a:off x="4290973" y="2042184"/>
            <a:ext cx="966392" cy="87750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45" y="5546961"/>
            <a:ext cx="741188" cy="74118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" y="5584273"/>
            <a:ext cx="703876" cy="70387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2" y="4793171"/>
            <a:ext cx="1052878" cy="43869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63" y="5546961"/>
            <a:ext cx="709444" cy="7094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563564" y="4069457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etc.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7" t="6573" r="28735"/>
          <a:stretch/>
        </p:blipFill>
        <p:spPr>
          <a:xfrm>
            <a:off x="6563563" y="4637348"/>
            <a:ext cx="1017643" cy="14552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56" y="4653463"/>
            <a:ext cx="700740" cy="7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정보 구조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(IA)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94099" y="1377395"/>
            <a:ext cx="1440265" cy="452176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BBE7E6"/>
                </a:solidFill>
              </a:rPr>
              <a:t>HelloPet</a:t>
            </a:r>
            <a:endParaRPr lang="ko-KR" altLang="en-US" b="1" dirty="0">
              <a:solidFill>
                <a:srgbClr val="BBE7E6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814231" y="1829571"/>
            <a:ext cx="0" cy="49837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041044" y="2092022"/>
            <a:ext cx="974056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1" idx="2"/>
          </p:cNvCxnSpPr>
          <p:nvPr/>
        </p:nvCxnSpPr>
        <p:spPr>
          <a:xfrm flipH="1">
            <a:off x="989136" y="2117283"/>
            <a:ext cx="27816" cy="271767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67261" y="2092021"/>
            <a:ext cx="27066" cy="24973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26856" y="243239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join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26856" y="194156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rgbClr val="BBE7E6"/>
                </a:solidFill>
              </a:rPr>
              <a:t>m</a:t>
            </a:r>
            <a:r>
              <a:rPr lang="en-US" altLang="ko-KR" sz="1300" b="1" dirty="0" smtClean="0">
                <a:solidFill>
                  <a:srgbClr val="BBE7E6"/>
                </a:solidFill>
              </a:rPr>
              <a:t>ember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485" y="29221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terms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5884" y="3409116"/>
            <a:ext cx="1446468" cy="467192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register/</a:t>
            </a:r>
          </a:p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registerMedical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5118" y="408836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login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5136" y="4582960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find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00680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88200" y="243578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796640" y="293878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myArticle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6640" y="344795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33869" y="3962896"/>
            <a:ext cx="1070771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myReserve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88200" y="4463371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48" name="직선 연결선 47"/>
          <p:cNvCxnSpPr>
            <a:endCxn id="53" idx="2"/>
          </p:cNvCxnSpPr>
          <p:nvPr/>
        </p:nvCxnSpPr>
        <p:spPr>
          <a:xfrm>
            <a:off x="4673909" y="2095689"/>
            <a:ext cx="14444" cy="11309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85" idx="2"/>
          </p:cNvCxnSpPr>
          <p:nvPr/>
        </p:nvCxnSpPr>
        <p:spPr>
          <a:xfrm flipH="1">
            <a:off x="3498424" y="2017204"/>
            <a:ext cx="1262" cy="3912064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303852" y="2282198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index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84353" y="1955283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disease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84353" y="243637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84353" y="2974595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18195" y="1939850"/>
            <a:ext cx="1116394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community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64271" y="2426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talktalk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4254" y="405300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tip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872146" y="2092022"/>
            <a:ext cx="53094" cy="341790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412801" y="1948035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search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2801" y="24165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index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15966" y="287504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rgbClr val="0D716F"/>
                </a:solidFill>
              </a:rPr>
              <a:t>searchHs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04361" y="33531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searchPm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404360" y="386526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412801" y="435972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view2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1240" y="4879138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reserve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12801" y="538972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complete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4187" y="28016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4187" y="318720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61627" y="360763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8984" y="44901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58984" y="487573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66424" y="5296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66424" y="571326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86" name="직선 연결선 85"/>
          <p:cNvCxnSpPr>
            <a:endCxn id="105" idx="0"/>
          </p:cNvCxnSpPr>
          <p:nvPr/>
        </p:nvCxnSpPr>
        <p:spPr>
          <a:xfrm>
            <a:off x="8124219" y="2092251"/>
            <a:ext cx="27293" cy="3771606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7623303" y="1948264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admin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623303" y="241153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info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624910" y="27584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confirm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631742" y="343835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coupon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693929" y="309888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700855" y="378738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700855" y="412305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08295" y="446866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676210" y="4825233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product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20384" y="5174263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720384" y="5509930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register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9512" y="586385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08" name="직선 연결선 107"/>
          <p:cNvCxnSpPr>
            <a:endCxn id="123" idx="0"/>
          </p:cNvCxnSpPr>
          <p:nvPr/>
        </p:nvCxnSpPr>
        <p:spPr>
          <a:xfrm>
            <a:off x="9362407" y="2092768"/>
            <a:ext cx="61516" cy="425838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848300" y="1948781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BBE7E6"/>
                </a:solidFill>
              </a:rPr>
              <a:t>cs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71172" y="233727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notice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901155" y="4030056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faq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927837" y="2656399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927837" y="300175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35277" y="334179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965886" y="4365017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965886" y="4700321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973326" y="5030315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modify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8927308" y="368478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919752" y="535089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rgbClr val="0D716F"/>
                </a:solidFill>
              </a:rPr>
              <a:t>qna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984483" y="5685858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list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8984483" y="6021162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write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1923" y="6351156"/>
            <a:ext cx="864000" cy="216000"/>
          </a:xfrm>
          <a:prstGeom prst="roundRect">
            <a:avLst/>
          </a:prstGeom>
          <a:solidFill>
            <a:srgbClr val="F0F0F0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D716F"/>
                </a:solidFill>
              </a:rPr>
              <a:t>view</a:t>
            </a:r>
            <a:endParaRPr lang="ko-KR" altLang="en-US" sz="1200" b="1" dirty="0">
              <a:solidFill>
                <a:srgbClr val="0D716F"/>
              </a:solidFill>
            </a:endParaRPr>
          </a:p>
        </p:txBody>
      </p:sp>
      <p:cxnSp>
        <p:nvCxnSpPr>
          <p:cNvPr id="136" name="직선 연결선 135"/>
          <p:cNvCxnSpPr>
            <a:endCxn id="139" idx="2"/>
          </p:cNvCxnSpPr>
          <p:nvPr/>
        </p:nvCxnSpPr>
        <p:spPr>
          <a:xfrm>
            <a:off x="10966301" y="1976231"/>
            <a:ext cx="5546" cy="1169478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10467847" y="1951052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product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0467847" y="2416022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list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0467847" y="2893709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view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10201945" y="2075983"/>
            <a:ext cx="23199" cy="1816387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10201945" y="3872156"/>
            <a:ext cx="368723" cy="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endCxn id="151" idx="2"/>
          </p:cNvCxnSpPr>
          <p:nvPr/>
        </p:nvCxnSpPr>
        <p:spPr>
          <a:xfrm>
            <a:off x="10966301" y="3865267"/>
            <a:ext cx="9827" cy="703750"/>
          </a:xfrm>
          <a:prstGeom prst="line">
            <a:avLst/>
          </a:prstGeom>
          <a:ln w="28575">
            <a:solidFill>
              <a:srgbClr val="C9E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49"/>
          <p:cNvSpPr/>
          <p:nvPr/>
        </p:nvSpPr>
        <p:spPr>
          <a:xfrm>
            <a:off x="10462301" y="3730370"/>
            <a:ext cx="1008000" cy="324000"/>
          </a:xfrm>
          <a:prstGeom prst="roundRect">
            <a:avLst/>
          </a:prstGeom>
          <a:solidFill>
            <a:srgbClr val="0D716F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BBE7E6"/>
                </a:solidFill>
              </a:rPr>
              <a:t>message</a:t>
            </a:r>
            <a:endParaRPr lang="ko-KR" altLang="en-US" sz="1300" b="1" dirty="0">
              <a:solidFill>
                <a:srgbClr val="BBE7E6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0472128" y="4317017"/>
            <a:ext cx="1008000" cy="252000"/>
          </a:xfrm>
          <a:prstGeom prst="roundRect">
            <a:avLst/>
          </a:prstGeom>
          <a:solidFill>
            <a:srgbClr val="C6E8E6"/>
          </a:solidFill>
          <a:ln>
            <a:solidFill>
              <a:srgbClr val="BB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rgbClr val="0D716F"/>
                </a:solidFill>
              </a:rPr>
              <a:t>message</a:t>
            </a:r>
            <a:endParaRPr lang="ko-KR" altLang="en-US" sz="1300" b="1" dirty="0">
              <a:solidFill>
                <a:srgbClr val="0D71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시연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4025255" y="2906253"/>
            <a:ext cx="414148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발표 시연</a:t>
            </a:r>
            <a:endParaRPr lang="en-US" altLang="ko-KR" sz="4000" b="1" dirty="0">
              <a:solidFill>
                <a:prstClr val="black">
                  <a:lumMod val="65000"/>
                  <a:lumOff val="3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이민혁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김채영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김경준</a:t>
            </a:r>
          </a:p>
        </p:txBody>
      </p:sp>
    </p:spTree>
    <p:extLst>
      <p:ext uri="{BB962C8B-B14F-4D97-AF65-F5344CB8AC3E}">
        <p14:creationId xmlns:p14="http://schemas.microsoft.com/office/powerpoint/2010/main" val="355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389389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소감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2879613"/>
            <a:ext cx="50704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장인화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파이썬으로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데이터를 넣고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 API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활용 하는 등 다양한 기술을 사용할 수 있어서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좋았음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또한 검색 결과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진료상품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나열 등을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통해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이용한 비동기 방식에 대한 역량을 향상시킬 수 있는 계기가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4266445"/>
            <a:ext cx="49811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이민혁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HelloPet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프로젝트를 진행하면서 자바스크립트와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중에서 제일 기억에 남는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구현은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회원가입 병원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약국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기존에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미흡했던 자바스크립트 기술적인 부분에서 모두 성장할 수 있었던 좋은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기회였음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향후에도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비슷한 프로젝트에 참여할 기회가 있다면 열심히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참여할 계획임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6294234" y="1215783"/>
            <a:ext cx="5170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임민지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증상별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질병 찾기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카테고리 부분을 여러 개발도구를 사용해 개발하면서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주제에 맞는 데이터를 불러오는 과정이 복잡하여 많이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고민하였음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반려견과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반려묘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종류에 따른 증상도 다 다르기 때문에 그에 맞는 문법을 작성하여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완성해감으로서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접근 방식에 대한 이해도를 높일 수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32040" y="3694530"/>
            <a:ext cx="5175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김채영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전체를 기획하고 설계하는 과정에서 웹 개발의 전반적인 구조를 파악하는 데에 도움이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이용하여 예약 정보를 출력하고 예약 수락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거절 데이터를 넘기는 과정에서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ajax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보다 깊은 이해를 가지는 경험이 되었음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배포 테스트 중 로컬 서버에서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클라우드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서버로 환경이 달라지면서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발생한 오류를 해결하는 과정에서 문제 해결 능력을 향상시킴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570602" y="1545762"/>
            <a:ext cx="517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김경준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 프로젝트를 통해 협업과 업무 분담에 대하여 알게 되었고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깃허브나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슬랙으로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협업하는 방식을 익히게 되었음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오류를 극복하는 과정에서 개발 역량 향상에 많은 도움이 되었고 특히 데이터베이스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CRUD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와 비동기 통신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ajax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에 대해 조금 더 이해할 수 있는 계기가 됨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 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개인적으로 아쉬운 점은 파일 수정 기능과 댓글 기능 구현중 </a:t>
            </a:r>
            <a:r>
              <a:rPr kumimoji="0" lang="ko-KR" altLang="en-US" sz="12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대댓글</a:t>
            </a:r>
            <a:r>
              <a:rPr kumimoji="0" lang="ko-KR" alt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기능을 구현 하지 못한 게 아쉽고 추후에 보완해 볼 생각임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560</Words>
  <Application>Microsoft Office PowerPoint</Application>
  <PresentationFormat>와이드스크린</PresentationFormat>
  <Paragraphs>154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한컴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98</cp:revision>
  <dcterms:created xsi:type="dcterms:W3CDTF">2021-08-31T03:40:12Z</dcterms:created>
  <dcterms:modified xsi:type="dcterms:W3CDTF">2023-05-17T04:49:36Z</dcterms:modified>
</cp:coreProperties>
</file>