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5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3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4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6F66-82B2-4E81-B0D0-1DF7EDF81CA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1C24-E63B-4764-8DEC-BC226123E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1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healerhealer&amp;logNo=220602324692&amp;proxyReferer=https%3A%2F%2Fwww.google.com%2F&amp;view=img_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healerhealer&amp;logNo=220602324692&amp;proxyReferer=https%3A%2F%2Fwww.google.com%2F&amp;view=img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B2%84%EC%84%AF" TargetMode="External"/><Relationship Id="rId3" Type="http://schemas.openxmlformats.org/officeDocument/2006/relationships/hyperlink" Target="https://ko.wikipedia.org/wiki/%ED%94%84%EB%9E%91%EC%8A%A4" TargetMode="External"/><Relationship Id="rId7" Type="http://schemas.openxmlformats.org/officeDocument/2006/relationships/hyperlink" Target="https://ko.wikipedia.org/wiki/%EC%99%80%EC%9D%B8" TargetMode="External"/><Relationship Id="rId12" Type="http://schemas.openxmlformats.org/officeDocument/2006/relationships/hyperlink" Target="https://upload.wikimedia.org/wikipedia/commons/thumb/3/30/Coq_au_vin_rouge.jpg/600px-Coq_au_vin_rouge.jpg" TargetMode="External"/><Relationship Id="rId2" Type="http://schemas.openxmlformats.org/officeDocument/2006/relationships/hyperlink" Target="https://ko.wikipedia.org/wiki/%ED%94%84%EB%9E%91%EC%8A%A4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8B%AD%EA%B3%A0%EA%B8%B0" TargetMode="External"/><Relationship Id="rId11" Type="http://schemas.openxmlformats.org/officeDocument/2006/relationships/hyperlink" Target="https://ko.wikipedia.org/wiki/%EB%AC%BC" TargetMode="External"/><Relationship Id="rId5" Type="http://schemas.openxmlformats.org/officeDocument/2006/relationships/hyperlink" Target="https://ko.wikipedia.org/wiki/%EC%8A%A4%ED%8A%9C" TargetMode="External"/><Relationship Id="rId10" Type="http://schemas.openxmlformats.org/officeDocument/2006/relationships/hyperlink" Target="https://ko.wikipedia.org/wiki/%ED%94%84%EB%9E%91%EC%8A%A4_%EC%9A%94%EB%A6%AC" TargetMode="External"/><Relationship Id="rId4" Type="http://schemas.openxmlformats.org/officeDocument/2006/relationships/hyperlink" Target="https://ko.wikipedia.org/wiki/%EC%82%B6%EA%B8%B0" TargetMode="External"/><Relationship Id="rId9" Type="http://schemas.openxmlformats.org/officeDocument/2006/relationships/hyperlink" Target="https://ko.wikipedia.org/wiki/%EB%A7%88%EB%8A%98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3%91" TargetMode="External"/><Relationship Id="rId3" Type="http://schemas.openxmlformats.org/officeDocument/2006/relationships/hyperlink" Target="https://ko.wikipedia.org/wiki/IPA" TargetMode="External"/><Relationship Id="rId7" Type="http://schemas.openxmlformats.org/officeDocument/2006/relationships/hyperlink" Target="https://ko.wikipedia.org/wiki/%EB%A7%88%EB%A5%B4%EC%8A%A4_%EA%B4%91%EC%9E%A5_(%ED%8C%8C%EB%A6%AC)" TargetMode="External"/><Relationship Id="rId2" Type="http://schemas.openxmlformats.org/officeDocument/2006/relationships/hyperlink" Target="https://ko.wikipedia.org/wiki/%ED%94%84%EB%9E%91%EC%8A%A4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8C%8C%EB%A6%AC_(%ED%94%84%EB%9E%91%EC%8A%A4)" TargetMode="External"/><Relationship Id="rId5" Type="http://schemas.openxmlformats.org/officeDocument/2006/relationships/hyperlink" Target="https://ko.wikipedia.org/wiki/1889%EB%85%84" TargetMode="External"/><Relationship Id="rId4" Type="http://schemas.openxmlformats.org/officeDocument/2006/relationships/hyperlink" Target="https://ko.wikipedia.org/wiki/%EC%98%81%EC%96%B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84%B8%EB%8A%90_%EA%B0%95" TargetMode="External"/><Relationship Id="rId3" Type="http://schemas.openxmlformats.org/officeDocument/2006/relationships/hyperlink" Target="https://ko.wikipedia.org/wiki/%ED%8C%8C%EB%A6%AC_(%ED%94%84%EB%9E%91%EC%8A%A4)" TargetMode="External"/><Relationship Id="rId7" Type="http://schemas.openxmlformats.org/officeDocument/2006/relationships/hyperlink" Target="https://ko.wikipedia.org/wiki/%EB%A3%A8%EB%B8%8C%EB%A5%B4_%EA%B6%81%EC%A0%84" TargetMode="External"/><Relationship Id="rId2" Type="http://schemas.openxmlformats.org/officeDocument/2006/relationships/hyperlink" Target="https://ko.wikipedia.org/wiki/%ED%94%84%EB%9E%91%EC%8A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8C%80%EC%98%81%EB%B0%95%EB%AC%BC%EA%B4%80" TargetMode="External"/><Relationship Id="rId5" Type="http://schemas.openxmlformats.org/officeDocument/2006/relationships/hyperlink" Target="https://ko.wikipedia.org/wiki/%EB%A9%94%ED%8A%B8%EB%A1%9C%ED%8F%B4%EB%A6%AC%ED%83%84_%EB%AF%B8%EC%88%A0%EA%B4%80" TargetMode="External"/><Relationship Id="rId4" Type="http://schemas.openxmlformats.org/officeDocument/2006/relationships/hyperlink" Target="https://ko.wikipedia.org/wiki/%EB%B0%95%EB%AC%BC%EA%B4%80" TargetMode="External"/><Relationship Id="rId9" Type="http://schemas.openxmlformats.org/officeDocument/2006/relationships/hyperlink" Target="https://ko.wikipedia.org/wiki/%EC%84%B8%EA%B3%84%EC%9C%A0%EC%82%B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프랑스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1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니스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추천맛집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err="1" smtClean="0"/>
              <a:t>Vorwgeurnissart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대에 걸쳐 내려오고 있는 </a:t>
            </a:r>
            <a:r>
              <a:rPr lang="en-US" altLang="ko-KR" sz="1800" dirty="0" smtClean="0"/>
              <a:t>104</a:t>
            </a:r>
            <a:r>
              <a:rPr lang="ko-KR" altLang="en-US" sz="1800" dirty="0" smtClean="0"/>
              <a:t>년 전통 프랑스 니스 맛집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여러 종류의 프랑스 전통 요리와 소박하고 따뜻한 프랑스 가정식 레스토랑을 찾는다면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특히 니스에서 유래된 프랑스 대표 음식인 </a:t>
            </a:r>
            <a:r>
              <a:rPr lang="ko-KR" altLang="en-US" sz="1800" dirty="0" err="1" smtClean="0"/>
              <a:t>라따뚜이</a:t>
            </a:r>
            <a:r>
              <a:rPr lang="ko-KR" altLang="en-US" sz="1800" dirty="0" smtClean="0"/>
              <a:t> 메뉴가 유명하다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 </a:t>
            </a:r>
            <a:r>
              <a:rPr lang="en-US" altLang="ko-KR" sz="1800" dirty="0" smtClean="0">
                <a:hlinkClick r:id="rId2"/>
              </a:rPr>
              <a:t>https://m.blog.naver.com/PostView.nhn?blogId=healerhealer&amp;logNo=220602324692&amp;proxyReferer=https%3A%2F%2Fwww.google.com%2F&amp;view=img_1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6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니스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에즈빌리지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ko-KR" altLang="en-US" sz="1500" b="1" dirty="0" smtClean="0"/>
              <a:t>지중해의 </a:t>
            </a:r>
            <a:r>
              <a:rPr lang="ko-KR" altLang="en-US" sz="1500" b="1" dirty="0" err="1" smtClean="0"/>
              <a:t>정원이라고도</a:t>
            </a:r>
            <a:r>
              <a:rPr lang="ko-KR" altLang="en-US" sz="1500" b="1" dirty="0" smtClean="0"/>
              <a:t> 불리는 </a:t>
            </a:r>
            <a:r>
              <a:rPr lang="ko-KR" altLang="en-US" sz="1500" b="1" dirty="0" err="1" smtClean="0"/>
              <a:t>에즈빌리지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해발 </a:t>
            </a:r>
            <a:r>
              <a:rPr lang="en-US" altLang="ko-KR" sz="1500" b="1" dirty="0" smtClean="0"/>
              <a:t>427m</a:t>
            </a:r>
            <a:r>
              <a:rPr lang="ko-KR" altLang="en-US" sz="1500" b="1" dirty="0" smtClean="0"/>
              <a:t>에 소박한 중세시대 모습을 그대로 간직한 마을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정상까지 굽이굽이 아기자기한 마을 골목들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마을 꼭대기에 있는 열대정원에서는 </a:t>
            </a:r>
            <a:r>
              <a:rPr lang="ko-KR" altLang="en-US" sz="1500" b="1" dirty="0" err="1" smtClean="0"/>
              <a:t>여러종류의</a:t>
            </a:r>
            <a:r>
              <a:rPr lang="ko-KR" altLang="en-US" sz="1500" b="1" dirty="0" smtClean="0"/>
              <a:t> 선인장들과 함께 지중해가 내려다 보이는 경관을 볼 수 있다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중턱에는 니체가 </a:t>
            </a:r>
            <a:r>
              <a:rPr lang="en-US" altLang="ko-KR" sz="1500" b="1" dirty="0" smtClean="0"/>
              <a:t>[</a:t>
            </a:r>
            <a:r>
              <a:rPr lang="ko-KR" altLang="en-US" sz="1500" b="1" dirty="0" err="1" smtClean="0"/>
              <a:t>짜랏투스트라는</a:t>
            </a:r>
            <a:r>
              <a:rPr lang="ko-KR" altLang="en-US" sz="1500" b="1" dirty="0" smtClean="0"/>
              <a:t> 이렇게 말했다</a:t>
            </a:r>
            <a:r>
              <a:rPr lang="en-US" altLang="ko-KR" sz="1500" b="1" dirty="0" smtClean="0"/>
              <a:t>]</a:t>
            </a:r>
            <a:r>
              <a:rPr lang="ko-KR" altLang="en-US" sz="1500" b="1" dirty="0" smtClean="0"/>
              <a:t>의 영감을 얻은 곳으로 유명한 니체의 산책길도 있다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니체와 같은 시선으로 지중해를 내려다보며 산책길을 </a:t>
            </a:r>
            <a:r>
              <a:rPr lang="ko-KR" altLang="en-US" sz="1500" b="1" dirty="0" err="1" smtClean="0"/>
              <a:t>걷는것은</a:t>
            </a:r>
            <a:r>
              <a:rPr lang="ko-KR" altLang="en-US" sz="1500" b="1" dirty="0" smtClean="0"/>
              <a:t> 어떨까</a:t>
            </a:r>
            <a:r>
              <a:rPr lang="en-US" altLang="ko-KR" sz="1500" b="1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 https://d3b39vpyptsv01.cloudfront.net/photo/1/2/6e7edf479bc98ec30d925889b28106de.jpg</a:t>
            </a:r>
          </a:p>
        </p:txBody>
      </p:sp>
    </p:spTree>
    <p:extLst>
      <p:ext uri="{BB962C8B-B14F-4D97-AF65-F5344CB8AC3E}">
        <p14:creationId xmlns:p14="http://schemas.microsoft.com/office/powerpoint/2010/main" val="114288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니스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니스해변</a:t>
            </a:r>
            <a:r>
              <a:rPr lang="en-US" altLang="ko-KR" dirty="0" smtClean="0"/>
              <a:t>, </a:t>
            </a:r>
            <a:r>
              <a:rPr lang="en-US" altLang="ko-KR" b="1" cap="all" dirty="0"/>
              <a:t>PROMENADE DES ANGALAIS</a:t>
            </a:r>
          </a:p>
          <a:p>
            <a:pPr marL="0" indent="0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]</a:t>
            </a:r>
          </a:p>
          <a:p>
            <a:pPr marL="0" indent="0">
              <a:buNone/>
            </a:pPr>
            <a:r>
              <a:rPr lang="ko-KR" altLang="en-US" sz="1500" dirty="0" err="1" smtClean="0"/>
              <a:t>니스하면</a:t>
            </a:r>
            <a:r>
              <a:rPr lang="ko-KR" altLang="en-US" sz="1500" dirty="0" smtClean="0"/>
              <a:t> 니스 해변을 빼놓을 수 없다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그 중에서도 </a:t>
            </a:r>
            <a:r>
              <a:rPr lang="en-US" altLang="ko-KR" sz="1500" dirty="0" smtClean="0"/>
              <a:t>3.5km</a:t>
            </a:r>
            <a:r>
              <a:rPr lang="ko-KR" altLang="en-US" sz="1500" dirty="0" smtClean="0"/>
              <a:t>에 달하는 유명한 산책길인 </a:t>
            </a:r>
            <a:r>
              <a:rPr lang="en-US" altLang="ko-KR" sz="1500" b="1" cap="all" dirty="0"/>
              <a:t>PROMENADE DES ANGALAIS</a:t>
            </a:r>
          </a:p>
          <a:p>
            <a:pPr marL="0" indent="0">
              <a:buNone/>
            </a:pPr>
            <a:r>
              <a:rPr lang="ko-KR" altLang="en-US" sz="1500" dirty="0"/>
              <a:t>‘영국인의 </a:t>
            </a:r>
            <a:r>
              <a:rPr lang="ko-KR" altLang="en-US" sz="1500" dirty="0" err="1"/>
              <a:t>산책로’라고</a:t>
            </a:r>
            <a:r>
              <a:rPr lang="ko-KR" altLang="en-US" sz="1500" dirty="0"/>
              <a:t> 불리기도 하는 이곳은 </a:t>
            </a:r>
            <a:r>
              <a:rPr lang="en-US" altLang="ko-KR" sz="1500" dirty="0"/>
              <a:t>20</a:t>
            </a:r>
            <a:r>
              <a:rPr lang="ko-KR" altLang="en-US" sz="1500" dirty="0"/>
              <a:t>세기 초에 겨울 날씨를 피해 니스로 찾아온 영국인들이 기금을 조성해 산책로를 만들었다고 </a:t>
            </a:r>
            <a:r>
              <a:rPr lang="ko-KR" altLang="en-US" sz="1500" dirty="0" smtClean="0"/>
              <a:t>한다</a:t>
            </a:r>
            <a:r>
              <a:rPr lang="en-US" altLang="ko-KR" sz="1500" dirty="0" smtClean="0"/>
              <a:t>.</a:t>
            </a:r>
            <a:r>
              <a:rPr lang="ko-KR" altLang="en-US" sz="1500" dirty="0"/>
              <a:t> 니스 해변을 따라 야자수가 우거져 있어 남부의 정취와 분위기를 물씬 느낄 수 있을 뿐 아니라</a:t>
            </a:r>
            <a:r>
              <a:rPr lang="en-US" altLang="ko-KR" sz="1500" dirty="0"/>
              <a:t>, </a:t>
            </a:r>
            <a:r>
              <a:rPr lang="ko-KR" altLang="en-US" sz="1500" dirty="0"/>
              <a:t>지중해의 </a:t>
            </a:r>
            <a:r>
              <a:rPr lang="ko-KR" altLang="en-US" sz="1500" dirty="0" err="1"/>
              <a:t>코랄빛</a:t>
            </a:r>
            <a:r>
              <a:rPr lang="ko-KR" altLang="en-US" sz="1500" dirty="0"/>
              <a:t> 바다가 시원하게 펼쳐져 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프랑스 사람들 뿐 아니라 유럽인들의 휴양지 니스에서 해변을 즐기는 건 어떨까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사진 </a:t>
            </a:r>
            <a:r>
              <a:rPr lang="en-US" altLang="ko-KR" sz="1500" dirty="0" err="1" smtClean="0"/>
              <a:t>url</a:t>
            </a:r>
            <a:r>
              <a:rPr lang="en-US" altLang="ko-KR" sz="1500" dirty="0" smtClean="0"/>
              <a:t>]</a:t>
            </a:r>
          </a:p>
          <a:p>
            <a:pPr marL="0" indent="0">
              <a:buNone/>
            </a:pPr>
            <a:r>
              <a:rPr lang="en-US" altLang="ko-KR" sz="1500" dirty="0" smtClean="0"/>
              <a:t>http://kor.theasian.asia/wp-content/uploads/2015/09/KakaoTalk_20150921_091846611.jpg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318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베른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장미공원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ko-KR" altLang="en-US" sz="1800" dirty="0" smtClean="0"/>
              <a:t>구시가지 전체가 유네스코에 등록된 베른의 모습이 한눈에 내려다 보이는 </a:t>
            </a:r>
            <a:r>
              <a:rPr lang="ko-KR" altLang="en-US" sz="1800" dirty="0" err="1" smtClean="0"/>
              <a:t>장미공원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공원에는 </a:t>
            </a:r>
            <a:r>
              <a:rPr lang="en-US" altLang="ko-KR" sz="1600" dirty="0"/>
              <a:t>220</a:t>
            </a:r>
            <a:r>
              <a:rPr lang="ko-KR" altLang="en-US" sz="1600" dirty="0"/>
              <a:t>여 종의 장미</a:t>
            </a:r>
            <a:r>
              <a:rPr lang="en-US" altLang="ko-KR" sz="1600" dirty="0"/>
              <a:t>, 200</a:t>
            </a:r>
            <a:r>
              <a:rPr lang="ko-KR" altLang="en-US" sz="1600" dirty="0"/>
              <a:t>여 종의 아이리스</a:t>
            </a:r>
            <a:r>
              <a:rPr lang="en-US" altLang="ko-KR" sz="1600" dirty="0"/>
              <a:t>, 28</a:t>
            </a:r>
            <a:r>
              <a:rPr lang="ko-KR" altLang="en-US" sz="1600" dirty="0"/>
              <a:t>종의 진달래</a:t>
            </a:r>
            <a:r>
              <a:rPr lang="en-US" altLang="ko-KR" sz="1600" dirty="0"/>
              <a:t>(rhododendrons)</a:t>
            </a:r>
            <a:r>
              <a:rPr lang="ko-KR" altLang="en-US" sz="1600" dirty="0"/>
              <a:t>가 서식 중이다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dirty="0"/>
              <a:t>1765</a:t>
            </a:r>
            <a:r>
              <a:rPr lang="ko-KR" altLang="en-US" sz="1600" dirty="0"/>
              <a:t>년에서 </a:t>
            </a:r>
            <a:r>
              <a:rPr lang="en-US" altLang="ko-KR" sz="1600" dirty="0"/>
              <a:t>1877</a:t>
            </a:r>
            <a:r>
              <a:rPr lang="ko-KR" altLang="en-US" sz="1600" dirty="0"/>
              <a:t>년까지 장미 정원은 묘지로 사용되었고</a:t>
            </a:r>
            <a:r>
              <a:rPr lang="en-US" altLang="ko-KR" sz="1600" dirty="0"/>
              <a:t>, 1913</a:t>
            </a:r>
            <a:r>
              <a:rPr lang="ko-KR" altLang="en-US" sz="1600" dirty="0"/>
              <a:t>년 이후 수많은 꽃과 연못으로 이루어진 눈부신 공원이 되었다</a:t>
            </a:r>
            <a:r>
              <a:rPr lang="en-US" altLang="ko-KR" sz="1600" dirty="0"/>
              <a:t>. 1956</a:t>
            </a:r>
            <a:r>
              <a:rPr lang="ko-KR" altLang="en-US" sz="1600" dirty="0"/>
              <a:t>년부터 </a:t>
            </a:r>
            <a:r>
              <a:rPr lang="en-US" altLang="ko-KR" sz="1600" dirty="0"/>
              <a:t>1962</a:t>
            </a:r>
            <a:r>
              <a:rPr lang="ko-KR" altLang="en-US" sz="1600" dirty="0"/>
              <a:t>년까지 공원은 새로운 모습으로 탈바꿈하였고 진달래와 철쭉은 물론 아이리스 정원이 새로 꾸며졌다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/>
              <a:t>정자와 독서 정원은 휴식 공간을 제공한다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레스토랑 </a:t>
            </a:r>
            <a:r>
              <a:rPr lang="ko-KR" altLang="en-US" sz="1600" dirty="0" err="1"/>
              <a:t>로젠가르텐</a:t>
            </a:r>
            <a:r>
              <a:rPr lang="en-US" altLang="ko-KR" sz="1600" dirty="0"/>
              <a:t>(Rosengarten)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구시가지의</a:t>
            </a:r>
            <a:r>
              <a:rPr lang="ko-KR" altLang="en-US" sz="1600" dirty="0"/>
              <a:t> 늘어선 집들을 바라보며 느긋한 시간을 보내기 좋은 장소이다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 smtClean="0"/>
              <a:t>https://www.myswitzerland.com/ko/experiences/rose-garden/#0</a:t>
            </a:r>
          </a:p>
        </p:txBody>
      </p:sp>
    </p:spTree>
    <p:extLst>
      <p:ext uri="{BB962C8B-B14F-4D97-AF65-F5344CB8AC3E}">
        <p14:creationId xmlns:p14="http://schemas.microsoft.com/office/powerpoint/2010/main" val="282896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곰공원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]</a:t>
            </a:r>
          </a:p>
          <a:p>
            <a:pPr marL="0" indent="0">
              <a:buNone/>
            </a:pPr>
            <a:r>
              <a:rPr lang="ko-KR" altLang="en-US" sz="1500" dirty="0"/>
              <a:t>베른 베어 피트</a:t>
            </a:r>
            <a:r>
              <a:rPr lang="en-US" altLang="ko-KR" sz="1500" dirty="0"/>
              <a:t>(Bern Bear Pit)</a:t>
            </a:r>
            <a:r>
              <a:rPr lang="ko-KR" altLang="en-US" sz="1500" dirty="0"/>
              <a:t>는 스위스 국경을 넘어 국제적으로 알려진 명소이다</a:t>
            </a:r>
            <a:r>
              <a:rPr lang="en-US" altLang="ko-KR" sz="1500" dirty="0"/>
              <a:t>. 2009</a:t>
            </a:r>
            <a:r>
              <a:rPr lang="ko-KR" altLang="en-US" sz="1500" dirty="0"/>
              <a:t>년부터 곰들은 터널을 통과하면 </a:t>
            </a:r>
            <a:r>
              <a:rPr lang="en-US" altLang="ko-KR" sz="1500" dirty="0"/>
              <a:t>6000 </a:t>
            </a:r>
            <a:r>
              <a:rPr lang="ko-KR" altLang="en-US" sz="1500" dirty="0"/>
              <a:t>평방미터가 넘는 새로운 공원에서 마음껏 뛰어 놀 수 있게 되었다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베른</a:t>
            </a:r>
            <a:r>
              <a:rPr lang="en-US" altLang="ko-KR" sz="1600" dirty="0"/>
              <a:t>(Bern)</a:t>
            </a:r>
            <a:r>
              <a:rPr lang="ko-KR" altLang="en-US" sz="1600" dirty="0"/>
              <a:t>은 도시의 상징 동물인 곰의 복지를 위한 비용을 아끼지 않았다</a:t>
            </a:r>
            <a:r>
              <a:rPr lang="en-US" altLang="ko-KR" sz="1600" dirty="0"/>
              <a:t>. </a:t>
            </a:r>
            <a:r>
              <a:rPr lang="ko-KR" altLang="en-US" sz="1600" dirty="0"/>
              <a:t>유서 깊은 베어 피트를 곰들이 산을 오르고</a:t>
            </a:r>
            <a:r>
              <a:rPr lang="en-US" altLang="ko-KR" sz="1600" dirty="0"/>
              <a:t>, </a:t>
            </a:r>
            <a:r>
              <a:rPr lang="ko-KR" altLang="en-US" sz="1600" dirty="0"/>
              <a:t>물고기를 잡고</a:t>
            </a:r>
            <a:r>
              <a:rPr lang="en-US" altLang="ko-KR" sz="1600" dirty="0"/>
              <a:t>, </a:t>
            </a:r>
            <a:r>
              <a:rPr lang="ko-KR" altLang="en-US" sz="1600" dirty="0"/>
              <a:t>놀고</a:t>
            </a:r>
            <a:r>
              <a:rPr lang="en-US" altLang="ko-KR" sz="1600" dirty="0"/>
              <a:t>, </a:t>
            </a:r>
            <a:r>
              <a:rPr lang="ko-KR" altLang="en-US" sz="1600" dirty="0"/>
              <a:t>겨울잠을 잘 수 있는 현대적 공원으로 바꾸는 데는 수백만 달러가 들었다</a:t>
            </a:r>
            <a:r>
              <a:rPr lang="en-US" altLang="ko-KR" sz="1600" dirty="0"/>
              <a:t>. </a:t>
            </a:r>
            <a:r>
              <a:rPr lang="ko-KR" altLang="en-US" sz="1600" dirty="0"/>
              <a:t>공원의 면적은 약 </a:t>
            </a:r>
            <a:r>
              <a:rPr lang="en-US" altLang="ko-KR" sz="1600" dirty="0"/>
              <a:t>6,000</a:t>
            </a:r>
            <a:r>
              <a:rPr lang="ko-KR" altLang="en-US" sz="1600" dirty="0" err="1"/>
              <a:t>제곱미터에</a:t>
            </a:r>
            <a:r>
              <a:rPr lang="ko-KR" altLang="en-US" sz="1600" dirty="0"/>
              <a:t> 달하며</a:t>
            </a:r>
            <a:r>
              <a:rPr lang="en-US" altLang="ko-KR" sz="1600" dirty="0"/>
              <a:t>, </a:t>
            </a:r>
            <a:r>
              <a:rPr lang="ko-KR" altLang="en-US" sz="1600" dirty="0"/>
              <a:t>현재의 </a:t>
            </a:r>
            <a:r>
              <a:rPr lang="ko-KR" altLang="en-US" sz="1600" dirty="0" err="1"/>
              <a:t>아레</a:t>
            </a:r>
            <a:r>
              <a:rPr lang="en-US" altLang="ko-KR" sz="1600" dirty="0"/>
              <a:t>(Aare) </a:t>
            </a:r>
            <a:r>
              <a:rPr lang="ko-KR" altLang="en-US" sz="1600" dirty="0"/>
              <a:t>강</a:t>
            </a:r>
            <a:r>
              <a:rPr lang="en-US" altLang="ko-KR" sz="1600" dirty="0"/>
              <a:t>(</a:t>
            </a:r>
            <a:r>
              <a:rPr lang="ko-KR" altLang="en-US" sz="1600" dirty="0"/>
              <a:t>구시가지 반대편</a:t>
            </a:r>
            <a:r>
              <a:rPr lang="en-US" altLang="ko-KR" sz="1600" dirty="0"/>
              <a:t>) </a:t>
            </a:r>
            <a:r>
              <a:rPr lang="ko-KR" altLang="en-US" sz="1600" dirty="0"/>
              <a:t>제방의 베어 피트에서 강까지 확장되었다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/>
              <a:t>“베어 피트</a:t>
            </a:r>
            <a:r>
              <a:rPr lang="en-US" altLang="ko-KR" sz="1600" dirty="0"/>
              <a:t>(Bear Pit)”</a:t>
            </a:r>
            <a:r>
              <a:rPr lang="ko-KR" altLang="en-US" sz="1600" dirty="0"/>
              <a:t>는 곰들이 마음껏 이용할 수 있도록 여전히 남아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국가적으로 중요한 연방 문화 대상 중 하나로 이름을 올렸고 최고로 관리되는 주</a:t>
            </a:r>
            <a:r>
              <a:rPr lang="en-US" altLang="ko-KR" sz="1600" dirty="0"/>
              <a:t>(</a:t>
            </a:r>
            <a:r>
              <a:rPr lang="ko-KR" altLang="en-US" sz="1600" dirty="0"/>
              <a:t>州</a:t>
            </a:r>
            <a:r>
              <a:rPr lang="en-US" altLang="ko-KR" sz="1600" dirty="0"/>
              <a:t>) </a:t>
            </a:r>
            <a:r>
              <a:rPr lang="ko-KR" altLang="en-US" sz="1600" dirty="0"/>
              <a:t>차원의 보호구역에 포함되었다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피트는 터널을 통해 공원과 연결된다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/>
              <a:t>새로운 베어 파크는 물론 이전의 베어 피트도 관람 가능하며 동굴이 있는 푸른 구릉과 </a:t>
            </a:r>
            <a:r>
              <a:rPr lang="ko-KR" altLang="en-US" sz="1600" dirty="0" err="1"/>
              <a:t>아레</a:t>
            </a:r>
            <a:r>
              <a:rPr lang="ko-KR" altLang="en-US" sz="1600" dirty="0"/>
              <a:t> 강의 “곰 </a:t>
            </a:r>
            <a:r>
              <a:rPr lang="ko-KR" altLang="en-US" sz="1600" dirty="0" err="1"/>
              <a:t>목욕탕”을</a:t>
            </a:r>
            <a:r>
              <a:rPr lang="ko-KR" altLang="en-US" sz="1600" dirty="0"/>
              <a:t> 볼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사진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]</a:t>
            </a:r>
          </a:p>
          <a:p>
            <a:pPr marL="0" indent="0">
              <a:buNone/>
            </a:pPr>
            <a:r>
              <a:rPr lang="en-US" altLang="ko-KR" sz="1600" dirty="0" smtClean="0"/>
              <a:t>https://www.myswitzerland.com/ko/experiences/bern-bear-park/#0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8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베른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아인슈타인 박물관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ko-KR" altLang="en-US" sz="1500" dirty="0"/>
              <a:t>베른 역사 박물관은 스위스에서 가장 중요한 문화적 역사적 박물관 중 한 곳이며</a:t>
            </a:r>
            <a:r>
              <a:rPr lang="en-US" altLang="ko-KR" sz="1500" dirty="0"/>
              <a:t>, </a:t>
            </a:r>
            <a:r>
              <a:rPr lang="ko-KR" altLang="en-US" sz="1500" dirty="0"/>
              <a:t>오십만 여 점에 이르는 역사적 오브제를 소장하고 있는 곳인 동시에 아인슈타인 박물관이 있는 곳이다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이 곳의 상설 전시실에서</a:t>
            </a:r>
            <a:r>
              <a:rPr lang="en-US" altLang="ko-KR" sz="1600" dirty="0"/>
              <a:t>, </a:t>
            </a:r>
            <a:r>
              <a:rPr lang="ko-KR" altLang="en-US" sz="1600" dirty="0"/>
              <a:t>베른 역사 박물관은 선사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초기역사에</a:t>
            </a:r>
            <a:r>
              <a:rPr lang="ko-KR" altLang="en-US" sz="1600" dirty="0"/>
              <a:t> 이르는 역사 분야에서부터 민족지학에 대해서 까지 다양한 시청각적 접근을 통해 가장 중요한 부분을 보여 주고 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/>
              <a:t>전시되어 있는 오브제들은 석기 시대부터 현재까지</a:t>
            </a:r>
            <a:r>
              <a:rPr lang="en-US" altLang="ko-KR" sz="1600" dirty="0"/>
              <a:t>, </a:t>
            </a:r>
            <a:r>
              <a:rPr lang="ko-KR" altLang="en-US" sz="1600" dirty="0"/>
              <a:t>문화에서부터 모든 대륙을 망라하고 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/>
              <a:t>통합적인 아인슈타인 박물관에서는 알버트 아인슈타인</a:t>
            </a:r>
            <a:r>
              <a:rPr lang="en-US" altLang="ko-KR" sz="1600" dirty="0"/>
              <a:t>(Albert Einstein)</a:t>
            </a:r>
            <a:r>
              <a:rPr lang="ko-KR" altLang="en-US" sz="1600" dirty="0"/>
              <a:t>의 업적과 삶에 비중 있게 선보이고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곳은 세계사의 일맥으로 자리하고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애니메이션 영화와 실험들은 그의 천재적인 선구적 이론들을 설명하고 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/>
              <a:t>단기 전시 홀은 </a:t>
            </a:r>
            <a:r>
              <a:rPr lang="en-US" altLang="ko-KR" sz="1600" dirty="0"/>
              <a:t>1,000</a:t>
            </a:r>
            <a:r>
              <a:rPr lang="ko-KR" altLang="en-US" sz="1600" dirty="0"/>
              <a:t>평방 미터로써</a:t>
            </a:r>
            <a:r>
              <a:rPr lang="en-US" altLang="ko-KR" sz="1600" dirty="0"/>
              <a:t>, </a:t>
            </a:r>
            <a:r>
              <a:rPr lang="ko-KR" altLang="en-US" sz="1600" dirty="0"/>
              <a:t>문화</a:t>
            </a:r>
            <a:r>
              <a:rPr lang="en-US" altLang="ko-KR" sz="1600" dirty="0"/>
              <a:t>, </a:t>
            </a:r>
            <a:r>
              <a:rPr lang="ko-KR" altLang="en-US" sz="1600" dirty="0"/>
              <a:t>역사</a:t>
            </a:r>
            <a:r>
              <a:rPr lang="en-US" altLang="ko-KR" sz="1600" dirty="0"/>
              <a:t>, </a:t>
            </a:r>
            <a:r>
              <a:rPr lang="ko-KR" altLang="en-US" sz="1600" dirty="0"/>
              <a:t>선사 혹은 민족지학 등 주제를 순차적으로 바꿔가며 혁신적인 방법으로 전시하는 공간으로 사용되고 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dirty="0"/>
              <a:t>9</a:t>
            </a:r>
            <a:r>
              <a:rPr lang="ko-KR" altLang="en-US" sz="1600" dirty="0"/>
              <a:t>개국어로 안내되는 ‘</a:t>
            </a:r>
            <a:r>
              <a:rPr lang="ko-KR" altLang="en-US" sz="1600" dirty="0" err="1"/>
              <a:t>오디오가이드’뿐만</a:t>
            </a:r>
            <a:r>
              <a:rPr lang="ko-KR" altLang="en-US" sz="1600" dirty="0"/>
              <a:t> 아니라 청각장애인을 위한 ‘</a:t>
            </a:r>
            <a:r>
              <a:rPr lang="ko-KR" altLang="en-US" sz="1600" dirty="0" err="1"/>
              <a:t>인덕션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헤드셋’과</a:t>
            </a:r>
            <a:r>
              <a:rPr lang="ko-KR" altLang="en-US" sz="1600" dirty="0"/>
              <a:t> ‘</a:t>
            </a:r>
            <a:r>
              <a:rPr lang="ko-KR" altLang="en-US" sz="1600" dirty="0" err="1"/>
              <a:t>비디오가이드’는</a:t>
            </a:r>
            <a:r>
              <a:rPr lang="ko-KR" altLang="en-US" sz="1600" dirty="0"/>
              <a:t> 아인슈타인 박물관을 다양한 방문객이 올 수 있도록 하고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 smtClean="0"/>
              <a:t>https://media.myswitzerland.com/image/fetch/w_2320,h_1040,c_limit,f_auto,q_80,fl_keep_iptc.keep_attribution/https://www.myswitzerland.com/-/media/st/gadmin/images/attractions/museum/einstein_1_treppenhaus_37911.jpg?mw={w}&amp;mh={h}</a:t>
            </a:r>
          </a:p>
        </p:txBody>
      </p:sp>
    </p:spTree>
    <p:extLst>
      <p:ext uri="{BB962C8B-B14F-4D97-AF65-F5344CB8AC3E}">
        <p14:creationId xmlns:p14="http://schemas.microsoft.com/office/powerpoint/2010/main" val="350828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마칠리</a:t>
            </a:r>
            <a:r>
              <a:rPr lang="ko-KR" altLang="en-US" dirty="0" smtClean="0"/>
              <a:t> 수영장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]</a:t>
            </a:r>
          </a:p>
          <a:p>
            <a:pPr marL="0" indent="0">
              <a:buNone/>
            </a:pPr>
            <a:r>
              <a:rPr lang="ko-KR" altLang="en-US" sz="1500" dirty="0"/>
              <a:t>이곳은 베른에서 가장 인기 있는 야외 풀장이다</a:t>
            </a:r>
            <a:r>
              <a:rPr lang="en-US" altLang="ko-KR" sz="1500" dirty="0"/>
              <a:t>. </a:t>
            </a:r>
            <a:r>
              <a:rPr lang="ko-KR" altLang="en-US" sz="1500" dirty="0"/>
              <a:t>베른의 다른 수영장과 마찬가지로 입장료는 따로 </a:t>
            </a:r>
            <a:r>
              <a:rPr lang="ko-KR" altLang="en-US" sz="1500" dirty="0" smtClean="0"/>
              <a:t>없다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600" dirty="0" err="1"/>
              <a:t>마칠리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Marzili</a:t>
            </a:r>
            <a:r>
              <a:rPr lang="en-US" altLang="ko-KR" sz="1600" dirty="0"/>
              <a:t>) </a:t>
            </a:r>
            <a:r>
              <a:rPr lang="ko-KR" altLang="en-US" sz="1600" dirty="0"/>
              <a:t>수영장은 유아 </a:t>
            </a:r>
            <a:r>
              <a:rPr lang="ko-KR" altLang="en-US" sz="1600" dirty="0" err="1"/>
              <a:t>물놀이장과</a:t>
            </a:r>
            <a:r>
              <a:rPr lang="ko-KR" altLang="en-US" sz="1600" dirty="0"/>
              <a:t> </a:t>
            </a:r>
            <a:r>
              <a:rPr lang="en-US" altLang="ko-KR" sz="1600" dirty="0"/>
              <a:t>8 x 50m </a:t>
            </a:r>
            <a:r>
              <a:rPr lang="ko-KR" altLang="en-US" sz="1600" dirty="0"/>
              <a:t>레인의 스포츠 풀</a:t>
            </a:r>
            <a:r>
              <a:rPr lang="en-US" altLang="ko-KR" sz="1600" dirty="0"/>
              <a:t>, </a:t>
            </a:r>
            <a:r>
              <a:rPr lang="ko-KR" altLang="en-US" sz="1600" dirty="0"/>
              <a:t>수영하지 않는 이들을 위한 풀</a:t>
            </a:r>
            <a:r>
              <a:rPr lang="en-US" altLang="ko-KR" sz="1600" dirty="0"/>
              <a:t>, 1m, 3m</a:t>
            </a:r>
            <a:r>
              <a:rPr lang="ko-KR" altLang="en-US" sz="1600" dirty="0" err="1"/>
              <a:t>짜리</a:t>
            </a:r>
            <a:r>
              <a:rPr lang="ko-KR" altLang="en-US" sz="1600" dirty="0"/>
              <a:t> 다이빙 대가 설치된 다이빙 풀로 구성되어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ko-KR" altLang="en-US" sz="1600" dirty="0" err="1"/>
              <a:t>일광욕할</a:t>
            </a:r>
            <a:r>
              <a:rPr lang="ko-KR" altLang="en-US" sz="1600" dirty="0"/>
              <a:t> 수 있는 </a:t>
            </a:r>
            <a:r>
              <a:rPr lang="en-US" altLang="ko-KR" sz="1600" dirty="0"/>
              <a:t>1</a:t>
            </a:r>
            <a:r>
              <a:rPr lang="ko-KR" altLang="en-US" sz="1600" dirty="0"/>
              <a:t>만 </a:t>
            </a:r>
            <a:r>
              <a:rPr lang="ko-KR" altLang="en-US" sz="1600" dirty="0" err="1"/>
              <a:t>제곱미터</a:t>
            </a:r>
            <a:r>
              <a:rPr lang="ko-KR" altLang="en-US" sz="1600" dirty="0"/>
              <a:t> 규모의 넓은 잔디밭도 있다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err="1" smtClean="0"/>
              <a:t>마칠리</a:t>
            </a:r>
            <a:r>
              <a:rPr lang="en-US" altLang="ko-KR" sz="1600" dirty="0"/>
              <a:t>(</a:t>
            </a:r>
            <a:r>
              <a:rPr lang="en-US" altLang="ko-KR" sz="1600" dirty="0" err="1" smtClean="0"/>
              <a:t>Marzili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베른 시 소유의 시설이다</a:t>
            </a:r>
            <a:r>
              <a:rPr lang="en-US" altLang="ko-KR" sz="1600" dirty="0"/>
              <a:t>. </a:t>
            </a:r>
            <a:r>
              <a:rPr lang="ko-KR" altLang="en-US" sz="1600" dirty="0"/>
              <a:t>여름에 이 도시를 방문한 여행자에게</a:t>
            </a:r>
            <a:r>
              <a:rPr lang="en-US" altLang="ko-KR" sz="1600" dirty="0"/>
              <a:t>, </a:t>
            </a:r>
            <a:r>
              <a:rPr lang="ko-KR" altLang="en-US" sz="1600" dirty="0"/>
              <a:t>이 지역 주민들은 국회의사당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Bundeshaus</a:t>
            </a:r>
            <a:r>
              <a:rPr lang="en-US" altLang="ko-KR" sz="1600" dirty="0"/>
              <a:t>)</a:t>
            </a:r>
            <a:r>
              <a:rPr lang="ko-KR" altLang="en-US" sz="1600" dirty="0"/>
              <a:t>과 대성당의 경치가 펼쳐지는 </a:t>
            </a:r>
            <a:r>
              <a:rPr lang="en-US" altLang="ko-KR" sz="1600" dirty="0"/>
              <a:t>«</a:t>
            </a:r>
            <a:r>
              <a:rPr lang="ko-KR" altLang="en-US" sz="1600" dirty="0"/>
              <a:t>유럽에서 가장 아름다운 강변 수영장</a:t>
            </a:r>
            <a:r>
              <a:rPr lang="en-US" altLang="ko-KR" sz="1600" dirty="0"/>
              <a:t>»</a:t>
            </a:r>
            <a:r>
              <a:rPr lang="ko-KR" altLang="en-US" sz="1600" dirty="0"/>
              <a:t>을 절대 놓치지 말라는 팁을 전할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게다가 이용료는 무료다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en-US" altLang="ko-KR" sz="1500" dirty="0"/>
          </a:p>
          <a:p>
            <a:pPr marL="0" indent="0"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사진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]</a:t>
            </a:r>
          </a:p>
          <a:p>
            <a:pPr marL="0" indent="0">
              <a:buNone/>
            </a:pPr>
            <a:r>
              <a:rPr lang="en-US" altLang="ko-KR" sz="1600" dirty="0" smtClean="0"/>
              <a:t>https://media.myswitzerland.com/image/fetch/w_2320,h_1040,c_limit,f_auto,q_80,fl_keep_iptc.keep_attribution/https://www.myswitzerland.com/-/media/st/gadmin/images/cities/summer/various/bern037_38110.jpg?mw={w}&amp;mh={h}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27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5773" y="1690688"/>
            <a:ext cx="10515600" cy="47582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베른 대성당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]</a:t>
            </a:r>
          </a:p>
          <a:p>
            <a:pPr marL="0" indent="0">
              <a:buNone/>
            </a:pPr>
            <a:r>
              <a:rPr lang="ko-KR" altLang="en-US" sz="1500" dirty="0"/>
              <a:t>생 </a:t>
            </a:r>
            <a:r>
              <a:rPr lang="ko-KR" altLang="en-US" sz="1500" dirty="0" err="1"/>
              <a:t>뱅상의</a:t>
            </a:r>
            <a:r>
              <a:rPr lang="ko-KR" altLang="en-US" sz="1500" dirty="0"/>
              <a:t> 베른 대성당</a:t>
            </a:r>
            <a:r>
              <a:rPr lang="en-US" altLang="ko-KR" sz="1500" dirty="0"/>
              <a:t>(The Bern </a:t>
            </a:r>
            <a:r>
              <a:rPr lang="en-US" altLang="ko-KR" sz="1500" dirty="0" err="1"/>
              <a:t>Münster</a:t>
            </a:r>
            <a:r>
              <a:rPr lang="en-US" altLang="ko-KR" sz="1500" dirty="0"/>
              <a:t> Cathedral of St. Vincent)</a:t>
            </a:r>
            <a:r>
              <a:rPr lang="ko-KR" altLang="en-US" sz="1500" dirty="0"/>
              <a:t>은 베른 시에서 가장 인상적인 후기 고딕 양식을 지닌 건물이며</a:t>
            </a:r>
            <a:r>
              <a:rPr lang="en-US" altLang="ko-KR" sz="1500" dirty="0"/>
              <a:t>, </a:t>
            </a:r>
            <a:r>
              <a:rPr lang="ko-KR" altLang="en-US" sz="1500" dirty="0" smtClean="0"/>
              <a:t>스위스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의 </a:t>
            </a:r>
            <a:r>
              <a:rPr lang="ko-KR" altLang="en-US" sz="1500" dirty="0"/>
              <a:t>가장 중요한 </a:t>
            </a:r>
            <a:r>
              <a:rPr lang="ko-KR" altLang="en-US" sz="1500" dirty="0" err="1"/>
              <a:t>중세말기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교회이다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800" dirty="0"/>
              <a:t>베른 대성당</a:t>
            </a:r>
            <a:r>
              <a:rPr lang="en-US" altLang="ko-KR" sz="1800" dirty="0"/>
              <a:t>(Bern </a:t>
            </a:r>
            <a:r>
              <a:rPr lang="en-US" altLang="ko-KR" sz="1800" dirty="0" err="1"/>
              <a:t>Münster</a:t>
            </a:r>
            <a:r>
              <a:rPr lang="en-US" altLang="ko-KR" sz="1800" dirty="0"/>
              <a:t>)</a:t>
            </a:r>
            <a:r>
              <a:rPr lang="ko-KR" altLang="en-US" sz="1800" dirty="0"/>
              <a:t>은 스위스의 종교 건축물 중 가장 크다</a:t>
            </a:r>
            <a:r>
              <a:rPr lang="en-US" altLang="ko-KR" sz="1800" dirty="0"/>
              <a:t>. 1421</a:t>
            </a:r>
            <a:r>
              <a:rPr lang="ko-KR" altLang="en-US" sz="1800" dirty="0"/>
              <a:t>년 짓기 시작해</a:t>
            </a:r>
            <a:r>
              <a:rPr lang="en-US" altLang="ko-KR" sz="1800" dirty="0"/>
              <a:t>, </a:t>
            </a:r>
            <a:r>
              <a:rPr lang="ko-KR" altLang="en-US" sz="1800" dirty="0"/>
              <a:t>대를 이어 이 </a:t>
            </a:r>
            <a:r>
              <a:rPr lang="ko-KR" altLang="en-US" sz="1800" dirty="0" smtClean="0"/>
              <a:t>걸작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을 </a:t>
            </a:r>
            <a:r>
              <a:rPr lang="ko-KR" altLang="en-US" sz="1800" dirty="0"/>
              <a:t>지었으며 </a:t>
            </a:r>
            <a:r>
              <a:rPr lang="en-US" altLang="ko-KR" sz="1800" dirty="0"/>
              <a:t>1893</a:t>
            </a:r>
            <a:r>
              <a:rPr lang="ko-KR" altLang="en-US" sz="1800" dirty="0"/>
              <a:t>년에 이르러서야 첨탑만이 완성되었다</a:t>
            </a:r>
            <a:r>
              <a:rPr lang="en-US" altLang="ko-KR" sz="1800" dirty="0"/>
              <a:t>.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/>
              <a:t>눈에 띄는 특징을 지닌 중앙 정문에는 최후의 심판이 묘사되어 있으며 이는 개혁파의 성상파괴 </a:t>
            </a:r>
            <a:r>
              <a:rPr lang="ko-KR" altLang="en-US" sz="1800" dirty="0" err="1" smtClean="0"/>
              <a:t>운동으로부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터 </a:t>
            </a:r>
            <a:r>
              <a:rPr lang="ko-KR" altLang="en-US" sz="1800" dirty="0"/>
              <a:t>사라지지 않고 겨우 남아있는 이미지이다</a:t>
            </a:r>
            <a:r>
              <a:rPr lang="en-US" altLang="ko-KR" sz="1800" dirty="0"/>
              <a:t>. </a:t>
            </a:r>
            <a:r>
              <a:rPr lang="ko-KR" altLang="en-US" sz="1800" dirty="0"/>
              <a:t>정문 위로 난 </a:t>
            </a:r>
            <a:r>
              <a:rPr lang="en-US" altLang="ko-KR" sz="1800" dirty="0"/>
              <a:t>344</a:t>
            </a:r>
            <a:r>
              <a:rPr lang="ko-KR" altLang="en-US" sz="1800" dirty="0"/>
              <a:t>개의 계단을 오르면 전망 지점인 </a:t>
            </a:r>
            <a:r>
              <a:rPr lang="en-US" altLang="ko-KR" sz="1800" dirty="0"/>
              <a:t>100m </a:t>
            </a:r>
            <a:r>
              <a:rPr lang="ko-KR" altLang="en-US" sz="1800" dirty="0"/>
              <a:t>높이의 대성당 </a:t>
            </a:r>
            <a:r>
              <a:rPr lang="ko-KR" altLang="en-US" sz="1800" dirty="0" smtClean="0"/>
              <a:t>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워에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도착한다</a:t>
            </a:r>
            <a:r>
              <a:rPr lang="en-US" altLang="ko-KR" sz="1800" dirty="0"/>
              <a:t>.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/>
              <a:t>스위스에서 가장 높은 </a:t>
            </a:r>
            <a:r>
              <a:rPr lang="ko-KR" altLang="en-US" sz="1800" dirty="0" err="1"/>
              <a:t>교회탑에서</a:t>
            </a:r>
            <a:r>
              <a:rPr lang="ko-KR" altLang="en-US" sz="1800" dirty="0"/>
              <a:t> 도시의 전경과 </a:t>
            </a:r>
            <a:r>
              <a:rPr lang="ko-KR" altLang="en-US" sz="1800" dirty="0" err="1"/>
              <a:t>베르너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미텔란트</a:t>
            </a:r>
            <a:r>
              <a:rPr lang="en-US" altLang="ko-KR" sz="1800" dirty="0"/>
              <a:t>(Bernese </a:t>
            </a:r>
            <a:r>
              <a:rPr lang="en-US" altLang="ko-KR" sz="1800" dirty="0" err="1"/>
              <a:t>Mittelland</a:t>
            </a:r>
            <a:r>
              <a:rPr lang="en-US" altLang="ko-KR" sz="1800" dirty="0"/>
              <a:t>), </a:t>
            </a:r>
            <a:r>
              <a:rPr lang="ko-KR" altLang="en-US" sz="1800" dirty="0"/>
              <a:t>그리고 눈으로 덮인 </a:t>
            </a:r>
            <a:r>
              <a:rPr lang="ko-KR" altLang="en-US" sz="1800" dirty="0" err="1"/>
              <a:t>베르너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오버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란트</a:t>
            </a:r>
            <a:r>
              <a:rPr lang="en-US" altLang="ko-KR" sz="1800" dirty="0"/>
              <a:t>(Bernese </a:t>
            </a:r>
            <a:r>
              <a:rPr lang="en-US" altLang="ko-KR" sz="1800" dirty="0" err="1"/>
              <a:t>Oberland</a:t>
            </a:r>
            <a:r>
              <a:rPr lang="en-US" altLang="ko-KR" sz="1800" dirty="0"/>
              <a:t>)</a:t>
            </a:r>
            <a:r>
              <a:rPr lang="ko-KR" altLang="en-US" sz="1800" dirty="0"/>
              <a:t>의 장엄한 풍경에 감탄하는 시간을 가질 수 있다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사진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]</a:t>
            </a:r>
          </a:p>
          <a:p>
            <a:pPr marL="0" indent="0">
              <a:buNone/>
            </a:pPr>
            <a:r>
              <a:rPr lang="en-US" altLang="ko-KR" sz="1600" dirty="0" smtClean="0"/>
              <a:t>https://media.myswitzerland.com/image/fetch/w_2320,h_1040,c_limit,f_auto,q_80,fl_keep_iptc.keep_attribution/https://www.myswitzerland.com/-/media/st/gadmin/images/cities/summer/cities/bern062_38251.jpg?mw={w}&amp;mh={h}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3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베른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추천맛집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221" y="2457629"/>
            <a:ext cx="10443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베르너</a:t>
            </a:r>
            <a:r>
              <a:rPr lang="ko-KR" altLang="en-US" dirty="0" smtClean="0"/>
              <a:t> </a:t>
            </a:r>
            <a:r>
              <a:rPr lang="ko-KR" altLang="en-US" dirty="0" err="1"/>
              <a:t>플라테</a:t>
            </a:r>
            <a:r>
              <a:rPr lang="en-US" altLang="ko-KR" dirty="0"/>
              <a:t>(</a:t>
            </a:r>
            <a:r>
              <a:rPr lang="en-US" altLang="ko-KR" dirty="0" err="1"/>
              <a:t>Berner</a:t>
            </a:r>
            <a:r>
              <a:rPr lang="en-US" altLang="ko-KR" dirty="0"/>
              <a:t> Platte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쇠고기</a:t>
            </a:r>
            <a:r>
              <a:rPr lang="en-US" altLang="ko-KR" dirty="0"/>
              <a:t>, </a:t>
            </a:r>
            <a:r>
              <a:rPr lang="ko-KR" altLang="en-US" dirty="0"/>
              <a:t>훈제 돼지고기</a:t>
            </a:r>
            <a:r>
              <a:rPr lang="en-US" altLang="ko-KR" dirty="0"/>
              <a:t>, </a:t>
            </a:r>
            <a:r>
              <a:rPr lang="ko-KR" altLang="en-US" dirty="0"/>
              <a:t>소 혀</a:t>
            </a:r>
            <a:r>
              <a:rPr lang="en-US" altLang="ko-KR" dirty="0"/>
              <a:t>, </a:t>
            </a:r>
            <a:r>
              <a:rPr lang="ko-KR" altLang="en-US" dirty="0"/>
              <a:t>훈제 삼겹살</a:t>
            </a:r>
            <a:r>
              <a:rPr lang="en-US" altLang="ko-KR" dirty="0"/>
              <a:t>, </a:t>
            </a:r>
            <a:r>
              <a:rPr lang="ko-KR" altLang="en-US" dirty="0"/>
              <a:t>훈제 </a:t>
            </a:r>
            <a:r>
              <a:rPr lang="ko-KR" altLang="en-US" dirty="0" err="1"/>
              <a:t>폭찹</a:t>
            </a:r>
            <a:r>
              <a:rPr lang="en-US" altLang="ko-KR" dirty="0"/>
              <a:t>, </a:t>
            </a:r>
            <a:r>
              <a:rPr lang="ko-KR" altLang="en-US" dirty="0"/>
              <a:t>돼지 어깨</a:t>
            </a:r>
            <a:r>
              <a:rPr lang="en-US" altLang="ko-KR" dirty="0"/>
              <a:t>, </a:t>
            </a:r>
            <a:r>
              <a:rPr lang="ko-KR" altLang="en-US" dirty="0"/>
              <a:t>돼지 족</a:t>
            </a:r>
            <a:r>
              <a:rPr lang="en-US" altLang="ko-KR" dirty="0"/>
              <a:t>, </a:t>
            </a:r>
            <a:r>
              <a:rPr lang="ko-KR" altLang="en-US" dirty="0"/>
              <a:t>혀 소시지와 </a:t>
            </a:r>
            <a:r>
              <a:rPr lang="ko-KR" altLang="en-US" dirty="0" err="1"/>
              <a:t>노간주나무</a:t>
            </a:r>
            <a:r>
              <a:rPr lang="ko-KR" altLang="en-US" dirty="0"/>
              <a:t> 양념의 </a:t>
            </a:r>
            <a:r>
              <a:rPr lang="ko-KR" altLang="en-US" dirty="0" err="1"/>
              <a:t>사우어크라프트</a:t>
            </a:r>
            <a:r>
              <a:rPr lang="en-US" altLang="ko-KR" dirty="0"/>
              <a:t>(sauerkraut)</a:t>
            </a:r>
            <a:r>
              <a:rPr lang="ko-KR" altLang="en-US" dirty="0"/>
              <a:t>와 함께 조리한 돼지 귀나 꼬리</a:t>
            </a:r>
            <a:r>
              <a:rPr lang="en-US" altLang="ko-KR" dirty="0"/>
              <a:t>, </a:t>
            </a:r>
            <a:r>
              <a:rPr lang="ko-KR" altLang="en-US" dirty="0" err="1"/>
              <a:t>순무</a:t>
            </a:r>
            <a:r>
              <a:rPr lang="ko-KR" altLang="en-US" dirty="0"/>
              <a:t> 피클</a:t>
            </a:r>
            <a:r>
              <a:rPr lang="en-US" altLang="ko-KR" dirty="0"/>
              <a:t>, </a:t>
            </a:r>
            <a:r>
              <a:rPr lang="ko-KR" altLang="en-US" dirty="0" err="1"/>
              <a:t>그린빈</a:t>
            </a:r>
            <a:r>
              <a:rPr lang="ko-KR" altLang="en-US" dirty="0"/>
              <a:t> 혹은 </a:t>
            </a:r>
            <a:r>
              <a:rPr lang="ko-KR" altLang="en-US" dirty="0" err="1"/>
              <a:t>말린콩</a:t>
            </a:r>
            <a:r>
              <a:rPr lang="en-US" altLang="ko-KR" dirty="0"/>
              <a:t>(</a:t>
            </a:r>
            <a:r>
              <a:rPr lang="en-US" altLang="ko-KR" dirty="0" err="1"/>
              <a:t>shukky</a:t>
            </a:r>
            <a:r>
              <a:rPr lang="en-US" altLang="ko-KR" dirty="0"/>
              <a:t> beans), </a:t>
            </a:r>
            <a:r>
              <a:rPr lang="ko-KR" altLang="en-US" dirty="0"/>
              <a:t>익힌 감자 등 큰 접시 위에 다양한 고기와 소시지가 올려진 화려한 </a:t>
            </a:r>
            <a:r>
              <a:rPr lang="ko-KR" altLang="en-US" dirty="0" smtClean="0"/>
              <a:t>요리이다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뢰스티</a:t>
            </a:r>
            <a:r>
              <a:rPr lang="en-US" altLang="ko-KR" dirty="0"/>
              <a:t>(</a:t>
            </a:r>
            <a:r>
              <a:rPr lang="en-US" altLang="ko-KR" dirty="0" err="1"/>
              <a:t>Rösti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채 썬 감자나 껍질 째 익힌 감자 혹은 그냥 감자를 뜨거운 버터나 기름에 튀긴 후 납작하게 만든 핫케이크</a:t>
            </a:r>
            <a:r>
              <a:rPr lang="en-US" altLang="ko-KR" dirty="0"/>
              <a:t>. </a:t>
            </a:r>
            <a:r>
              <a:rPr lang="ko-KR" altLang="en-US" dirty="0"/>
              <a:t>감자에 포함된 전분 이외엔 모양을 잡기 위해 첨가하는 것이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405" y="1257300"/>
            <a:ext cx="1129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알데스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트람데포트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Altes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Tramdepot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아래의 메뉴들이 유명하고 수제맥주로도 유명하다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구글 평점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6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추천먹거리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에스까르고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ko-KR" altLang="en-US" sz="1800" dirty="0"/>
              <a:t>프랑스 대표 요리로 유명한 </a:t>
            </a:r>
            <a:r>
              <a:rPr lang="ko-KR" altLang="en-US" sz="1800" dirty="0" err="1"/>
              <a:t>에스까르고</a:t>
            </a:r>
            <a:r>
              <a:rPr lang="en-US" altLang="ko-KR" sz="1800" dirty="0"/>
              <a:t>! </a:t>
            </a:r>
            <a:r>
              <a:rPr lang="ko-KR" altLang="en-US" sz="1800" dirty="0"/>
              <a:t>큼지막한 달팽이에 양념을 얹어 구워내 먹는 요리로 유명</a:t>
            </a:r>
            <a:r>
              <a:rPr lang="en-US" altLang="ko-KR" sz="1800" dirty="0"/>
              <a:t>. </a:t>
            </a:r>
            <a:r>
              <a:rPr lang="ko-KR" altLang="en-US" sz="1800" dirty="0"/>
              <a:t>마늘과 파슬리</a:t>
            </a:r>
            <a:r>
              <a:rPr lang="en-US" altLang="ko-KR" sz="1800" dirty="0"/>
              <a:t>, </a:t>
            </a:r>
            <a:r>
              <a:rPr lang="ko-KR" altLang="en-US" sz="1800" dirty="0"/>
              <a:t>버터를 잔뜩 넣어 향긋하게 구워 낸 것으로 조리법만 해도 </a:t>
            </a:r>
            <a:r>
              <a:rPr lang="en-US" altLang="ko-KR" sz="1800" dirty="0"/>
              <a:t>20</a:t>
            </a:r>
            <a:r>
              <a:rPr lang="ko-KR" altLang="en-US" sz="1800" dirty="0"/>
              <a:t>가지가 넘습니다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 err="1"/>
              <a:t>에스까르고</a:t>
            </a:r>
            <a:r>
              <a:rPr lang="en-US" altLang="ko-KR" sz="1800" dirty="0"/>
              <a:t>Escargot</a:t>
            </a:r>
            <a:r>
              <a:rPr lang="ko-KR" altLang="en-US" sz="1800" dirty="0"/>
              <a:t>의 유래는 재미나게도 와인과 관련이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본래 달팽이는 포도를 자라지 못하게 아는 천적으로 와인 농장에서는 달팽이 때문에 고생이 많았다고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그러다 프랑스 와인 산지 중 한 곳인 </a:t>
            </a:r>
            <a:r>
              <a:rPr lang="ko-KR" altLang="en-US" sz="1800" dirty="0" err="1"/>
              <a:t>브루고뉴</a:t>
            </a:r>
            <a:r>
              <a:rPr lang="en-US" altLang="ko-KR" sz="1800" dirty="0"/>
              <a:t>Bourgogne</a:t>
            </a:r>
            <a:r>
              <a:rPr lang="ko-KR" altLang="en-US" sz="1800" dirty="0"/>
              <a:t>의 한 농부가 달팽이를 이용한 요리 대회를 많은 상금을 걸고 열었더니</a:t>
            </a:r>
            <a:r>
              <a:rPr lang="en-US" altLang="ko-KR" sz="1800" dirty="0"/>
              <a:t>, </a:t>
            </a:r>
            <a:r>
              <a:rPr lang="ko-KR" altLang="en-US" sz="1800" dirty="0"/>
              <a:t>그 많던 와인 농장의 달팽이들이 순식간에 줄었다고 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한 농부의 기지로 와인 농장은 풍성해지고</a:t>
            </a:r>
            <a:r>
              <a:rPr lang="en-US" altLang="ko-KR" sz="1800" dirty="0"/>
              <a:t>, </a:t>
            </a:r>
            <a:r>
              <a:rPr lang="ko-KR" altLang="en-US" sz="1800" dirty="0"/>
              <a:t>와인과 곁들여 먹을 수 있는 맛있는 요리까지 탄생하였습니다</a:t>
            </a:r>
            <a:r>
              <a:rPr lang="en-US" altLang="ko-KR" sz="1800" dirty="0" smtClean="0"/>
              <a:t>!</a:t>
            </a:r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 </a:t>
            </a:r>
            <a:r>
              <a:rPr lang="en-US" altLang="ko-KR" sz="1800" dirty="0" smtClean="0">
                <a:hlinkClick r:id="rId2"/>
              </a:rPr>
              <a:t>https://m.blog.naver.com/PostView.nhn?blogId=healerhealer&amp;logNo=220602324692&amp;proxyReferer=https%3A%2F%2Fwww.google.com%2F&amp;view=img_1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대표 맛집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 err="1" smtClean="0"/>
              <a:t>L'Escargot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Montorgueil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0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추천먹거리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코코뱅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ko-KR" altLang="en-US" sz="1500" b="1" dirty="0" err="1"/>
              <a:t>코코뱅</a:t>
            </a:r>
            <a:r>
              <a:rPr lang="ko-KR" altLang="en-US" sz="1500" dirty="0"/>
              <a:t> </a:t>
            </a:r>
            <a:r>
              <a:rPr lang="en-US" altLang="ko-KR" sz="1500" dirty="0"/>
              <a:t>(</a:t>
            </a:r>
            <a:r>
              <a:rPr lang="ko-KR" altLang="en-US" sz="1500" dirty="0">
                <a:hlinkClick r:id="rId2" tooltip="프랑스어"/>
              </a:rPr>
              <a:t>프랑스어</a:t>
            </a:r>
            <a:r>
              <a:rPr lang="en-US" altLang="ko-KR" sz="1500" dirty="0"/>
              <a:t>: Coq au vin</a:t>
            </a:r>
            <a:r>
              <a:rPr lang="ko-KR" altLang="en-US" sz="1500" dirty="0"/>
              <a:t> </a:t>
            </a:r>
            <a:r>
              <a:rPr lang="en-US" altLang="ko-KR" sz="1500" dirty="0"/>
              <a:t>, '</a:t>
            </a:r>
            <a:r>
              <a:rPr lang="ko-KR" altLang="en-US" sz="1500" dirty="0"/>
              <a:t>와인 속 수탉</a:t>
            </a:r>
            <a:r>
              <a:rPr lang="en-US" altLang="ko-KR" sz="1500" dirty="0"/>
              <a:t>'</a:t>
            </a:r>
            <a:r>
              <a:rPr lang="ko-KR" altLang="en-US" sz="1500" dirty="0"/>
              <a:t>이라는 뜻</a:t>
            </a:r>
            <a:r>
              <a:rPr lang="en-US" altLang="ko-KR" sz="1500" dirty="0"/>
              <a:t>) </a:t>
            </a:r>
            <a:r>
              <a:rPr lang="ko-KR" altLang="en-US" sz="1500" dirty="0"/>
              <a:t>은 </a:t>
            </a:r>
            <a:r>
              <a:rPr lang="ko-KR" altLang="en-US" sz="1500" dirty="0">
                <a:hlinkClick r:id="rId3" tooltip="프랑스"/>
              </a:rPr>
              <a:t>프랑스</a:t>
            </a:r>
            <a:r>
              <a:rPr lang="ko-KR" altLang="en-US" sz="1500" dirty="0"/>
              <a:t>의 </a:t>
            </a:r>
            <a:r>
              <a:rPr lang="ko-KR" altLang="en-US" sz="1500" dirty="0">
                <a:hlinkClick r:id="rId4" tooltip="삶기"/>
              </a:rPr>
              <a:t>삶은 요리</a:t>
            </a:r>
            <a:r>
              <a:rPr lang="ko-KR" altLang="en-US" sz="1500" dirty="0"/>
              <a:t> 중 하나이자 일종의 </a:t>
            </a:r>
            <a:r>
              <a:rPr lang="ko-KR" altLang="en-US" sz="1500" dirty="0">
                <a:hlinkClick r:id="rId5" tooltip="스튜"/>
              </a:rPr>
              <a:t>스튜</a:t>
            </a:r>
            <a:r>
              <a:rPr lang="ko-KR" altLang="en-US" sz="1500" dirty="0"/>
              <a:t>로 </a:t>
            </a:r>
            <a:r>
              <a:rPr lang="ko-KR" altLang="en-US" sz="1500" dirty="0">
                <a:hlinkClick r:id="rId6" tooltip="닭고기"/>
              </a:rPr>
              <a:t>닭고기</a:t>
            </a:r>
            <a:r>
              <a:rPr lang="ko-KR" altLang="en-US" sz="1500" dirty="0"/>
              <a:t>를 </a:t>
            </a:r>
            <a:r>
              <a:rPr lang="ko-KR" altLang="en-US" sz="1500" dirty="0">
                <a:hlinkClick r:id="rId7" tooltip="와인"/>
              </a:rPr>
              <a:t>와인</a:t>
            </a:r>
            <a:r>
              <a:rPr lang="en-US" altLang="ko-KR" sz="1500" dirty="0"/>
              <a:t>, </a:t>
            </a:r>
            <a:r>
              <a:rPr lang="ko-KR" altLang="en-US" sz="1500" dirty="0"/>
              <a:t>돼지 비계</a:t>
            </a:r>
            <a:r>
              <a:rPr lang="en-US" altLang="ko-KR" sz="1500" dirty="0"/>
              <a:t>, </a:t>
            </a:r>
            <a:r>
              <a:rPr lang="ko-KR" altLang="en-US" sz="1500" dirty="0">
                <a:hlinkClick r:id="rId8" tooltip="버섯"/>
              </a:rPr>
              <a:t>버섯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기호에 따라서 </a:t>
            </a:r>
            <a:r>
              <a:rPr lang="ko-KR" altLang="en-US" sz="1500" dirty="0">
                <a:hlinkClick r:id="rId9" tooltip="마늘"/>
              </a:rPr>
              <a:t>마늘</a:t>
            </a:r>
            <a:r>
              <a:rPr lang="ko-KR" altLang="en-US" sz="1500" dirty="0"/>
              <a:t>과 함께 넣어 조리한 음식이다</a:t>
            </a:r>
            <a:r>
              <a:rPr lang="en-US" altLang="ko-KR" sz="1500" dirty="0" smtClean="0"/>
              <a:t>. </a:t>
            </a:r>
            <a:r>
              <a:rPr lang="ko-KR" altLang="en-US" sz="1500" dirty="0">
                <a:hlinkClick r:id="rId10" tooltip="프랑스 요리"/>
              </a:rPr>
              <a:t>프랑스 요리</a:t>
            </a:r>
            <a:r>
              <a:rPr lang="ko-KR" altLang="en-US" sz="1500" dirty="0"/>
              <a:t>는 국물이 있는 음식을 적은 음식의 양을 불리려는 것으로 간주하여 저급 음식으로 취급하지만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코코뱅은</a:t>
            </a:r>
            <a:r>
              <a:rPr lang="ko-KR" altLang="en-US" sz="1500" dirty="0"/>
              <a:t> 국물 요리임에도 </a:t>
            </a:r>
            <a:r>
              <a:rPr lang="ko-KR" altLang="en-US" sz="1500" dirty="0">
                <a:hlinkClick r:id="rId11" tooltip="물"/>
              </a:rPr>
              <a:t>물</a:t>
            </a:r>
            <a:r>
              <a:rPr lang="ko-KR" altLang="en-US" sz="1500" dirty="0"/>
              <a:t> 대신 와인을 이용하여 끓이는 특성 때문에 프랑스에서 정식 요리로 취급되고 있다</a:t>
            </a:r>
            <a:r>
              <a:rPr lang="en-US" altLang="ko-KR" sz="1500" dirty="0"/>
              <a:t>.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 </a:t>
            </a:r>
            <a:r>
              <a:rPr lang="en-US" altLang="ko-KR" sz="1800" dirty="0" smtClean="0">
                <a:hlinkClick r:id="rId12"/>
              </a:rPr>
              <a:t>https://upload.wikimedia.org/wikipedia/commons/thumb/3/30/Coq_au_vin_rouge.jpg/600px-Coq_au_vin_rouge.jpg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대표 맛집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 smtClean="0"/>
              <a:t>La </a:t>
            </a:r>
            <a:r>
              <a:rPr lang="en-US" altLang="ko-KR" sz="1800" dirty="0" err="1" smtClean="0"/>
              <a:t>Jacobine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에펠탑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ko-KR" altLang="en-US" sz="1500" b="1" dirty="0"/>
              <a:t>에펠 탑</a:t>
            </a:r>
            <a:r>
              <a:rPr lang="en-US" altLang="ko-KR" sz="1500" dirty="0"/>
              <a:t>(</a:t>
            </a:r>
            <a:r>
              <a:rPr lang="ko-KR" altLang="en-US" sz="1500" dirty="0">
                <a:hlinkClick r:id="rId2" tooltip="프랑스어"/>
              </a:rPr>
              <a:t>프랑스어</a:t>
            </a:r>
            <a:r>
              <a:rPr lang="en-US" altLang="ko-KR" sz="1500" dirty="0"/>
              <a:t>: Tour Eiffel, </a:t>
            </a:r>
            <a:r>
              <a:rPr lang="en-US" altLang="ko-KR" sz="1500" dirty="0">
                <a:hlinkClick r:id="rId3" tooltip="IPA"/>
              </a:rPr>
              <a:t>[</a:t>
            </a:r>
            <a:r>
              <a:rPr lang="en-US" altLang="ko-KR" sz="1500" dirty="0" err="1">
                <a:hlinkClick r:id="rId3" tooltip="IPA"/>
              </a:rPr>
              <a:t>tuʁ</a:t>
            </a:r>
            <a:r>
              <a:rPr lang="en-US" altLang="ko-KR" sz="1500" dirty="0">
                <a:hlinkClick r:id="rId3" tooltip="IPA"/>
              </a:rPr>
              <a:t> </a:t>
            </a:r>
            <a:r>
              <a:rPr lang="en-US" altLang="ko-KR" sz="1500" dirty="0" err="1">
                <a:hlinkClick r:id="rId3" tooltip="IPA"/>
              </a:rPr>
              <a:t>ɛfɛl</a:t>
            </a:r>
            <a:r>
              <a:rPr lang="en-US" altLang="ko-KR" sz="1500" dirty="0">
                <a:hlinkClick r:id="rId3" tooltip="IPA"/>
              </a:rPr>
              <a:t>]</a:t>
            </a:r>
            <a:r>
              <a:rPr lang="en-US" altLang="ko-KR" sz="1500" dirty="0"/>
              <a:t>, </a:t>
            </a:r>
            <a:r>
              <a:rPr lang="ko-KR" altLang="en-US" sz="1500" dirty="0">
                <a:hlinkClick r:id="rId4" tooltip="영어"/>
              </a:rPr>
              <a:t>영어</a:t>
            </a:r>
            <a:r>
              <a:rPr lang="en-US" altLang="ko-KR" sz="1500" dirty="0"/>
              <a:t>: Eiffel Tower)</a:t>
            </a:r>
            <a:r>
              <a:rPr lang="ko-KR" altLang="en-US" sz="1500" dirty="0"/>
              <a:t>은 </a:t>
            </a:r>
            <a:r>
              <a:rPr lang="en-US" altLang="ko-KR" sz="1500" dirty="0">
                <a:hlinkClick r:id="rId5" tooltip="1889년"/>
              </a:rPr>
              <a:t>1889</a:t>
            </a:r>
            <a:r>
              <a:rPr lang="ko-KR" altLang="en-US" sz="1500" dirty="0">
                <a:hlinkClick r:id="rId5" tooltip="1889년"/>
              </a:rPr>
              <a:t>년</a:t>
            </a:r>
            <a:r>
              <a:rPr lang="ko-KR" altLang="en-US" sz="1500" dirty="0"/>
              <a:t> </a:t>
            </a:r>
            <a:r>
              <a:rPr lang="ko-KR" altLang="en-US" sz="1500" dirty="0">
                <a:hlinkClick r:id="rId6" tooltip="파리 (프랑스)"/>
              </a:rPr>
              <a:t>파리</a:t>
            </a:r>
            <a:r>
              <a:rPr lang="ko-KR" altLang="en-US" sz="1500" dirty="0"/>
              <a:t> </a:t>
            </a:r>
            <a:r>
              <a:rPr lang="ko-KR" altLang="en-US" sz="1500" dirty="0" err="1">
                <a:hlinkClick r:id="rId7" tooltip="마르스 광장 (파리)"/>
              </a:rPr>
              <a:t>마르스</a:t>
            </a:r>
            <a:r>
              <a:rPr lang="ko-KR" altLang="en-US" sz="1500" dirty="0">
                <a:hlinkClick r:id="rId7" tooltip="마르스 광장 (파리)"/>
              </a:rPr>
              <a:t> 광장</a:t>
            </a:r>
            <a:r>
              <a:rPr lang="ko-KR" altLang="en-US" sz="1500" dirty="0"/>
              <a:t>에 지어진 </a:t>
            </a:r>
            <a:r>
              <a:rPr lang="ko-KR" altLang="en-US" sz="1500" dirty="0">
                <a:hlinkClick r:id="rId8" tooltip="탑"/>
              </a:rPr>
              <a:t>탑</a:t>
            </a:r>
            <a:r>
              <a:rPr lang="ko-KR" altLang="en-US" sz="1500" dirty="0"/>
              <a:t>이다</a:t>
            </a:r>
            <a:r>
              <a:rPr lang="en-US" altLang="ko-KR" sz="1500" dirty="0"/>
              <a:t>. </a:t>
            </a:r>
            <a:r>
              <a:rPr lang="ko-KR" altLang="en-US" sz="1500" dirty="0"/>
              <a:t>프랑스의 대표 건축물인 이 탑은 격자 구조로 이루어져 파리에서 가장 높은 건축물이며</a:t>
            </a:r>
            <a:r>
              <a:rPr lang="en-US" altLang="ko-KR" sz="1500" dirty="0"/>
              <a:t>, </a:t>
            </a:r>
            <a:r>
              <a:rPr lang="ko-KR" altLang="en-US" sz="1500" dirty="0"/>
              <a:t>매년 수백만 명이 방문할 만큼 세계적인 유료 </a:t>
            </a:r>
            <a:r>
              <a:rPr lang="ko-KR" altLang="en-US" sz="1500" dirty="0" err="1" smtClean="0"/>
              <a:t>관람지이다</a:t>
            </a:r>
            <a:r>
              <a:rPr lang="ko-KR" altLang="en-US" sz="1500" dirty="0" err="1"/>
              <a:t>밤이</a:t>
            </a:r>
            <a:r>
              <a:rPr lang="ko-KR" altLang="en-US" sz="1500" dirty="0"/>
              <a:t> 되면</a:t>
            </a:r>
            <a:r>
              <a:rPr lang="en-US" altLang="ko-KR" sz="1500" dirty="0"/>
              <a:t>, </a:t>
            </a:r>
            <a:r>
              <a:rPr lang="ko-KR" altLang="en-US" sz="1500" dirty="0"/>
              <a:t>매 시각 정각부터 약 </a:t>
            </a:r>
            <a:r>
              <a:rPr lang="en-US" altLang="ko-KR" sz="1500" dirty="0"/>
              <a:t>10</a:t>
            </a:r>
            <a:r>
              <a:rPr lang="ko-KR" altLang="en-US" sz="1500" dirty="0"/>
              <a:t>분간 </a:t>
            </a:r>
            <a:r>
              <a:rPr lang="ko-KR" altLang="en-US" sz="1500" dirty="0" err="1"/>
              <a:t>에펠탑이</a:t>
            </a:r>
            <a:r>
              <a:rPr lang="ko-KR" altLang="en-US" sz="1500" dirty="0"/>
              <a:t> 반짝 거리는 쇼를 볼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 smtClean="0"/>
              <a:t>에펠 </a:t>
            </a:r>
            <a:r>
              <a:rPr lang="ko-KR" altLang="en-US" sz="1500" dirty="0"/>
              <a:t>탑은 프랑스와 파리의 랜드마크라고 할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 https://upload.wikimedia.org/wikipedia/commons/thumb/7/79/The_Eiffel_Tower%2C_July_24%2C_2014.JPG/500px-The_Eiffel_Tower%2C_July_24%2C_2014.JPG</a:t>
            </a:r>
          </a:p>
        </p:txBody>
      </p:sp>
    </p:spTree>
    <p:extLst>
      <p:ext uri="{BB962C8B-B14F-4D97-AF65-F5344CB8AC3E}">
        <p14:creationId xmlns:p14="http://schemas.microsoft.com/office/powerpoint/2010/main" val="21384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031" y="82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363" y="1464677"/>
            <a:ext cx="10515600" cy="50323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루브르박물관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ko-KR" altLang="en-US" sz="1500" b="1" dirty="0" err="1"/>
              <a:t>루브르</a:t>
            </a:r>
            <a:r>
              <a:rPr lang="ko-KR" altLang="en-US" sz="1500" b="1" dirty="0"/>
              <a:t> 박물관</a:t>
            </a:r>
            <a:r>
              <a:rPr lang="en-US" altLang="ko-KR" sz="1500" dirty="0"/>
              <a:t>(Le </a:t>
            </a:r>
            <a:r>
              <a:rPr lang="en-US" altLang="ko-KR" sz="1500" dirty="0" err="1"/>
              <a:t>musée</a:t>
            </a:r>
            <a:r>
              <a:rPr lang="en-US" altLang="ko-KR" sz="1500" dirty="0"/>
              <a:t> du Louvre)</a:t>
            </a:r>
            <a:r>
              <a:rPr lang="ko-KR" altLang="en-US" sz="1500" dirty="0"/>
              <a:t>은 </a:t>
            </a:r>
            <a:r>
              <a:rPr lang="ko-KR" altLang="en-US" sz="1500" dirty="0">
                <a:hlinkClick r:id="rId2" tooltip="프랑스"/>
              </a:rPr>
              <a:t>프랑스</a:t>
            </a:r>
            <a:r>
              <a:rPr lang="ko-KR" altLang="en-US" sz="1500" dirty="0"/>
              <a:t> </a:t>
            </a:r>
            <a:r>
              <a:rPr lang="ko-KR" altLang="en-US" sz="1500" dirty="0">
                <a:hlinkClick r:id="rId3" tooltip="파리 (프랑스)"/>
              </a:rPr>
              <a:t>파리</a:t>
            </a:r>
            <a:r>
              <a:rPr lang="ko-KR" altLang="en-US" sz="1500" dirty="0"/>
              <a:t>의 중심가인 </a:t>
            </a:r>
            <a:r>
              <a:rPr lang="ko-KR" altLang="en-US" sz="1500" dirty="0" err="1"/>
              <a:t>리볼리가에</a:t>
            </a:r>
            <a:r>
              <a:rPr lang="ko-KR" altLang="en-US" sz="1500" dirty="0"/>
              <a:t> 있는 국립 </a:t>
            </a:r>
            <a:r>
              <a:rPr lang="ko-KR" altLang="en-US" sz="1500" dirty="0">
                <a:hlinkClick r:id="rId4" tooltip="박물관"/>
              </a:rPr>
              <a:t>박물관</a:t>
            </a:r>
            <a:r>
              <a:rPr lang="ko-KR" altLang="en-US" sz="1500" dirty="0"/>
              <a:t>이다</a:t>
            </a:r>
            <a:r>
              <a:rPr lang="en-US" altLang="ko-KR" sz="1500" dirty="0"/>
              <a:t>. </a:t>
            </a:r>
            <a:r>
              <a:rPr lang="ko-KR" altLang="en-US" sz="1500" dirty="0"/>
              <a:t>소장품의 수와 질 면에서 </a:t>
            </a:r>
            <a:r>
              <a:rPr lang="ko-KR" altLang="en-US" sz="1500" dirty="0">
                <a:hlinkClick r:id="rId5" tooltip="메트로폴리탄 미술관"/>
              </a:rPr>
              <a:t>메트로폴리탄 미술관</a:t>
            </a:r>
            <a:r>
              <a:rPr lang="ko-KR" altLang="en-US" sz="1500" dirty="0"/>
              <a:t>과 </a:t>
            </a:r>
            <a:r>
              <a:rPr lang="ko-KR" altLang="en-US" sz="1500" dirty="0">
                <a:hlinkClick r:id="rId6" tooltip="대영박물관"/>
              </a:rPr>
              <a:t>대영박물관</a:t>
            </a:r>
            <a:r>
              <a:rPr lang="ko-KR" altLang="en-US" sz="1500" dirty="0"/>
              <a:t>과 함께 세계적으로 손꼽히는 박물관이다</a:t>
            </a:r>
            <a:r>
              <a:rPr lang="en-US" altLang="ko-KR" sz="1500" dirty="0"/>
              <a:t>. </a:t>
            </a:r>
            <a:r>
              <a:rPr lang="ko-KR" altLang="en-US" sz="1500" dirty="0"/>
              <a:t>지금의 건물은 </a:t>
            </a:r>
            <a:r>
              <a:rPr lang="ko-KR" altLang="en-US" sz="1500" dirty="0" err="1">
                <a:hlinkClick r:id="rId7" tooltip="루브르 궁전"/>
              </a:rPr>
              <a:t>루브르</a:t>
            </a:r>
            <a:r>
              <a:rPr lang="ko-KR" altLang="en-US" sz="1500" dirty="0">
                <a:hlinkClick r:id="rId7" tooltip="루브르 궁전"/>
              </a:rPr>
              <a:t> 궁전</a:t>
            </a:r>
            <a:r>
              <a:rPr lang="ko-KR" altLang="en-US" sz="1500" dirty="0"/>
              <a:t>을 개조한 것으로</a:t>
            </a:r>
            <a:r>
              <a:rPr lang="en-US" altLang="ko-KR" sz="1500" dirty="0"/>
              <a:t>, </a:t>
            </a:r>
            <a:r>
              <a:rPr lang="ko-KR" altLang="en-US" sz="1500" dirty="0"/>
              <a:t>파리의 </a:t>
            </a:r>
            <a:r>
              <a:rPr lang="ko-KR" altLang="en-US" sz="1500" dirty="0" err="1">
                <a:hlinkClick r:id="rId8" tooltip="세느 강"/>
              </a:rPr>
              <a:t>세느</a:t>
            </a:r>
            <a:r>
              <a:rPr lang="ko-KR" altLang="en-US" sz="1500" dirty="0">
                <a:hlinkClick r:id="rId8" tooltip="세느 강"/>
              </a:rPr>
              <a:t> 강</a:t>
            </a:r>
            <a:r>
              <a:rPr lang="ko-KR" altLang="en-US" sz="1500" dirty="0"/>
              <a:t>변에 포함하여 </a:t>
            </a:r>
            <a:r>
              <a:rPr lang="ko-KR" altLang="en-US" sz="1500" dirty="0">
                <a:hlinkClick r:id="rId9" tooltip="세계유산"/>
              </a:rPr>
              <a:t>세계유산</a:t>
            </a:r>
            <a:r>
              <a:rPr lang="ko-KR" altLang="en-US" sz="1500" dirty="0"/>
              <a:t>으로 지정되어 있다</a:t>
            </a:r>
            <a:r>
              <a:rPr lang="en-US" altLang="ko-KR" sz="1500" dirty="0"/>
              <a:t>. </a:t>
            </a:r>
            <a:r>
              <a:rPr lang="ko-KR" altLang="en-US" sz="1500" dirty="0" smtClean="0"/>
              <a:t>내부에는 고대그리스로마관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고대 </a:t>
            </a:r>
            <a:r>
              <a:rPr lang="ko-KR" altLang="en-US" sz="1500" dirty="0" err="1" smtClean="0"/>
              <a:t>이집트관</a:t>
            </a:r>
            <a:r>
              <a:rPr lang="en-US" altLang="ko-KR" sz="1500" dirty="0" smtClean="0"/>
              <a:t>,</a:t>
            </a:r>
            <a:r>
              <a:rPr lang="ko-KR" altLang="en-US" sz="1500" dirty="0" err="1" smtClean="0"/>
              <a:t>조각관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드농관</a:t>
            </a:r>
            <a:r>
              <a:rPr lang="en-US" altLang="ko-KR" sz="1500" dirty="0" smtClean="0"/>
              <a:t>,</a:t>
            </a:r>
            <a:r>
              <a:rPr lang="ko-KR" altLang="en-US" sz="1500" dirty="0" err="1" smtClean="0"/>
              <a:t>쉴리관</a:t>
            </a:r>
            <a:r>
              <a:rPr lang="ko-KR" altLang="en-US" sz="1500" dirty="0" smtClean="0"/>
              <a:t> 등이 있다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사진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] https://upload.wikimedia.org/wikipedia/commons/thumb/f/f0/Louvre_at_night_centered.jpg/580px-Louvre_at_night_centered.jpg</a:t>
            </a:r>
          </a:p>
        </p:txBody>
      </p:sp>
    </p:spTree>
    <p:extLst>
      <p:ext uri="{BB962C8B-B14F-4D97-AF65-F5344CB8AC3E}">
        <p14:creationId xmlns:p14="http://schemas.microsoft.com/office/powerpoint/2010/main" val="42077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 vie 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 rose</a:t>
            </a:r>
          </a:p>
          <a:p>
            <a:pPr marL="0" indent="0">
              <a:buNone/>
            </a:pPr>
            <a:r>
              <a:rPr lang="en-US" altLang="ko-KR" dirty="0" err="1" smtClean="0"/>
              <a:t>Edih</a:t>
            </a:r>
            <a:r>
              <a:rPr lang="en-US" altLang="ko-KR" dirty="0" smtClean="0"/>
              <a:t> Piaf</a:t>
            </a:r>
            <a:r>
              <a:rPr lang="ko-KR" altLang="en-US" dirty="0" smtClean="0"/>
              <a:t>라는 프랑스의 대표적 국민가수가 직접 작사한 노래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영화 </a:t>
            </a:r>
            <a:r>
              <a:rPr lang="ko-KR" altLang="en-US" dirty="0" err="1" smtClean="0"/>
              <a:t>사브리나에서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오드리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햅번이</a:t>
            </a:r>
            <a:r>
              <a:rPr lang="ko-KR" altLang="en-US" dirty="0" smtClean="0"/>
              <a:t> 직접 부르기도 했고 루이 암스트롱이 부른 버전은 영화 </a:t>
            </a:r>
            <a:r>
              <a:rPr lang="ko-KR" altLang="en-US" dirty="0" err="1" smtClean="0"/>
              <a:t>프렌치</a:t>
            </a:r>
            <a:r>
              <a:rPr lang="ko-KR" altLang="en-US" dirty="0" smtClean="0"/>
              <a:t> 키스에서 </a:t>
            </a:r>
            <a:r>
              <a:rPr lang="en-US" altLang="ko-KR" dirty="0" err="1" smtClean="0"/>
              <a:t>ost</a:t>
            </a:r>
            <a:r>
              <a:rPr lang="ko-KR" altLang="en-US" dirty="0" smtClean="0"/>
              <a:t>로 쓰여 유명해졌다</a:t>
            </a:r>
            <a:r>
              <a:rPr lang="en-US" altLang="ko-KR" dirty="0" smtClean="0"/>
              <a:t>. Edith Piaf </a:t>
            </a:r>
            <a:r>
              <a:rPr lang="ko-KR" altLang="en-US" dirty="0" smtClean="0"/>
              <a:t>본인의 사랑 이야기를 담아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분만에 가사를 </a:t>
            </a:r>
            <a:r>
              <a:rPr lang="ko-KR" altLang="en-US" dirty="0" err="1" smtClean="0"/>
              <a:t>완성했다고한다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50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Si </a:t>
            </a:r>
            <a:r>
              <a:rPr lang="en-US" altLang="ko-KR" dirty="0" err="1" smtClean="0"/>
              <a:t>tu</a:t>
            </a:r>
            <a:r>
              <a:rPr lang="en-US" altLang="ko-KR" dirty="0"/>
              <a:t> </a:t>
            </a:r>
            <a:r>
              <a:rPr lang="en-US" altLang="ko-KR" dirty="0" err="1" smtClean="0"/>
              <a:t>vois</a:t>
            </a:r>
            <a:r>
              <a:rPr lang="en-US" altLang="ko-KR" dirty="0" smtClean="0"/>
              <a:t> ma mere</a:t>
            </a:r>
          </a:p>
          <a:p>
            <a:pPr marL="0" indent="0">
              <a:buNone/>
            </a:pPr>
            <a:r>
              <a:rPr lang="ko-KR" altLang="en-US" dirty="0" smtClean="0"/>
              <a:t>파리가 떠오르는 대표적인 영화인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미드나잇인파리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ost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파리의 유명한 관광명소들이 담긴 영화 속의 장면을 떠오르게 만드는 노래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영화의 </a:t>
            </a:r>
            <a:r>
              <a:rPr lang="ko-KR" altLang="en-US" dirty="0" err="1" smtClean="0"/>
              <a:t>첫부분과</a:t>
            </a:r>
            <a:r>
              <a:rPr lang="ko-KR" altLang="en-US" dirty="0" smtClean="0"/>
              <a:t> 끝부분을 장식하는 낭만적인 색소폰 </a:t>
            </a:r>
            <a:r>
              <a:rPr lang="ko-KR" altLang="en-US" dirty="0" err="1" smtClean="0"/>
              <a:t>연주곡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제목은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만약 네가 나의 어머니를 본다면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뜻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노래와 함께 파리 거리를 거닐면 잊을 수 없는 기억으로 남길 수 </a:t>
            </a:r>
            <a:r>
              <a:rPr lang="ko-KR" altLang="en-US" dirty="0" err="1" smtClean="0"/>
              <a:t>있을거에요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9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추천 선물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롤레르</a:t>
            </a:r>
            <a:r>
              <a:rPr lang="ko-KR" altLang="en-US" dirty="0" smtClean="0"/>
              <a:t> 베레모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파리지앵하면</a:t>
            </a:r>
            <a:r>
              <a:rPr lang="ko-KR" altLang="en-US" dirty="0" smtClean="0"/>
              <a:t> 떠오르는 </a:t>
            </a:r>
            <a:r>
              <a:rPr lang="ko-KR" altLang="en-US" dirty="0" err="1" smtClean="0"/>
              <a:t>이미지중에</a:t>
            </a:r>
            <a:r>
              <a:rPr lang="ko-KR" altLang="en-US" dirty="0" smtClean="0"/>
              <a:t> 베레모를 쓴 모습이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베레모 중에서도 프랑스 명품으로 불리는 </a:t>
            </a:r>
            <a:r>
              <a:rPr lang="ko-KR" altLang="en-US" dirty="0" err="1" smtClean="0"/>
              <a:t>롤레르의</a:t>
            </a:r>
            <a:r>
              <a:rPr lang="ko-KR" altLang="en-US" dirty="0" smtClean="0"/>
              <a:t> 베레모를 선물해보는 것은 어떨까요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프리사이즈이기 때문에 선물하기에도 좋겠죠</a:t>
            </a:r>
            <a:r>
              <a:rPr lang="en-US" altLang="ko-KR" dirty="0" smtClean="0"/>
              <a:t>?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79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추천선물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본마망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마들렌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프랑스에서 유명한 디저트 중 하나인 </a:t>
            </a:r>
            <a:r>
              <a:rPr lang="ko-KR" altLang="en-US" dirty="0" err="1" smtClean="0"/>
              <a:t>마들렌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파리에서 흔한 </a:t>
            </a:r>
            <a:r>
              <a:rPr lang="en-US" altLang="ko-KR" dirty="0" err="1" smtClean="0"/>
              <a:t>monoprix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마트에서 구할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봉지에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유로로 가격도 저렴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한봉지에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낱개 포장되어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단체선물하기에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04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1022</Words>
  <Application>Microsoft Office PowerPoint</Application>
  <PresentationFormat>와이드스크린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프랑스/스위스</vt:lpstr>
      <vt:lpstr>파리-추천먹거리</vt:lpstr>
      <vt:lpstr>파리-추천먹거리</vt:lpstr>
      <vt:lpstr>파리-추천여행지</vt:lpstr>
      <vt:lpstr>파리-추천여행지</vt:lpstr>
      <vt:lpstr>파리-추천음악</vt:lpstr>
      <vt:lpstr>파리-추천음악</vt:lpstr>
      <vt:lpstr>파리-추천 선물</vt:lpstr>
      <vt:lpstr>파리-추천선물</vt:lpstr>
      <vt:lpstr>니스-추천맛집</vt:lpstr>
      <vt:lpstr>니스-추천여행지</vt:lpstr>
      <vt:lpstr>니스-추천여행지</vt:lpstr>
      <vt:lpstr>베른-추천여행지</vt:lpstr>
      <vt:lpstr>베른-추천여행지</vt:lpstr>
      <vt:lpstr>베른-추천여행지</vt:lpstr>
      <vt:lpstr>베른-추천여행지</vt:lpstr>
      <vt:lpstr>베른-추천여행지</vt:lpstr>
      <vt:lpstr>베른-추천맛집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프랑스/스위스</dc:title>
  <dc:creator>김 찬우</dc:creator>
  <cp:lastModifiedBy>김 찬우</cp:lastModifiedBy>
  <cp:revision>21</cp:revision>
  <dcterms:created xsi:type="dcterms:W3CDTF">2019-11-11T02:19:34Z</dcterms:created>
  <dcterms:modified xsi:type="dcterms:W3CDTF">2019-11-11T06:52:57Z</dcterms:modified>
</cp:coreProperties>
</file>