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256" r:id="rId5"/>
    <p:sldId id="258" r:id="rId6"/>
    <p:sldId id="286" r:id="rId7"/>
    <p:sldId id="287" r:id="rId8"/>
    <p:sldId id="288" r:id="rId9"/>
    <p:sldId id="291" r:id="rId10"/>
    <p:sldId id="289" r:id="rId11"/>
    <p:sldId id="292" r:id="rId12"/>
    <p:sldId id="294" r:id="rId13"/>
    <p:sldId id="296" r:id="rId14"/>
    <p:sldId id="295" r:id="rId15"/>
    <p:sldId id="297" r:id="rId16"/>
    <p:sldId id="290" r:id="rId17"/>
    <p:sldId id="26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tsuy Fukazawa, Gerardo" initials="MFG" lastIdx="1" clrIdx="0">
    <p:extLst>
      <p:ext uri="{19B8F6BF-5375-455C-9EA6-DF929625EA0E}">
        <p15:presenceInfo xmlns:p15="http://schemas.microsoft.com/office/powerpoint/2012/main" userId="Mitsuy Fukazawa, Gerard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979" autoAdjust="0"/>
    <p:restoredTop sz="94660"/>
  </p:normalViewPr>
  <p:slideViewPr>
    <p:cSldViewPr snapToGrid="0">
      <p:cViewPr varScale="1">
        <p:scale>
          <a:sx n="86" d="100"/>
          <a:sy n="86" d="100"/>
        </p:scale>
        <p:origin x="792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2/12/2022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2/12/2022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7" r:id="rId7"/>
    <p:sldLayoutId id="2147483674" r:id="rId8"/>
    <p:sldLayoutId id="2147483665" r:id="rId9"/>
    <p:sldLayoutId id="2147483673" r:id="rId10"/>
    <p:sldLayoutId id="2147483662" r:id="rId11"/>
    <p:sldLayoutId id="2147483663" r:id="rId12"/>
    <p:sldLayoutId id="2147483664" r:id="rId13"/>
    <p:sldLayoutId id="2147483675" r:id="rId14"/>
    <p:sldLayoutId id="2147483676" r:id="rId15"/>
    <p:sldLayoutId id="2147483672" r:id="rId16"/>
    <p:sldLayoutId id="2147483667" r:id="rId17"/>
    <p:sldLayoutId id="2147483668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1.png"/><Relationship Id="rId7" Type="http://schemas.openxmlformats.org/officeDocument/2006/relationships/image" Target="../media/image3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hyperlink" Target="https://2.bp.blogspot.com/-ppKyeaNtLWU/WE1vF6hYLMI/AAAAAAAABjY/SU5D7NNluGkS9RdoBYhrLoHkkGAoJwfwQCLcB/s640/diagonal-order-of-matrix.pn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www.softwaretestinghelp.com/wp-content/qa/uploads/2019/10/graphical-representation-of-a-one-dimensional-array.png" TargetMode="Externa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upload.wikimedia.org/wikipedia/commons/thumb/4/4d/Row_and_column_major_order.svg/1920px-Row_and_column_major_order.svg.png" TargetMode="Externa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1.png"/><Relationship Id="rId7" Type="http://schemas.openxmlformats.org/officeDocument/2006/relationships/image" Target="../media/image28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7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ITERATOR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537F64-4C96-4AA8-BB21-E8053A3186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Gerardo Mitsuy Fukazawa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622D77-2F02-4E1F-8209-5CA30C45AD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13752"/>
            <a:ext cx="5915025" cy="657225"/>
          </a:xfrm>
          <a:prstGeom prst="rect">
            <a:avLst/>
          </a:prstGeom>
        </p:spPr>
      </p:pic>
      <p:pic>
        <p:nvPicPr>
          <p:cNvPr id="1026" name="Picture 2" descr="Design Patterns: Iterator in Ruby">
            <a:extLst>
              <a:ext uri="{FF2B5EF4-FFF2-40B4-BE49-F238E27FC236}">
                <a16:creationId xmlns:a16="http://schemas.microsoft.com/office/drawing/2014/main" id="{AFD1FAA5-F7C1-4604-BF27-4DABACB886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1861" y="1957830"/>
            <a:ext cx="5772912" cy="4123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9D190E48-7D07-41ED-8DAC-CA4C54642739}"/>
              </a:ext>
            </a:extLst>
          </p:cNvPr>
          <p:cNvSpPr txBox="1">
            <a:spLocks/>
          </p:cNvSpPr>
          <p:nvPr/>
        </p:nvSpPr>
        <p:spPr>
          <a:xfrm>
            <a:off x="4396325" y="5989320"/>
            <a:ext cx="7077456" cy="8686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lang="en-GB" sz="1800" kern="1200" spc="300" dirty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E0CF791-4414-40B2-86F8-2BA0BF665918}"/>
              </a:ext>
            </a:extLst>
          </p:cNvPr>
          <p:cNvSpPr txBox="1"/>
          <p:nvPr/>
        </p:nvSpPr>
        <p:spPr>
          <a:xfrm>
            <a:off x="5794919" y="5989320"/>
            <a:ext cx="61098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CIS 476/566 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Software Architecture and Design Patterns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852CE82-9402-4399-BA7D-10D57D8F6A20}"/>
              </a:ext>
            </a:extLst>
          </p:cNvPr>
          <p:cNvSpPr txBox="1"/>
          <p:nvPr/>
        </p:nvSpPr>
        <p:spPr>
          <a:xfrm>
            <a:off x="0" y="6576760"/>
            <a:ext cx="681596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Image: https://refactoring.guru/images/patterns/cards/iterator-mini-2x.png?id=7d28f66a487066774a74</a:t>
            </a:r>
          </a:p>
        </p:txBody>
      </p:sp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701731"/>
          </a:xfrm>
        </p:spPr>
        <p:txBody>
          <a:bodyPr/>
          <a:lstStyle/>
          <a:p>
            <a:r>
              <a:rPr lang="en-US" sz="4400" dirty="0"/>
              <a:t>Example 1: Binary Tree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BE78A45-66CA-4EBA-B92A-5800603D9B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9014" y="34550"/>
            <a:ext cx="5188262" cy="576474"/>
          </a:xfrm>
          <a:prstGeom prst="rect">
            <a:avLst/>
          </a:prstGeom>
        </p:spPr>
      </p:pic>
      <p:pic>
        <p:nvPicPr>
          <p:cNvPr id="15" name="Picture 1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587D37B5-BE6F-4ED8-94B3-E7AD09F5F9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652" y="1254164"/>
            <a:ext cx="3061678" cy="1105606"/>
          </a:xfrm>
          <a:prstGeom prst="rect">
            <a:avLst/>
          </a:prstGeom>
        </p:spPr>
      </p:pic>
      <p:pic>
        <p:nvPicPr>
          <p:cNvPr id="16" name="Picture 1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5477EDF2-6C8D-4C4C-A46C-587EC033BDF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573"/>
          <a:stretch/>
        </p:blipFill>
        <p:spPr>
          <a:xfrm>
            <a:off x="4953652" y="2298254"/>
            <a:ext cx="3061677" cy="1055792"/>
          </a:xfrm>
          <a:prstGeom prst="rect">
            <a:avLst/>
          </a:prstGeom>
        </p:spPr>
      </p:pic>
      <p:pic>
        <p:nvPicPr>
          <p:cNvPr id="10" name="Picture 9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7F2C1CC6-05CB-41EB-A6D2-84E25910AC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61390" y="3354046"/>
            <a:ext cx="3061678" cy="3484333"/>
          </a:xfrm>
          <a:prstGeom prst="rect">
            <a:avLst/>
          </a:prstGeom>
        </p:spPr>
      </p:pic>
      <p:pic>
        <p:nvPicPr>
          <p:cNvPr id="13" name="Picture 12" descr="Text&#10;&#10;Description automatically generated">
            <a:extLst>
              <a:ext uri="{FF2B5EF4-FFF2-40B4-BE49-F238E27FC236}">
                <a16:creationId xmlns:a16="http://schemas.microsoft.com/office/drawing/2014/main" id="{99861412-61F9-438C-B168-1E25914FD2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93722" y="768658"/>
            <a:ext cx="3173882" cy="6050820"/>
          </a:xfrm>
          <a:prstGeom prst="rect">
            <a:avLst/>
          </a:prstGeom>
        </p:spPr>
      </p:pic>
      <p:pic>
        <p:nvPicPr>
          <p:cNvPr id="18" name="Picture 17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959DD7DA-66B2-4C1A-ADB3-4C8901FF377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96037" y="1254164"/>
            <a:ext cx="2863713" cy="2565127"/>
          </a:xfrm>
          <a:prstGeom prst="rect">
            <a:avLst/>
          </a:prstGeom>
        </p:spPr>
      </p:pic>
      <p:pic>
        <p:nvPicPr>
          <p:cNvPr id="19" name="Picture 5">
            <a:extLst>
              <a:ext uri="{FF2B5EF4-FFF2-40B4-BE49-F238E27FC236}">
                <a16:creationId xmlns:a16="http://schemas.microsoft.com/office/drawing/2014/main" id="{95A269DF-C12F-4A18-9BFD-035FD7C61A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6037" y="4115073"/>
            <a:ext cx="2621134" cy="2565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61681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701731"/>
          </a:xfrm>
        </p:spPr>
        <p:txBody>
          <a:bodyPr/>
          <a:lstStyle/>
          <a:p>
            <a:r>
              <a:rPr lang="en-US" sz="4400" dirty="0"/>
              <a:t>Example 1: Binary Tree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BE78A45-66CA-4EBA-B92A-5800603D9B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9014" y="34550"/>
            <a:ext cx="5188262" cy="576474"/>
          </a:xfrm>
          <a:prstGeom prst="rect">
            <a:avLst/>
          </a:prstGeom>
        </p:spPr>
      </p:pic>
      <p:pic>
        <p:nvPicPr>
          <p:cNvPr id="20" name="Picture 19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A20A87F9-8BDC-4B8D-BB0B-C8F3767C57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711" y="1244656"/>
            <a:ext cx="4090721" cy="5517472"/>
          </a:xfrm>
          <a:prstGeom prst="rect">
            <a:avLst/>
          </a:prstGeom>
        </p:spPr>
      </p:pic>
      <p:pic>
        <p:nvPicPr>
          <p:cNvPr id="30" name="Picture 5">
            <a:extLst>
              <a:ext uri="{FF2B5EF4-FFF2-40B4-BE49-F238E27FC236}">
                <a16:creationId xmlns:a16="http://schemas.microsoft.com/office/drawing/2014/main" id="{FC0A6337-72EF-483F-A7E2-10A539BF8C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5258" y="3225768"/>
            <a:ext cx="3916260" cy="3343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3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CB669006-9A21-4AE7-ABBE-301894703D8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95787" y="2666378"/>
            <a:ext cx="3495675" cy="409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9437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923330"/>
          </a:xfrm>
        </p:spPr>
        <p:txBody>
          <a:bodyPr/>
          <a:lstStyle/>
          <a:p>
            <a:r>
              <a:rPr lang="en-US" sz="6000" dirty="0"/>
              <a:t>Source Code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499" y="2262699"/>
            <a:ext cx="11489000" cy="1166301"/>
          </a:xfrm>
        </p:spPr>
        <p:txBody>
          <a:bodyPr/>
          <a:lstStyle/>
          <a:p>
            <a:r>
              <a:rPr lang="en-US" sz="3600" dirty="0"/>
              <a:t>https://github.com/kyoushi/Iterator.git</a:t>
            </a:r>
          </a:p>
          <a:p>
            <a:endParaRPr lang="en-US" sz="3600" dirty="0"/>
          </a:p>
          <a:p>
            <a:endParaRPr lang="en-US" sz="36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BE78A45-66CA-4EBA-B92A-5800603D9B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9014" y="34550"/>
            <a:ext cx="5188262" cy="576474"/>
          </a:xfrm>
          <a:prstGeom prst="rect">
            <a:avLst/>
          </a:prstGeom>
        </p:spPr>
      </p:pic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2D00F470-4CF2-4612-AB31-230611B391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948" y="3070893"/>
            <a:ext cx="7707990" cy="3602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4062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923330"/>
          </a:xfrm>
        </p:spPr>
        <p:txBody>
          <a:bodyPr/>
          <a:lstStyle/>
          <a:p>
            <a:r>
              <a:rPr lang="en-US" sz="6000" dirty="0"/>
              <a:t>References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499" y="2262699"/>
            <a:ext cx="11489000" cy="4093243"/>
          </a:xfrm>
        </p:spPr>
        <p:txBody>
          <a:bodyPr/>
          <a:lstStyle/>
          <a:p>
            <a:r>
              <a:rPr lang="en-US" sz="3600" dirty="0"/>
              <a:t>Gamma, E., R. Helm, et al. (1995). Design Patterns - Elements of Reusable Object Oriented Software. Reading, MA, Addison-Wesley, p 257-271</a:t>
            </a:r>
          </a:p>
          <a:p>
            <a:r>
              <a:rPr lang="en-US" sz="3600" dirty="0"/>
              <a:t>https://refactoring.guru/design-patterns/iterator</a:t>
            </a:r>
          </a:p>
          <a:p>
            <a:endParaRPr lang="en-US" sz="36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BE78A45-66CA-4EBA-B92A-5800603D9B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9014" y="34550"/>
            <a:ext cx="5188262" cy="576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2164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3875B7C-AFAB-43BA-AFE0-644BE78913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5868" y="34548"/>
            <a:ext cx="5188262" cy="576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69682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923330"/>
          </a:xfrm>
        </p:spPr>
        <p:txBody>
          <a:bodyPr/>
          <a:lstStyle/>
          <a:p>
            <a:r>
              <a:rPr lang="en-US" sz="6000" dirty="0"/>
              <a:t>Intent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2262699"/>
            <a:ext cx="6455064" cy="4093243"/>
          </a:xfrm>
        </p:spPr>
        <p:txBody>
          <a:bodyPr/>
          <a:lstStyle/>
          <a:p>
            <a:r>
              <a:rPr lang="en-US" sz="3600" dirty="0"/>
              <a:t>Iterator is a behavioral design pattern that provides a way to access elements of a collection without exposing its underlying representation.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BE78A45-66CA-4EBA-B92A-5800603D9B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9014" y="34550"/>
            <a:ext cx="5188262" cy="576474"/>
          </a:xfrm>
          <a:prstGeom prst="rect">
            <a:avLst/>
          </a:prstGeom>
        </p:spPr>
      </p:pic>
      <p:pic>
        <p:nvPicPr>
          <p:cNvPr id="2066" name="Picture 18">
            <a:extLst>
              <a:ext uri="{FF2B5EF4-FFF2-40B4-BE49-F238E27FC236}">
                <a16:creationId xmlns:a16="http://schemas.microsoft.com/office/drawing/2014/main" id="{4DC529A8-F32C-47B4-A142-72595FF103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850" y="5232400"/>
            <a:ext cx="3638550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7" name="Picture 19">
            <a:extLst>
              <a:ext uri="{FF2B5EF4-FFF2-40B4-BE49-F238E27FC236}">
                <a16:creationId xmlns:a16="http://schemas.microsoft.com/office/drawing/2014/main" id="{72C80914-8B7C-4F85-A9C4-7FC778ADEE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2747" y="5232400"/>
            <a:ext cx="3638550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" name="Picture 20">
            <a:extLst>
              <a:ext uri="{FF2B5EF4-FFF2-40B4-BE49-F238E27FC236}">
                <a16:creationId xmlns:a16="http://schemas.microsoft.com/office/drawing/2014/main" id="{D338C871-AC36-4817-BEB5-916593550A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3870" y="3483920"/>
            <a:ext cx="3638550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9" name="Picture 21">
            <a:extLst>
              <a:ext uri="{FF2B5EF4-FFF2-40B4-BE49-F238E27FC236}">
                <a16:creationId xmlns:a16="http://schemas.microsoft.com/office/drawing/2014/main" id="{A84CB3E5-095F-48AA-9AC8-513FAD90B4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3870" y="5232400"/>
            <a:ext cx="3638550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348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923330"/>
          </a:xfrm>
        </p:spPr>
        <p:txBody>
          <a:bodyPr/>
          <a:lstStyle/>
          <a:p>
            <a:r>
              <a:rPr lang="en-US" sz="6000" dirty="0"/>
              <a:t>Motivation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836571"/>
            <a:ext cx="6455064" cy="4093243"/>
          </a:xfrm>
        </p:spPr>
        <p:txBody>
          <a:bodyPr/>
          <a:lstStyle/>
          <a:p>
            <a:r>
              <a:rPr lang="en-US" sz="2800" dirty="0"/>
              <a:t>The main idea of the Iterator pattern is to extract the traversal behavior of a collection into a separate object called an iterator</a:t>
            </a:r>
          </a:p>
          <a:p>
            <a:r>
              <a:rPr lang="en-US" sz="2800" dirty="0"/>
              <a:t>Separating the traversal mechanism from the List object lets us define iterators for different traversal policies without enumerating them in the List interface.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BE78A45-66CA-4EBA-B92A-5800603D9B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9014" y="34550"/>
            <a:ext cx="5188262" cy="576474"/>
          </a:xfrm>
          <a:prstGeom prst="rect">
            <a:avLst/>
          </a:prstGeom>
        </p:spPr>
      </p:pic>
      <p:pic>
        <p:nvPicPr>
          <p:cNvPr id="4100" name="Picture 4" descr="JavaByPatel: Data structures and algorithms interview questions in Java:  Top 10 Matrix Interview Questions in Java">
            <a:extLst>
              <a:ext uri="{FF2B5EF4-FFF2-40B4-BE49-F238E27FC236}">
                <a16:creationId xmlns:a16="http://schemas.microsoft.com/office/drawing/2014/main" id="{2991DD7A-8D8E-40DF-91D1-655B669355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4179" y="2545155"/>
            <a:ext cx="4777931" cy="1837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C# Array: How To Declare, Initialize And Access An Array In C#?">
            <a:extLst>
              <a:ext uri="{FF2B5EF4-FFF2-40B4-BE49-F238E27FC236}">
                <a16:creationId xmlns:a16="http://schemas.microsoft.com/office/drawing/2014/main" id="{9A173C4A-642F-471E-B9D5-A9330115B3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4177" y="876002"/>
            <a:ext cx="4777934" cy="1669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Difference between Depth First Search and Breadth First Search - DEV  Community">
            <a:extLst>
              <a:ext uri="{FF2B5EF4-FFF2-40B4-BE49-F238E27FC236}">
                <a16:creationId xmlns:a16="http://schemas.microsoft.com/office/drawing/2014/main" id="{6BB85621-2DCB-4A5F-9C3E-CB77F7CDC0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1888" y="4393144"/>
            <a:ext cx="4790221" cy="2011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D28FB56-0539-4AC0-9E33-C6E1F9859E9F}"/>
              </a:ext>
            </a:extLst>
          </p:cNvPr>
          <p:cNvSpPr txBox="1"/>
          <p:nvPr/>
        </p:nvSpPr>
        <p:spPr>
          <a:xfrm>
            <a:off x="71762" y="6341646"/>
            <a:ext cx="805130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Image 1: </a:t>
            </a:r>
            <a:r>
              <a:rPr lang="en-US" sz="800" dirty="0">
                <a:solidFill>
                  <a:schemeClr val="bg1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https://www.softwaretestinghelp.com/wp-content/qa/uploads/2019/10/graphical-representation-of-a-one-dimensional-array.png</a:t>
            </a:r>
            <a:endParaRPr lang="en-US" sz="800" dirty="0">
              <a:solidFill>
                <a:schemeClr val="bg1"/>
              </a:solidFill>
            </a:endParaRPr>
          </a:p>
          <a:p>
            <a:r>
              <a:rPr lang="en-US" sz="800" dirty="0">
                <a:solidFill>
                  <a:schemeClr val="bg1"/>
                </a:solidFill>
              </a:rPr>
              <a:t>Image 2: </a:t>
            </a:r>
            <a:r>
              <a:rPr lang="en-US" sz="800" dirty="0">
                <a:solidFill>
                  <a:schemeClr val="bg1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https://2.bp.blogspot.com/-ppKyeaNtLWU/WE1vF6hYLMI/AAAAAAAABjY/SU5D7NNluGkS9RdoBYhrLoHkkGAoJwfwQCLcB/s640/diagonal-order-of-matrix.png</a:t>
            </a:r>
            <a:br>
              <a:rPr lang="en-US" sz="800" dirty="0">
                <a:solidFill>
                  <a:schemeClr val="bg1"/>
                </a:solidFill>
              </a:rPr>
            </a:br>
            <a:r>
              <a:rPr lang="en-US" sz="800" dirty="0">
                <a:solidFill>
                  <a:schemeClr val="bg1"/>
                </a:solidFill>
              </a:rPr>
              <a:t>Image 3: https://www.freelancinggig.com/blog/wp-content/uploads/2019/02/BFS-and-DFS-Algorithms.png</a:t>
            </a:r>
          </a:p>
        </p:txBody>
      </p:sp>
    </p:spTree>
    <p:extLst>
      <p:ext uri="{BB962C8B-B14F-4D97-AF65-F5344CB8AC3E}">
        <p14:creationId xmlns:p14="http://schemas.microsoft.com/office/powerpoint/2010/main" val="12185640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923330"/>
          </a:xfrm>
        </p:spPr>
        <p:txBody>
          <a:bodyPr/>
          <a:lstStyle/>
          <a:p>
            <a:r>
              <a:rPr lang="en-US" sz="6000" dirty="0"/>
              <a:t>Applicability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2262699"/>
            <a:ext cx="6455064" cy="4093243"/>
          </a:xfrm>
        </p:spPr>
        <p:txBody>
          <a:bodyPr/>
          <a:lstStyle/>
          <a:p>
            <a:r>
              <a:rPr lang="en-US" sz="3200" dirty="0"/>
              <a:t>To access an aggregate object’s contents without exposing its internal representation</a:t>
            </a:r>
          </a:p>
          <a:p>
            <a:r>
              <a:rPr lang="en-US" sz="3200" dirty="0"/>
              <a:t>To support multiple traversals of aggregate objects</a:t>
            </a:r>
          </a:p>
          <a:p>
            <a:r>
              <a:rPr lang="en-US" sz="3200" dirty="0"/>
              <a:t>To provide a uniform interface for traversing different aggregate structures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2062" name="Picture 14">
            <a:extLst>
              <a:ext uri="{FF2B5EF4-FFF2-40B4-BE49-F238E27FC236}">
                <a16:creationId xmlns:a16="http://schemas.microsoft.com/office/drawing/2014/main" id="{72C32FDF-60F8-48BF-9A7A-E88805F98D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6937" y="2768218"/>
            <a:ext cx="5207804" cy="3601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BE78A45-66CA-4EBA-B92A-5800603D9B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9014" y="34550"/>
            <a:ext cx="5188262" cy="576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218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923330"/>
          </a:xfrm>
        </p:spPr>
        <p:txBody>
          <a:bodyPr/>
          <a:lstStyle/>
          <a:p>
            <a:r>
              <a:rPr lang="en-US" sz="6000" dirty="0"/>
              <a:t>Participants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499" y="1463642"/>
            <a:ext cx="6730241" cy="4626079"/>
          </a:xfrm>
        </p:spPr>
        <p:txBody>
          <a:bodyPr/>
          <a:lstStyle/>
          <a:p>
            <a:r>
              <a:rPr lang="en-US" sz="2800" dirty="0"/>
              <a:t>Iterator</a:t>
            </a:r>
          </a:p>
          <a:p>
            <a:pPr lvl="1"/>
            <a:r>
              <a:rPr lang="en-US" sz="2000" dirty="0"/>
              <a:t>Defines an interface for accessing and traversing elements.</a:t>
            </a:r>
          </a:p>
          <a:p>
            <a:r>
              <a:rPr lang="en-US" sz="2800" dirty="0" err="1"/>
              <a:t>ConcreteIterator</a:t>
            </a:r>
            <a:endParaRPr lang="en-US" sz="2800" dirty="0"/>
          </a:p>
          <a:p>
            <a:pPr lvl="1"/>
            <a:r>
              <a:rPr lang="en-US" sz="2000" dirty="0"/>
              <a:t>Implements the Iterator interface.</a:t>
            </a:r>
          </a:p>
          <a:p>
            <a:pPr lvl="1"/>
            <a:r>
              <a:rPr lang="en-US" sz="2000" dirty="0"/>
              <a:t>Keeps track of the current position in the traversal of the aggregate.</a:t>
            </a:r>
          </a:p>
          <a:p>
            <a:r>
              <a:rPr lang="en-US" sz="2800" dirty="0"/>
              <a:t>Aggregate</a:t>
            </a:r>
          </a:p>
          <a:p>
            <a:pPr lvl="1"/>
            <a:r>
              <a:rPr lang="en-US" sz="2000" dirty="0"/>
              <a:t>Defines an interface for creating an Iterator object</a:t>
            </a:r>
          </a:p>
          <a:p>
            <a:r>
              <a:rPr lang="en-US" sz="2800" dirty="0" err="1"/>
              <a:t>ConcreteAggregate</a:t>
            </a:r>
            <a:endParaRPr lang="en-US" sz="2800" dirty="0"/>
          </a:p>
          <a:p>
            <a:pPr lvl="1"/>
            <a:r>
              <a:rPr lang="en-US" sz="2000" dirty="0"/>
              <a:t>Implements the Iterator creation interface to return an instance of the proper </a:t>
            </a:r>
            <a:r>
              <a:rPr lang="en-US" sz="2000" dirty="0" err="1"/>
              <a:t>ConcreteIterator</a:t>
            </a:r>
            <a:endParaRPr lang="en-US" sz="20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BE78A45-66CA-4EBA-B92A-5800603D9B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9014" y="34550"/>
            <a:ext cx="5188262" cy="576474"/>
          </a:xfrm>
          <a:prstGeom prst="rect">
            <a:avLst/>
          </a:prstGeom>
        </p:spPr>
      </p:pic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FD59E18D-9940-4736-BD39-CB05732387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2943" y="3216805"/>
            <a:ext cx="4776808" cy="309827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3EE0D24-0B78-400E-8F79-75E503758D10}"/>
              </a:ext>
            </a:extLst>
          </p:cNvPr>
          <p:cNvSpPr txBox="1"/>
          <p:nvPr/>
        </p:nvSpPr>
        <p:spPr>
          <a:xfrm>
            <a:off x="7292943" y="2738091"/>
            <a:ext cx="3970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Generalized Class Diagram</a:t>
            </a:r>
          </a:p>
        </p:txBody>
      </p:sp>
    </p:spTree>
    <p:extLst>
      <p:ext uri="{BB962C8B-B14F-4D97-AF65-F5344CB8AC3E}">
        <p14:creationId xmlns:p14="http://schemas.microsoft.com/office/powerpoint/2010/main" val="5695854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923330"/>
          </a:xfrm>
        </p:spPr>
        <p:txBody>
          <a:bodyPr/>
          <a:lstStyle/>
          <a:p>
            <a:r>
              <a:rPr lang="en-US" sz="6000" dirty="0"/>
              <a:t>Consequences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72390"/>
            <a:ext cx="6455064" cy="4093243"/>
          </a:xfrm>
        </p:spPr>
        <p:txBody>
          <a:bodyPr/>
          <a:lstStyle/>
          <a:p>
            <a:r>
              <a:rPr lang="en-US" sz="2000" dirty="0"/>
              <a:t>It supports variations in the traversal of an aggregate. For example, it makes it easy to change the matrix traversal algorithm from Row-wise to Column-wise (Image1) or tree traversal algorithm from BFS to DFS (Image2) by replacing the iterator instance.</a:t>
            </a:r>
          </a:p>
          <a:p>
            <a:r>
              <a:rPr lang="en-US" sz="2000" dirty="0"/>
              <a:t>Iterators simplify the Aggregate interface. All the functionality related to access and traversal is removed from the aggregate interface, thereby keeping it simple.</a:t>
            </a:r>
          </a:p>
          <a:p>
            <a:r>
              <a:rPr lang="en-US" sz="2000" dirty="0"/>
              <a:t>More than one traversal can be pending on an aggregate. An iterator keeps track of its own traversal. Therefore, you can have more than one traversal in progress at once.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BE78A45-66CA-4EBA-B92A-5800603D9B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9014" y="34550"/>
            <a:ext cx="5188262" cy="576474"/>
          </a:xfrm>
          <a:prstGeom prst="rect">
            <a:avLst/>
          </a:prstGeom>
        </p:spPr>
      </p:pic>
      <p:pic>
        <p:nvPicPr>
          <p:cNvPr id="6146" name="Picture 2" descr="Row- and column-major order - Wikipedia">
            <a:extLst>
              <a:ext uri="{FF2B5EF4-FFF2-40B4-BE49-F238E27FC236}">
                <a16:creationId xmlns:a16="http://schemas.microsoft.com/office/drawing/2014/main" id="{7AEACB48-B0C6-43DD-9AA0-AE64B68F7F2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4"/>
          <a:stretch/>
        </p:blipFill>
        <p:spPr bwMode="auto">
          <a:xfrm>
            <a:off x="6969014" y="1333088"/>
            <a:ext cx="2952491" cy="404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0A96EFF4-C137-4651-996F-C2223C2E63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75205" y="1333088"/>
            <a:ext cx="2305050" cy="40481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8204B09-DD38-4845-A8B2-68447517EC90}"/>
              </a:ext>
            </a:extLst>
          </p:cNvPr>
          <p:cNvSpPr txBox="1"/>
          <p:nvPr/>
        </p:nvSpPr>
        <p:spPr>
          <a:xfrm>
            <a:off x="7858158" y="5444040"/>
            <a:ext cx="1493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Image 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532AAE8-D16E-4684-BAD2-084476DBA0E2}"/>
              </a:ext>
            </a:extLst>
          </p:cNvPr>
          <p:cNvSpPr txBox="1"/>
          <p:nvPr/>
        </p:nvSpPr>
        <p:spPr>
          <a:xfrm>
            <a:off x="10312241" y="5467237"/>
            <a:ext cx="1493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Image 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EA5A40E-7844-4B9B-9A27-0115B47C23B4}"/>
              </a:ext>
            </a:extLst>
          </p:cNvPr>
          <p:cNvSpPr txBox="1"/>
          <p:nvPr/>
        </p:nvSpPr>
        <p:spPr>
          <a:xfrm>
            <a:off x="375081" y="6315075"/>
            <a:ext cx="815636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Image 1: </a:t>
            </a:r>
            <a:r>
              <a:rPr lang="en-US" sz="800" dirty="0">
                <a:solidFill>
                  <a:schemeClr val="bg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https://upload.wikimedia.org/wikipedia/commons/thumb/4/4d/Row_and_column_major_order.svg/1920px-Row_and_column_major_order.svg.png</a:t>
            </a:r>
            <a:br>
              <a:rPr lang="en-US" sz="800" dirty="0">
                <a:solidFill>
                  <a:schemeClr val="bg1"/>
                </a:solidFill>
              </a:rPr>
            </a:br>
            <a:r>
              <a:rPr lang="en-US" sz="800" dirty="0">
                <a:solidFill>
                  <a:schemeClr val="bg1"/>
                </a:solidFill>
              </a:rPr>
              <a:t>Image 2: https://www.freelancinggig.com/blog/wp-content/uploads/2019/02/BFS-and-DFS-Algorithms.png</a:t>
            </a:r>
          </a:p>
        </p:txBody>
      </p:sp>
    </p:spTree>
    <p:extLst>
      <p:ext uri="{BB962C8B-B14F-4D97-AF65-F5344CB8AC3E}">
        <p14:creationId xmlns:p14="http://schemas.microsoft.com/office/powerpoint/2010/main" val="35962390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923330"/>
          </a:xfrm>
        </p:spPr>
        <p:txBody>
          <a:bodyPr/>
          <a:lstStyle/>
          <a:p>
            <a:r>
              <a:rPr lang="en-US" sz="6000" dirty="0"/>
              <a:t>Known Uses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72390"/>
            <a:ext cx="6455064" cy="4093243"/>
          </a:xfrm>
        </p:spPr>
        <p:txBody>
          <a:bodyPr/>
          <a:lstStyle/>
          <a:p>
            <a:r>
              <a:rPr lang="en-US" sz="3200" dirty="0"/>
              <a:t>Iterator are common in object-oriented systems. Most collection class libraries offer iterators in one form or other.</a:t>
            </a:r>
          </a:p>
          <a:p>
            <a:r>
              <a:rPr lang="en-US" sz="3200" dirty="0"/>
              <a:t>Java class ‘</a:t>
            </a:r>
            <a:r>
              <a:rPr lang="en-US" sz="3200" dirty="0" err="1"/>
              <a:t>java.util.Iterator</a:t>
            </a:r>
            <a:r>
              <a:rPr lang="en-US" sz="3200" dirty="0"/>
              <a:t>’ is an example I’m using to Iterate an </a:t>
            </a:r>
            <a:r>
              <a:rPr lang="en-US" sz="3200" dirty="0" err="1"/>
              <a:t>ArrayList</a:t>
            </a:r>
            <a:r>
              <a:rPr lang="en-US" sz="3200" dirty="0"/>
              <a:t>&lt;String&gt; (Image 1)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BE78A45-66CA-4EBA-B92A-5800603D9B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9014" y="34550"/>
            <a:ext cx="5188262" cy="576474"/>
          </a:xfrm>
          <a:prstGeom prst="rect">
            <a:avLst/>
          </a:prstGeom>
        </p:spPr>
      </p:pic>
      <p:pic>
        <p:nvPicPr>
          <p:cNvPr id="12" name="Picture 11" descr="Text&#10;&#10;Description automatically generated">
            <a:extLst>
              <a:ext uri="{FF2B5EF4-FFF2-40B4-BE49-F238E27FC236}">
                <a16:creationId xmlns:a16="http://schemas.microsoft.com/office/drawing/2014/main" id="{6CC036AA-B094-484C-A5A8-77B99A612D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9751" y="717309"/>
            <a:ext cx="4592360" cy="602446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7539DDF-FBB1-4456-875B-059352A0B735}"/>
              </a:ext>
            </a:extLst>
          </p:cNvPr>
          <p:cNvSpPr txBox="1"/>
          <p:nvPr/>
        </p:nvSpPr>
        <p:spPr>
          <a:xfrm>
            <a:off x="10729273" y="819924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Image 1</a:t>
            </a:r>
          </a:p>
        </p:txBody>
      </p:sp>
    </p:spTree>
    <p:extLst>
      <p:ext uri="{BB962C8B-B14F-4D97-AF65-F5344CB8AC3E}">
        <p14:creationId xmlns:p14="http://schemas.microsoft.com/office/powerpoint/2010/main" val="10562565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701731"/>
          </a:xfrm>
        </p:spPr>
        <p:txBody>
          <a:bodyPr/>
          <a:lstStyle/>
          <a:p>
            <a:r>
              <a:rPr lang="en-US" sz="4400" dirty="0"/>
              <a:t>Example 1: Integer array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BE78A45-66CA-4EBA-B92A-5800603D9B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9014" y="34550"/>
            <a:ext cx="5188262" cy="576474"/>
          </a:xfrm>
          <a:prstGeom prst="rect">
            <a:avLst/>
          </a:prstGeom>
        </p:spPr>
      </p:pic>
      <p:pic>
        <p:nvPicPr>
          <p:cNvPr id="23" name="Picture 2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99BB7D03-1197-4298-8CBB-D1BCB48ABA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977" y="3360442"/>
            <a:ext cx="3376357" cy="3451774"/>
          </a:xfrm>
          <a:prstGeom prst="rect">
            <a:avLst/>
          </a:prstGeom>
        </p:spPr>
      </p:pic>
      <p:pic>
        <p:nvPicPr>
          <p:cNvPr id="25" name="Picture 2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E7FD4F29-F414-4D24-BDB1-65603BCED4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86074" y="3360442"/>
            <a:ext cx="3533312" cy="3451774"/>
          </a:xfrm>
          <a:prstGeom prst="rect">
            <a:avLst/>
          </a:prstGeom>
        </p:spPr>
      </p:pic>
      <p:pic>
        <p:nvPicPr>
          <p:cNvPr id="27" name="Picture 2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D7E4539E-EBD8-427B-B419-3F301DFAE5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8918" y="2112741"/>
            <a:ext cx="3381416" cy="1221067"/>
          </a:xfrm>
          <a:prstGeom prst="rect">
            <a:avLst/>
          </a:prstGeom>
        </p:spPr>
      </p:pic>
      <p:pic>
        <p:nvPicPr>
          <p:cNvPr id="31" name="Picture 30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EF96EF80-5092-400F-9F88-30B8335175D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5573"/>
          <a:stretch/>
        </p:blipFill>
        <p:spPr>
          <a:xfrm>
            <a:off x="3986074" y="2094985"/>
            <a:ext cx="3618192" cy="1247701"/>
          </a:xfrm>
          <a:prstGeom prst="rect">
            <a:avLst/>
          </a:prstGeom>
        </p:spPr>
      </p:pic>
      <p:pic>
        <p:nvPicPr>
          <p:cNvPr id="33" name="Picture 32" descr="Text&#10;&#10;Description automatically generated">
            <a:extLst>
              <a:ext uri="{FF2B5EF4-FFF2-40B4-BE49-F238E27FC236}">
                <a16:creationId xmlns:a16="http://schemas.microsoft.com/office/drawing/2014/main" id="{8C53D7CA-F2F4-4B4F-8F8A-46F1496FABB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8918" y="1494910"/>
            <a:ext cx="3762375" cy="600075"/>
          </a:xfrm>
          <a:prstGeom prst="rect">
            <a:avLst/>
          </a:prstGeom>
        </p:spPr>
      </p:pic>
      <p:pic>
        <p:nvPicPr>
          <p:cNvPr id="19" name="Picture 18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B52D1553-9705-42B6-955A-3CEEEFC1B21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19386" y="749735"/>
            <a:ext cx="4293632" cy="6048654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4AB85B75-3F80-4104-987F-934A0110EAF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69965" y="5934907"/>
            <a:ext cx="828675" cy="19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8457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ACD060C4-39FF-4211-95BB-65322869C4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3217" y="773253"/>
            <a:ext cx="4344721" cy="6013226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701731"/>
          </a:xfrm>
        </p:spPr>
        <p:txBody>
          <a:bodyPr/>
          <a:lstStyle/>
          <a:p>
            <a:r>
              <a:rPr lang="en-US" sz="4400" dirty="0"/>
              <a:t>Example 1: String array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BE78A45-66CA-4EBA-B92A-5800603D9B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9014" y="34550"/>
            <a:ext cx="5188262" cy="576474"/>
          </a:xfrm>
          <a:prstGeom prst="rect">
            <a:avLst/>
          </a:prstGeom>
        </p:spPr>
      </p:pic>
      <p:pic>
        <p:nvPicPr>
          <p:cNvPr id="27" name="Picture 2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D7E4539E-EBD8-427B-B419-3F301DFAE5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918" y="2166056"/>
            <a:ext cx="3061678" cy="1105606"/>
          </a:xfrm>
          <a:prstGeom prst="rect">
            <a:avLst/>
          </a:prstGeom>
        </p:spPr>
      </p:pic>
      <p:pic>
        <p:nvPicPr>
          <p:cNvPr id="31" name="Picture 30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EF96EF80-5092-400F-9F88-30B8335175D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5573"/>
          <a:stretch/>
        </p:blipFill>
        <p:spPr>
          <a:xfrm>
            <a:off x="3986073" y="2166056"/>
            <a:ext cx="3116062" cy="1074546"/>
          </a:xfrm>
          <a:prstGeom prst="rect">
            <a:avLst/>
          </a:prstGeom>
        </p:spPr>
      </p:pic>
      <p:pic>
        <p:nvPicPr>
          <p:cNvPr id="6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2A1F3811-CFBE-4F80-925A-532ED4FDCC9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3178" y="3271662"/>
            <a:ext cx="3067418" cy="3540554"/>
          </a:xfrm>
          <a:prstGeom prst="rect">
            <a:avLst/>
          </a:prstGeom>
        </p:spPr>
      </p:pic>
      <p:pic>
        <p:nvPicPr>
          <p:cNvPr id="9" name="Picture 8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BE954014-70A2-4F8F-8912-37156370569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72094" y="3207249"/>
            <a:ext cx="3130041" cy="360195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A9A99B7-CE04-481A-9B4C-117116CF062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6408" y="1457756"/>
            <a:ext cx="6048375" cy="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618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19FEB719138F04981313EAB18EB1AEE" ma:contentTypeVersion="2" ma:contentTypeDescription="Create a new document." ma:contentTypeScope="" ma:versionID="85475afa64affe2dee57dd3fcb88c550">
  <xsd:schema xmlns:xsd="http://www.w3.org/2001/XMLSchema" xmlns:xs="http://www.w3.org/2001/XMLSchema" xmlns:p="http://schemas.microsoft.com/office/2006/metadata/properties" xmlns:ns3="421ed043-b828-49f7-921d-579376ad6296" targetNamespace="http://schemas.microsoft.com/office/2006/metadata/properties" ma:root="true" ma:fieldsID="961fd1ec7242fa0bc1133e8f45eeecad" ns3:_="">
    <xsd:import namespace="421ed043-b828-49f7-921d-579376ad629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21ed043-b828-49f7-921d-579376ad629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5757914-1161-4661-9696-421FD6935CDD}">
  <ds:schemaRefs>
    <ds:schemaRef ds:uri="421ed043-b828-49f7-921d-579376ad6296"/>
    <ds:schemaRef ds:uri="http://purl.org/dc/terms/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schemas.microsoft.com/office/infopath/2007/PartnerControls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74E5469-E59A-4D0A-99DE-FDF7020B911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21ed043-b828-49f7-921d-579376ad629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blue presentation</Template>
  <TotalTime>1467</TotalTime>
  <Words>576</Words>
  <Application>Microsoft Office PowerPoint</Application>
  <PresentationFormat>Widescreen</PresentationFormat>
  <Paragraphs>59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Trade Gothic LT Pro</vt:lpstr>
      <vt:lpstr>Arial</vt:lpstr>
      <vt:lpstr>Calibri</vt:lpstr>
      <vt:lpstr>Trebuchet MS</vt:lpstr>
      <vt:lpstr>Office Theme</vt:lpstr>
      <vt:lpstr>ITERATOR</vt:lpstr>
      <vt:lpstr>Intent</vt:lpstr>
      <vt:lpstr>Motivation</vt:lpstr>
      <vt:lpstr>Applicability</vt:lpstr>
      <vt:lpstr>Participants</vt:lpstr>
      <vt:lpstr>Consequences</vt:lpstr>
      <vt:lpstr>Known Uses</vt:lpstr>
      <vt:lpstr>Example 1: Integer array</vt:lpstr>
      <vt:lpstr>Example 1: String array</vt:lpstr>
      <vt:lpstr>Example 1: Binary Tree</vt:lpstr>
      <vt:lpstr>Example 1: Binary Tree</vt:lpstr>
      <vt:lpstr>Source Code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ITERATOR</dc:title>
  <dc:creator>Mitsuy Fukazawa, Gerardo</dc:creator>
  <cp:lastModifiedBy>Mitsuy Fukazawa, Gerardo</cp:lastModifiedBy>
  <cp:revision>5</cp:revision>
  <dcterms:created xsi:type="dcterms:W3CDTF">2022-02-12T20:28:59Z</dcterms:created>
  <dcterms:modified xsi:type="dcterms:W3CDTF">2022-02-13T20:56:31Z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0x010100919FEB719138F04981313EAB18EB1AEE</vt:lpwstr>
  </property>
</Properties>
</file>