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177D-51F1-4352-B7AE-8F88FED596BA}" type="datetimeFigureOut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7AA0D-FB6F-4477-84C5-668F28C470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61A3-7E97-4C85-A6AF-BDE82B0FAB7C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4523-AF78-4B23-B8EA-605151C7D52C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37DA-DE35-495E-90D4-F4098D33A320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6A9D-5BBC-4004-BC9B-75F56F6C623E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B58-FCE7-4183-9C02-0152C6A5A1D9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E573-28EB-4ECD-9616-16311ECEBD1E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350-D3CE-4670-A3B7-6BFCF20FBEE6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9011-6010-4EDA-AE60-FF2648D820BD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EF6-8F0B-4A9D-B5DE-B761E59D74C8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626-7BB0-4B28-A948-0726F930556F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9A97-2870-40B1-B1DF-7123BDB85576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AF6-CA9D-41A3-94CB-4FE323D17637}" type="datetime1">
              <a:rPr kumimoji="1" lang="ja-JP" altLang="en-US" smtClean="0"/>
              <a:t>2017/9/28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0.1 </a:t>
            </a:r>
            <a:r>
              <a:rPr kumimoji="1" lang="ja-JP" altLang="en-US" sz="3600" dirty="0" smtClean="0"/>
              <a:t>絶対誤差と相対誤差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</p:spPr>
            <p:txBody>
              <a:bodyPr/>
              <a:lstStyle/>
              <a:p>
                <a:r>
                  <a:rPr lang="ja-JP" altLang="en-US" sz="2800" dirty="0" smtClean="0"/>
                  <a:t>数値計算</a:t>
                </a:r>
                <a:endParaRPr lang="en-US" altLang="ja-JP" sz="2800" dirty="0" smtClean="0"/>
              </a:p>
              <a:p>
                <a:pPr marL="357188" indent="0">
                  <a:buNone/>
                </a:pPr>
                <a:r>
                  <a:rPr lang="ja-JP" altLang="en-US" sz="2400" dirty="0">
                    <a:solidFill>
                      <a:srgbClr val="FF0000"/>
                    </a:solidFill>
                  </a:rPr>
                  <a:t>計算機による計算＝近似計算（正確な値ではない）</a:t>
                </a:r>
                <a:endParaRPr lang="en-US" altLang="ja-JP" sz="240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2800" dirty="0" smtClean="0"/>
                  <a:t>誤差</a:t>
                </a:r>
                <a:endParaRPr lang="en-US" altLang="ja-JP" sz="28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誤差　　　　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近似値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真の</m:t>
                    </m:r>
                    <m:r>
                      <a:rPr lang="ja-JP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値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絶対誤差　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誤差の限界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&lt; </m:t>
                    </m:r>
                    <m:r>
                      <a:rPr lang="ja-JP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𝜀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となる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ja-JP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𝜀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相対誤差　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altLang="ja-JP" sz="2400" dirty="0"/>
              </a:p>
              <a:p>
                <a:endParaRPr lang="en-US" altLang="ja-JP" sz="2800" dirty="0" smtClean="0"/>
              </a:p>
              <a:p>
                <a:endParaRPr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  <a:blipFill rotWithShape="1">
                <a:blip r:embed="rId2"/>
                <a:stretch>
                  <a:fillRect l="-1259" t="-1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0.2 </a:t>
            </a:r>
            <a:r>
              <a:rPr kumimoji="1" lang="ja-JP" altLang="en-US" sz="3600" dirty="0" smtClean="0"/>
              <a:t>丸め誤差と浮動小数点数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</p:spPr>
            <p:txBody>
              <a:bodyPr/>
              <a:lstStyle/>
              <a:p>
                <a:r>
                  <a:rPr lang="ja-JP" altLang="en-US" sz="2800" dirty="0" smtClean="0"/>
                  <a:t>丸め誤差</a:t>
                </a:r>
                <a:endParaRPr lang="en-US" altLang="ja-JP" sz="28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計算機は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有限小数</a:t>
                </a:r>
                <a:r>
                  <a:rPr lang="ja-JP" altLang="en-US" sz="2400" dirty="0" smtClean="0"/>
                  <a:t>・・・適当なところで四捨五入など行う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en-US" sz="2400" dirty="0" smtClean="0"/>
                  <a:t>　　　　　　　　　　　　　→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丸め誤差</a:t>
                </a:r>
                <a:endParaRPr lang="en-US" altLang="ja-JP" sz="240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2800" dirty="0"/>
                  <a:t>浮動</a:t>
                </a:r>
                <a:r>
                  <a:rPr lang="ja-JP" altLang="en-US" sz="2800" dirty="0" smtClean="0"/>
                  <a:t>小数点方式 </a:t>
                </a:r>
                <a:r>
                  <a:rPr lang="en-US" altLang="ja-JP" sz="2800" dirty="0" smtClean="0"/>
                  <a:t>(</a:t>
                </a:r>
                <a:r>
                  <a:rPr lang="en-US" altLang="ja-JP" sz="2800" dirty="0" smtClean="0">
                    <a:solidFill>
                      <a:srgbClr val="FF0000"/>
                    </a:solidFill>
                  </a:rPr>
                  <a:t>IEEE754</a:t>
                </a:r>
                <a:r>
                  <a:rPr lang="ja-JP" altLang="en-US" sz="2800" dirty="0" smtClean="0"/>
                  <a:t>方式</a:t>
                </a:r>
                <a:r>
                  <a:rPr lang="en-US" altLang="ja-JP" sz="2800" dirty="0" smtClean="0"/>
                  <a:t>)</a:t>
                </a:r>
              </a:p>
              <a:p>
                <a:pPr marL="357188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b="0" i="0" smtClean="0">
                        <a:latin typeface="Cambria Math"/>
                      </a:rPr>
                      <m:t>　</m:t>
                    </m:r>
                    <m:r>
                      <a:rPr lang="ja-JP" altLang="en-US" sz="2400" b="0" i="1" smtClean="0">
                        <a:latin typeface="Cambria Math"/>
                      </a:rPr>
                      <m:t>　</m:t>
                    </m:r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 ±1.∗∗∗⋯×</m:t>
                    </m:r>
                    <m:sSup>
                      <m:sSupPr>
                        <m:ctrlP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±###</m:t>
                        </m:r>
                      </m:sup>
                    </m:sSup>
                  </m:oMath>
                </a14:m>
                <a:r>
                  <a:rPr lang="ja-JP" altLang="en-US" sz="2400" dirty="0" smtClean="0"/>
                  <a:t>　　</a:t>
                </a:r>
                <a:r>
                  <a:rPr lang="en-US" altLang="ja-JP" sz="2400" dirty="0" smtClean="0"/>
                  <a:t>*** </a:t>
                </a:r>
                <a:r>
                  <a:rPr lang="ja-JP" altLang="en-US" sz="2400" dirty="0" smtClean="0"/>
                  <a:t>仮数部，</a:t>
                </a:r>
                <a:r>
                  <a:rPr lang="en-US" altLang="ja-JP" sz="2400" dirty="0" smtClean="0"/>
                  <a:t>### </a:t>
                </a:r>
                <a:r>
                  <a:rPr lang="ja-JP" altLang="en-US" sz="2400" dirty="0" smtClean="0"/>
                  <a:t>指数部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単精度 </a:t>
                </a:r>
                <a:r>
                  <a:rPr lang="en-US" altLang="ja-JP" sz="2400" dirty="0" smtClean="0"/>
                  <a:t>(32</a:t>
                </a:r>
                <a:r>
                  <a:rPr lang="ja-JP" altLang="en-US" sz="2400" dirty="0" smtClean="0"/>
                  <a:t>ビット</a:t>
                </a:r>
                <a:r>
                  <a:rPr lang="en-US" altLang="ja-JP" sz="2400" dirty="0" smtClean="0"/>
                  <a:t>) float</a:t>
                </a:r>
                <a:r>
                  <a:rPr lang="ja-JP" altLang="en-US" sz="2400" dirty="0" smtClean="0"/>
                  <a:t>型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/>
                  <a:t>　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　　仮数部で表現される桁数：有効桁数 </a:t>
                </a:r>
                <a:r>
                  <a:rPr lang="en-US" altLang="ja-JP" sz="2400" dirty="0" smtClean="0"/>
                  <a:t>(</a:t>
                </a:r>
                <a:r>
                  <a:rPr lang="ja-JP" altLang="en-US" sz="2400" dirty="0" smtClean="0"/>
                  <a:t>仮数部</a:t>
                </a:r>
                <a:r>
                  <a:rPr lang="en-US" altLang="ja-JP" sz="2400" dirty="0" smtClean="0"/>
                  <a:t>7</a:t>
                </a:r>
                <a:r>
                  <a:rPr lang="ja-JP" altLang="en-US" sz="2400" dirty="0" smtClean="0"/>
                  <a:t>桁</a:t>
                </a:r>
                <a:r>
                  <a:rPr lang="en-US" altLang="ja-JP" sz="2400" dirty="0" smtClean="0"/>
                  <a:t>)</a:t>
                </a:r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倍精度 </a:t>
                </a:r>
                <a:r>
                  <a:rPr lang="en-US" altLang="ja-JP" sz="2400" dirty="0" smtClean="0"/>
                  <a:t>(64</a:t>
                </a:r>
                <a:r>
                  <a:rPr lang="ja-JP" altLang="en-US" sz="2400" dirty="0" smtClean="0"/>
                  <a:t>ビット</a:t>
                </a:r>
                <a:r>
                  <a:rPr lang="en-US" altLang="ja-JP" sz="2400" dirty="0" smtClean="0"/>
                  <a:t>) double</a:t>
                </a:r>
                <a:r>
                  <a:rPr lang="ja-JP" altLang="en-US" sz="2400" dirty="0" smtClean="0"/>
                  <a:t>型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endParaRPr lang="en-US" altLang="ja-JP" sz="240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  <a:blipFill rotWithShape="1">
                <a:blip r:embed="rId2"/>
                <a:stretch>
                  <a:fillRect l="-1259" t="-1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62642"/>
              </p:ext>
            </p:extLst>
          </p:nvPr>
        </p:nvGraphicFramePr>
        <p:xfrm>
          <a:off x="1259633" y="4149080"/>
          <a:ext cx="712879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1078"/>
                <a:gridCol w="2906886"/>
                <a:gridCol w="256082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符号部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ja-JP" altLang="en-US" dirty="0" smtClean="0"/>
                        <a:t>ビット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指数部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kumimoji="1" lang="ja-JP" altLang="en-US" dirty="0" smtClean="0"/>
                        <a:t>ビット </a:t>
                      </a:r>
                      <a:r>
                        <a:rPr kumimoji="1" lang="en-US" altLang="ja-JP" dirty="0" smtClean="0"/>
                        <a:t>(127</a:t>
                      </a:r>
                      <a:r>
                        <a:rPr kumimoji="1" lang="ja-JP" altLang="en-US" dirty="0" smtClean="0"/>
                        <a:t>足す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仮数部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kumimoji="1" lang="ja-JP" altLang="en-US" dirty="0" smtClean="0"/>
                        <a:t>ビット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1419"/>
              </p:ext>
            </p:extLst>
          </p:nvPr>
        </p:nvGraphicFramePr>
        <p:xfrm>
          <a:off x="1259632" y="5445224"/>
          <a:ext cx="7128793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1078"/>
                <a:gridCol w="2906886"/>
                <a:gridCol w="256082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符号部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ja-JP" altLang="en-US" dirty="0" smtClean="0"/>
                        <a:t>ビット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指数部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kumimoji="1" lang="ja-JP" altLang="en-US" dirty="0" smtClean="0"/>
                        <a:t>ビット </a:t>
                      </a:r>
                      <a:r>
                        <a:rPr kumimoji="1" lang="en-US" altLang="ja-JP" dirty="0" smtClean="0"/>
                        <a:t>(1023</a:t>
                      </a:r>
                      <a:r>
                        <a:rPr kumimoji="1" lang="ja-JP" altLang="en-US" dirty="0" smtClean="0"/>
                        <a:t>足す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仮数部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r>
                        <a:rPr kumimoji="1" lang="ja-JP" altLang="en-US" dirty="0" smtClean="0"/>
                        <a:t>ビット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0.2 </a:t>
            </a:r>
            <a:r>
              <a:rPr lang="ja-JP" altLang="en-US" sz="3600" dirty="0"/>
              <a:t>丸め誤差と浮動小数点数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800" dirty="0" smtClean="0"/>
              <a:t>(</a:t>
            </a:r>
            <a:r>
              <a:rPr lang="ja-JP" altLang="en-US" sz="2800" dirty="0" smtClean="0"/>
              <a:t>例</a:t>
            </a:r>
            <a:r>
              <a:rPr lang="en-US" altLang="ja-JP" sz="2800" dirty="0" smtClean="0"/>
              <a:t>)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 smtClean="0"/>
              <a:t>(0.1)</a:t>
            </a:r>
            <a:r>
              <a:rPr lang="en-US" altLang="ja-JP" sz="2400" baseline="-25000" dirty="0" smtClean="0"/>
              <a:t>10</a:t>
            </a:r>
            <a:r>
              <a:rPr lang="ja-JP" altLang="en-US" sz="2400" dirty="0"/>
              <a:t> </a:t>
            </a:r>
            <a:r>
              <a:rPr lang="en-US" altLang="ja-JP" sz="2400" dirty="0"/>
              <a:t>= (</a:t>
            </a:r>
            <a:r>
              <a:rPr lang="en-US" altLang="ja-JP" sz="2400" dirty="0" smtClean="0"/>
              <a:t>0.0001100110011</a:t>
            </a:r>
            <a:r>
              <a:rPr lang="ja-JP" altLang="en-US" sz="2400" dirty="0" smtClean="0"/>
              <a:t>・・・</a:t>
            </a:r>
            <a:r>
              <a:rPr lang="en-US" altLang="ja-JP" sz="2400" dirty="0" smtClean="0"/>
              <a:t>)</a:t>
            </a:r>
            <a:r>
              <a:rPr lang="en-US" altLang="ja-JP" sz="2400" baseline="-25000" dirty="0" smtClean="0"/>
              <a:t>2</a:t>
            </a:r>
          </a:p>
          <a:p>
            <a:pPr marL="0" indent="0">
              <a:buNone/>
            </a:pPr>
            <a:r>
              <a:rPr lang="ja-JP" altLang="en-US" sz="2400" dirty="0" smtClean="0"/>
              <a:t>　</a:t>
            </a:r>
            <a:r>
              <a:rPr lang="en-US" altLang="ja-JP" sz="2400" dirty="0"/>
              <a:t>1</a:t>
            </a:r>
            <a:r>
              <a:rPr lang="ja-JP" altLang="en-US" sz="2400" dirty="0"/>
              <a:t>以上</a:t>
            </a:r>
            <a:r>
              <a:rPr lang="en-US" altLang="ja-JP" sz="2400" dirty="0"/>
              <a:t>2</a:t>
            </a:r>
            <a:r>
              <a:rPr lang="ja-JP" altLang="en-US" sz="2400" dirty="0"/>
              <a:t>未満</a:t>
            </a:r>
            <a:r>
              <a:rPr lang="ja-JP" altLang="en-US" sz="2400" dirty="0" smtClean="0"/>
              <a:t>にする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en-US" altLang="ja-JP" sz="2400" dirty="0" smtClean="0">
                <a:solidFill>
                  <a:srgbClr val="FF0000"/>
                </a:solidFill>
              </a:rPr>
              <a:t>1.100110011</a:t>
            </a:r>
            <a:r>
              <a:rPr lang="ja-JP" altLang="en-US" sz="2400" dirty="0" smtClean="0">
                <a:solidFill>
                  <a:srgbClr val="FF0000"/>
                </a:solidFill>
              </a:rPr>
              <a:t>・・・</a:t>
            </a:r>
            <a:r>
              <a:rPr lang="en-US" altLang="ja-JP" sz="2400" dirty="0" smtClean="0">
                <a:solidFill>
                  <a:srgbClr val="FF0000"/>
                </a:solidFill>
              </a:rPr>
              <a:t>×2</a:t>
            </a:r>
            <a:r>
              <a:rPr lang="en-US" altLang="ja-JP" sz="2400" baseline="30000" dirty="0" smtClean="0">
                <a:solidFill>
                  <a:srgbClr val="FF0000"/>
                </a:solidFill>
              </a:rPr>
              <a:t>-4</a:t>
            </a:r>
          </a:p>
          <a:p>
            <a:pPr marL="0" indent="0">
              <a:buNone/>
            </a:pPr>
            <a:r>
              <a:rPr lang="ja-JP" altLang="en-US" sz="2400" dirty="0" smtClean="0"/>
              <a:t>　　　↓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spcBef>
                <a:spcPts val="1200"/>
              </a:spcBef>
              <a:buNone/>
            </a:pPr>
            <a:r>
              <a:rPr lang="ja-JP" altLang="en-US" sz="1800" dirty="0" smtClean="0"/>
              <a:t>　</a:t>
            </a:r>
            <a:r>
              <a:rPr lang="ja-JP" altLang="ja-JP" sz="1800" dirty="0" smtClean="0"/>
              <a:t>符号部</a:t>
            </a:r>
            <a:r>
              <a:rPr lang="ja-JP" altLang="en-US" sz="1800" dirty="0"/>
              <a:t>　　指数部</a:t>
            </a:r>
            <a:r>
              <a:rPr lang="en-US" altLang="ja-JP" sz="1800" dirty="0"/>
              <a:t>(1019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　　仮数部（最初の</a:t>
            </a:r>
            <a:r>
              <a:rPr lang="en-US" altLang="ja-JP" sz="1800" dirty="0"/>
              <a:t>1</a:t>
            </a:r>
            <a:r>
              <a:rPr lang="ja-JP" altLang="en-US" sz="1800" dirty="0"/>
              <a:t>は省略</a:t>
            </a:r>
            <a:r>
              <a:rPr lang="ja-JP" altLang="en-US" sz="1800" dirty="0" smtClean="0"/>
              <a:t>）　　　　</a:t>
            </a:r>
            <a:r>
              <a:rPr lang="ja-JP" altLang="ja-JP" sz="1800" dirty="0"/>
              <a:t>丸め誤差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47821"/>
              </p:ext>
            </p:extLst>
          </p:nvPr>
        </p:nvGraphicFramePr>
        <p:xfrm>
          <a:off x="755576" y="3645024"/>
          <a:ext cx="7488831" cy="370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76064"/>
                <a:gridCol w="1872208"/>
                <a:gridCol w="3024336"/>
                <a:gridCol w="20162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01111111011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1001100110011</a:t>
                      </a:r>
                      <a:r>
                        <a:rPr kumimoji="1" lang="ja-JP" altLang="en-US" dirty="0" smtClean="0"/>
                        <a:t>・・・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100110011</a:t>
                      </a:r>
                      <a:r>
                        <a:rPr kumimoji="1" lang="ja-JP" altLang="en-US" dirty="0" smtClean="0"/>
                        <a:t>・・・</a:t>
                      </a:r>
                      <a:endParaRPr kumimoji="1" lang="ja-JP" alt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0.3 </a:t>
            </a:r>
            <a:r>
              <a:rPr kumimoji="1" lang="ja-JP" altLang="en-US" sz="3600" dirty="0" smtClean="0"/>
              <a:t>打ち切り誤差と</a:t>
            </a:r>
            <a:r>
              <a:rPr lang="ja-JP" altLang="en-US" sz="3600" dirty="0"/>
              <a:t>代入</a:t>
            </a:r>
            <a:r>
              <a:rPr kumimoji="1" lang="ja-JP" altLang="en-US" sz="3600" dirty="0" smtClean="0"/>
              <a:t>誤差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</p:spPr>
            <p:txBody>
              <a:bodyPr/>
              <a:lstStyle/>
              <a:p>
                <a:r>
                  <a:rPr lang="ja-JP" altLang="en-US" sz="2800" dirty="0" smtClean="0">
                    <a:solidFill>
                      <a:srgbClr val="FF0000"/>
                    </a:solidFill>
                  </a:rPr>
                  <a:t>打ち切り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誤差</a:t>
                </a:r>
                <a:endParaRPr lang="en-US" altLang="ja-JP" sz="2800" dirty="0" smtClean="0">
                  <a:solidFill>
                    <a:srgbClr val="FF0000"/>
                  </a:solidFill>
                </a:endParaRPr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無限級数を有限項で打ち切ったときの誤差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/>
                  <a:t>反復計算</a:t>
                </a:r>
                <a:r>
                  <a:rPr lang="ja-JP" altLang="en-US" sz="2400" dirty="0" smtClean="0"/>
                  <a:t>を有限回で打ち切ったときの誤差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/>
                  <a:t>積分</a:t>
                </a:r>
                <a:r>
                  <a:rPr lang="ja-JP" altLang="en-US" sz="2400" dirty="0" smtClean="0"/>
                  <a:t>を有限和で打ち切ったときの誤差</a:t>
                </a:r>
                <a:endParaRPr lang="en-US" altLang="ja-JP" sz="2400" dirty="0" smtClean="0"/>
              </a:p>
              <a:p>
                <a:r>
                  <a:rPr lang="ja-JP" altLang="en-US" sz="2800" dirty="0" smtClean="0">
                    <a:solidFill>
                      <a:srgbClr val="FF0000"/>
                    </a:solidFill>
                  </a:rPr>
                  <a:t>代入誤差</a:t>
                </a:r>
                <a:endParaRPr lang="en-US" altLang="ja-JP" sz="2800" dirty="0" smtClean="0">
                  <a:solidFill>
                    <a:srgbClr val="FF0000"/>
                  </a:solidFill>
                </a:endParaRPr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関数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に真の値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  <m:r>
                      <a:rPr lang="en-US" altLang="ja-JP" sz="2400" b="0" i="1" smtClean="0">
                        <a:latin typeface="Cambria Math"/>
                      </a:rPr>
                      <m:t>𝑥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の代わりに近似値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/>
                      </a:rPr>
                      <m:t> </m:t>
                    </m:r>
                    <m:r>
                      <a:rPr lang="en-US" altLang="ja-JP" sz="2400" i="1">
                        <a:latin typeface="Cambria Math"/>
                      </a:rPr>
                      <m:t>𝑎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/>
                  <a:t>を代入して生じる誤差　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400" b="0" i="1" smtClean="0">
                        <a:latin typeface="Cambria Math"/>
                      </a:rPr>
                      <m:t>−</m:t>
                    </m:r>
                    <m:r>
                      <a:rPr lang="en-US" altLang="ja-JP" sz="2400" b="0" i="1" smtClean="0">
                        <a:latin typeface="Cambria Math"/>
                      </a:rPr>
                      <m:t>𝑓</m:t>
                    </m:r>
                    <m:r>
                      <a:rPr lang="en-US" altLang="ja-JP" sz="2400" b="0" i="1" smtClean="0">
                        <a:latin typeface="Cambria Math"/>
                      </a:rPr>
                      <m:t>(</m:t>
                    </m:r>
                    <m:r>
                      <a:rPr lang="en-US" altLang="ja-JP" sz="2400" b="0" i="1" smtClean="0">
                        <a:latin typeface="Cambria Math"/>
                      </a:rPr>
                      <m:t>𝑎</m:t>
                    </m:r>
                    <m:r>
                      <a:rPr lang="en-US" altLang="ja-JP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endParaRPr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  <a:blipFill rotWithShape="1">
                <a:blip r:embed="rId2"/>
                <a:stretch>
                  <a:fillRect l="-1259" t="-1693" r="-10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2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0.4 </a:t>
            </a:r>
            <a:r>
              <a:rPr kumimoji="1" lang="ja-JP" altLang="en-US" sz="3600" dirty="0" smtClean="0"/>
              <a:t>桁落ちと情報落ち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</p:spPr>
            <p:txBody>
              <a:bodyPr/>
              <a:lstStyle/>
              <a:p>
                <a:r>
                  <a:rPr lang="ja-JP" altLang="en-US" sz="2800" dirty="0" smtClean="0">
                    <a:solidFill>
                      <a:srgbClr val="FF0000"/>
                    </a:solidFill>
                  </a:rPr>
                  <a:t>桁落ち</a:t>
                </a:r>
                <a:endParaRPr lang="en-US" altLang="ja-JP" sz="2800" dirty="0" smtClean="0">
                  <a:solidFill>
                    <a:srgbClr val="FF0000"/>
                  </a:solidFill>
                </a:endParaRPr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同符号で値の近い数の減算や異符号で絶対値の近い値の加算・・・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有効数字の桁数</a:t>
                </a:r>
                <a:r>
                  <a:rPr lang="ja-JP" altLang="en-US" sz="2400" dirty="0" smtClean="0"/>
                  <a:t>が減少する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en-US" altLang="ja-JP" sz="2400" dirty="0" smtClean="0"/>
                  <a:t>(</a:t>
                </a:r>
                <a:r>
                  <a:rPr lang="ja-JP" altLang="en-US" sz="2400" dirty="0" smtClean="0"/>
                  <a:t>例</a:t>
                </a:r>
                <a:r>
                  <a:rPr lang="en-US" altLang="ja-JP" sz="2400" dirty="0" smtClean="0"/>
                  <a:t>)</a:t>
                </a:r>
                <a:r>
                  <a:rPr lang="ja-JP" altLang="en-US" sz="2400" dirty="0" smtClean="0"/>
                  <a:t>　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𝑎</m:t>
                    </m:r>
                    <m:r>
                      <a:rPr lang="en-US" altLang="ja-JP" sz="2400" b="0" i="1" smtClean="0">
                        <a:latin typeface="Cambria Math"/>
                      </a:rPr>
                      <m:t>=1.23456, </m:t>
                    </m:r>
                    <m:r>
                      <a:rPr lang="en-US" altLang="ja-JP" sz="2400" b="0" i="1" smtClean="0">
                        <a:latin typeface="Cambria Math"/>
                      </a:rPr>
                      <m:t>𝑏</m:t>
                    </m:r>
                    <m:r>
                      <a:rPr lang="en-US" altLang="ja-JP" sz="2400" b="0" i="1" smtClean="0">
                        <a:latin typeface="Cambria Math"/>
                      </a:rPr>
                      <m:t>=1.23421</m:t>
                    </m:r>
                  </m:oMath>
                </a14:m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en-US" sz="2400" dirty="0" smtClean="0"/>
                  <a:t>　　 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𝑎</m:t>
                    </m:r>
                    <m:r>
                      <a:rPr lang="en-US" altLang="ja-JP" sz="2400" b="0" i="1" smtClean="0">
                        <a:latin typeface="Cambria Math"/>
                      </a:rPr>
                      <m:t>−</m:t>
                    </m:r>
                    <m:r>
                      <a:rPr lang="en-US" altLang="ja-JP" sz="2400" b="0" i="1" smtClean="0">
                        <a:latin typeface="Cambria Math"/>
                      </a:rPr>
                      <m:t>𝑏</m:t>
                    </m:r>
                    <m:r>
                      <a:rPr lang="en-US" altLang="ja-JP" sz="2400" b="0" i="1" smtClean="0">
                        <a:latin typeface="Cambria Math"/>
                      </a:rPr>
                      <m:t>=0.00035</m:t>
                    </m:r>
                  </m:oMath>
                </a14:m>
                <a:r>
                  <a:rPr lang="en-US" altLang="ja-JP" sz="2400" dirty="0" smtClean="0"/>
                  <a:t> </a:t>
                </a:r>
                <a:r>
                  <a:rPr lang="ja-JP" altLang="en-US" sz="2400" dirty="0" smtClean="0"/>
                  <a:t>（有効数字</a:t>
                </a:r>
                <a:r>
                  <a:rPr lang="en-US" altLang="ja-JP" sz="2400" dirty="0" smtClean="0"/>
                  <a:t>6</a:t>
                </a:r>
                <a:r>
                  <a:rPr lang="ja-JP" altLang="en-US" sz="2400" dirty="0" smtClean="0"/>
                  <a:t>桁→</a:t>
                </a:r>
                <a:r>
                  <a:rPr lang="en-US" altLang="ja-JP" sz="2400" dirty="0" smtClean="0"/>
                  <a:t>2</a:t>
                </a:r>
                <a:r>
                  <a:rPr lang="ja-JP" altLang="en-US" sz="2400" dirty="0" smtClean="0"/>
                  <a:t>桁）</a:t>
                </a:r>
                <a:endParaRPr lang="en-US" altLang="ja-JP" sz="2400" dirty="0"/>
              </a:p>
              <a:p>
                <a:pPr marL="357188" indent="0">
                  <a:buNone/>
                </a:pPr>
                <a:r>
                  <a:rPr lang="ja-JP" altLang="en-US" sz="2400" dirty="0" smtClean="0"/>
                  <a:t>桁落ちを防ぐ・・・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加減算の順序を変える</a:t>
                </a:r>
                <a:r>
                  <a:rPr lang="ja-JP" altLang="en-US" sz="2400" dirty="0" smtClean="0"/>
                  <a:t>，</a:t>
                </a:r>
                <a:r>
                  <a:rPr lang="ja-JP" altLang="en-US" sz="2400" dirty="0" smtClean="0">
                    <a:solidFill>
                      <a:srgbClr val="FF0000"/>
                    </a:solidFill>
                  </a:rPr>
                  <a:t>式変形する</a:t>
                </a:r>
                <a:r>
                  <a:rPr lang="ja-JP" altLang="en-US" sz="2400" dirty="0" smtClean="0"/>
                  <a:t>など</a:t>
                </a:r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en-US" sz="2400" dirty="0"/>
                  <a:t>例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　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1+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altLang="ja-JP" sz="2400" b="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ja-JP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altLang="ja-JP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  <m:d>
                          <m:d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ja-JP" sz="2400" b="0" i="1" smtClean="0">
                                <a:latin typeface="Cambria Math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r>
                          <a:rPr lang="en-US" altLang="ja-JP" sz="2400" b="0" i="1" smtClean="0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altLang="ja-JP" sz="2400" dirty="0" smtClean="0"/>
              </a:p>
              <a:p>
                <a:pPr marL="357188" indent="0"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en-US" sz="2400" dirty="0" smtClean="0"/>
                  <a:t>　　　　　　　　　　　　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ja-JP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  <m:r>
                          <a:rPr lang="en-US" altLang="ja-JP" sz="2400" i="1">
                            <a:latin typeface="Cambria Math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altLang="ja-JP" sz="2400" dirty="0"/>
              </a:p>
              <a:p>
                <a:endParaRPr lang="en-US" altLang="ja-JP" sz="28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  <a:blipFill rotWithShape="1">
                <a:blip r:embed="rId2"/>
                <a:stretch>
                  <a:fillRect l="-1259" t="-1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5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0.4 </a:t>
            </a:r>
            <a:r>
              <a:rPr kumimoji="1" lang="ja-JP" altLang="en-US" sz="3600" dirty="0" smtClean="0"/>
              <a:t>桁落ちと情報落ち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/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情報落ち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357188" indent="0">
              <a:buNone/>
            </a:pPr>
            <a:r>
              <a:rPr lang="ja-JP" altLang="en-US" sz="2400" dirty="0" smtClean="0"/>
              <a:t>絶対値の差が大きな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数の加減算</a:t>
            </a:r>
            <a:endParaRPr lang="en-US" altLang="ja-JP" sz="2400" dirty="0" smtClean="0"/>
          </a:p>
          <a:p>
            <a:pPr marL="357188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・・・</a:t>
            </a:r>
            <a:r>
              <a:rPr lang="ja-JP" altLang="en-US" sz="2400" dirty="0" smtClean="0">
                <a:solidFill>
                  <a:srgbClr val="FF0000"/>
                </a:solidFill>
              </a:rPr>
              <a:t>小さな値の方の数</a:t>
            </a:r>
            <a:r>
              <a:rPr lang="ja-JP" altLang="en-US" sz="2400" dirty="0" smtClean="0"/>
              <a:t>が事実上無視される</a:t>
            </a:r>
            <a:endParaRPr lang="en-US" altLang="ja-JP" sz="2400" dirty="0" smtClean="0"/>
          </a:p>
          <a:p>
            <a:pPr marL="357188" indent="0">
              <a:buNone/>
            </a:pPr>
            <a:r>
              <a:rPr lang="ja-JP" altLang="en-US" sz="2400" dirty="0" smtClean="0"/>
              <a:t>　指数部を一致させて桁を合わせる</a:t>
            </a:r>
            <a:endParaRPr lang="en-US" altLang="ja-JP" sz="2400" dirty="0" smtClean="0"/>
          </a:p>
          <a:p>
            <a:pPr marL="357188" indent="0">
              <a:buNone/>
            </a:pPr>
            <a:r>
              <a:rPr lang="ja-JP" altLang="en-US" sz="2400" dirty="0" smtClean="0"/>
              <a:t>　　→仮数部に対して加減算を実行する</a:t>
            </a:r>
            <a:endParaRPr lang="en-US" altLang="ja-JP" sz="2400" dirty="0" smtClean="0"/>
          </a:p>
          <a:p>
            <a:pPr marL="357188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→有効数字以上の桁は打ち切り</a:t>
            </a:r>
            <a:endParaRPr lang="en-US" altLang="ja-JP" sz="2400" dirty="0" smtClean="0"/>
          </a:p>
          <a:p>
            <a:pPr marL="357188" indent="0">
              <a:buNone/>
            </a:pPr>
            <a:r>
              <a:rPr lang="ja-JP" altLang="en-US" sz="2400" dirty="0" smtClean="0"/>
              <a:t>級数の和を求めるときは，値の小さなものから順次加算するなどの配慮が必要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215</Words>
  <Application>Microsoft Office PowerPoint</Application>
  <PresentationFormat>画面に合わせる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0.1 絶対誤差と相対誤差</vt:lpstr>
      <vt:lpstr>0.2 丸め誤差と浮動小数点数</vt:lpstr>
      <vt:lpstr>0.2 丸め誤差と浮動小数点数</vt:lpstr>
      <vt:lpstr>0.3 打ち切り誤差と代入誤差</vt:lpstr>
      <vt:lpstr>0.4 桁落ちと情報落ち</vt:lpstr>
      <vt:lpstr>0.4 桁落ちと情報落ち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誤差</dc:title>
  <dc:creator>gotoh</dc:creator>
  <cp:lastModifiedBy>gotoh</cp:lastModifiedBy>
  <cp:revision>20</cp:revision>
  <dcterms:created xsi:type="dcterms:W3CDTF">2017-08-24T07:18:01Z</dcterms:created>
  <dcterms:modified xsi:type="dcterms:W3CDTF">2017-09-28T08:29:13Z</dcterms:modified>
</cp:coreProperties>
</file>