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0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3177D-51F1-4352-B7AE-8F88FED596BA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7AA0D-FB6F-4477-84C5-668F28C470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59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61A3-7E97-4C85-A6AF-BDE82B0FAB7C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4523-AF78-4B23-B8EA-605151C7D52C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37DA-DE35-495E-90D4-F4098D33A320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6A9D-5BBC-4004-BC9B-75F56F6C623E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B58-FCE7-4183-9C02-0152C6A5A1D9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E573-28EB-4ECD-9616-16311ECEBD1E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350-D3CE-4670-A3B7-6BFCF20FBEE6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9011-6010-4EDA-AE60-FF2648D820BD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7EF6-8F0B-4A9D-B5DE-B761E59D74C8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5626-7BB0-4B28-A948-0726F930556F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9A97-2870-40B1-B1DF-7123BDB85576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AAF6-CA9D-41A3-94CB-4FE323D17637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1.2 </a:t>
            </a:r>
            <a:r>
              <a:rPr kumimoji="1" lang="ja-JP" altLang="en-US" sz="3600" dirty="0"/>
              <a:t>反復法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ja-JP" sz="2800" dirty="0"/>
                  <a:t> </a:t>
                </a:r>
                <a:r>
                  <a:rPr lang="ja-JP" altLang="en-US" sz="2800" dirty="0"/>
                  <a:t>が疎行列　→　掃出法では</a:t>
                </a:r>
                <a:r>
                  <a:rPr lang="ja-JP" altLang="ja-JP" sz="2800" dirty="0"/>
                  <a:t>無駄が多い</a:t>
                </a:r>
                <a:endParaRPr lang="en-US" altLang="ja-JP" sz="2800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altLang="ja-JP" sz="2800" dirty="0"/>
                  <a:t>1.2.1 </a:t>
                </a:r>
                <a:r>
                  <a:rPr lang="ja-JP" altLang="en-US" sz="2800" dirty="0"/>
                  <a:t>ヤコビ法</a:t>
                </a:r>
                <a:endParaRPr lang="en-US" altLang="ja-JP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ja-JP" sz="2400" dirty="0"/>
                  <a:t>元一次連立方程式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dirty="0"/>
                  <a:t>　　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ja-JP" sz="2400" dirty="0"/>
                  <a:t>							(1)</a:t>
                </a:r>
              </a:p>
              <a:p>
                <a:pPr marL="0" indent="0">
                  <a:buNone/>
                </a:pPr>
                <a:r>
                  <a:rPr lang="ja-JP" altLang="ja-JP" sz="2400" dirty="0"/>
                  <a:t>係数行列</a:t>
                </a:r>
                <a14:m>
                  <m:oMath xmlns:m="http://schemas.openxmlformats.org/officeDocument/2006/math">
                    <m:r>
                      <a:rPr lang="ja-JP" altLang="ja-JP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dirty="0"/>
                  <a:t>　　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400" dirty="0"/>
                  <a:t>						(2)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ja-JP" altLang="en-US" sz="2400" dirty="0"/>
                  <a:t>　　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/>
                            <m:e/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400" b="0" i="1" smtClean="0">
                        <a:latin typeface="Cambria Math"/>
                      </a:rPr>
                      <m:t>　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sz="2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ja-JP" altLang="en-US" sz="2400" dirty="0"/>
                  <a:t>　　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ja-JP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  <a:blipFill rotWithShape="1">
                <a:blip r:embed="rId2"/>
                <a:stretch>
                  <a:fillRect l="-1259" t="-29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1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n-US" altLang="ja-JP" sz="3600" dirty="0"/>
              <a:t>1.2.2 </a:t>
            </a:r>
            <a:r>
              <a:rPr lang="ja-JP" altLang="en-US" sz="3600" dirty="0"/>
              <a:t>ガウス・ザイデル法</a:t>
            </a:r>
            <a:endParaRPr kumimoji="1" lang="ja-JP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19256" cy="5184576"/>
              </a:xfrm>
            </p:spPr>
            <p:txBody>
              <a:bodyPr>
                <a:normAutofit/>
              </a:bodyPr>
              <a:lstStyle/>
              <a:p>
                <a:r>
                  <a:rPr lang="ja-JP" altLang="ja-JP" sz="2800" dirty="0" smtClean="0"/>
                  <a:t> </a:t>
                </a:r>
                <a:r>
                  <a:rPr lang="en-US" altLang="ja-JP" sz="2800" dirty="0"/>
                  <a:t>3</a:t>
                </a:r>
                <a:r>
                  <a:rPr lang="ja-JP" altLang="ja-JP" sz="2800" dirty="0"/>
                  <a:t>元一次連立方程式の場合</a:t>
                </a:r>
                <a:endParaRPr lang="en-US" altLang="ja-JP" sz="28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ja-JP" altLang="en-US" sz="2600" dirty="0"/>
                  <a:t>　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ja-JP" altLang="ja-JP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e>
                            <m:sSubSup>
                              <m:sSubSup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e>
                            <m:sSubSup>
                              <m:sSubSup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ja-JP" altLang="ja-JP" sz="2400" dirty="0"/>
              </a:p>
              <a:p>
                <a:pPr marL="0" indent="0">
                  <a:buNone/>
                </a:pPr>
                <a:endParaRPr lang="en-US" altLang="ja-JP" sz="2800" i="1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19256" cy="5184576"/>
              </a:xfrm>
              <a:blipFill rotWithShape="1">
                <a:blip r:embed="rId2"/>
                <a:stretch>
                  <a:fillRect l="-1261" t="-16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45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n-US" altLang="ja-JP" sz="3600" dirty="0"/>
              <a:t>1.2.2 </a:t>
            </a:r>
            <a:r>
              <a:rPr lang="ja-JP" altLang="en-US" sz="3600" dirty="0"/>
              <a:t>ガウス・ザイデル法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19256" cy="51845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800" dirty="0" smtClean="0"/>
                  <a:t>(</a:t>
                </a:r>
                <a:r>
                  <a:rPr lang="ja-JP" altLang="ja-JP" sz="2800" dirty="0"/>
                  <a:t>例</a:t>
                </a:r>
                <a:r>
                  <a:rPr lang="en-US" altLang="ja-JP" sz="2800" dirty="0"/>
                  <a:t>)</a:t>
                </a:r>
                <a:endParaRPr lang="ja-JP" altLang="ja-JP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400" i="1">
                                <a:latin typeface="Cambria Math"/>
                              </a:rPr>
                              <m:t>−4</m:t>
                            </m:r>
                            <m:sSub>
                              <m:sSub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sz="2400" i="1">
                                <a:latin typeface="Cambria Math"/>
                              </a:rPr>
                              <m:t>=4</m:t>
                            </m:r>
                          </m:e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400" i="1">
                                <a:latin typeface="Cambria Math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sz="2400" i="1">
                                <a:latin typeface="Cambria Math"/>
                              </a:rPr>
                              <m:t>=1</m:t>
                            </m:r>
                          </m:e>
                        </m:eqArr>
                      </m:e>
                    </m:d>
                  </m:oMath>
                </a14:m>
                <a:r>
                  <a:rPr lang="ja-JP" altLang="ja-JP" sz="2400" dirty="0"/>
                  <a:t>　　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ja-JP" altLang="ja-JP" sz="2400" dirty="0"/>
                      <m:t>初期値</m:t>
                    </m:r>
                    <m:r>
                      <a:rPr lang="ja-JP" altLang="en-US" sz="2400" i="1" dirty="0" smtClean="0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ja-JP" sz="2400" i="1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altLang="ja-JP" sz="24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ja-JP" sz="2400" dirty="0" smtClean="0"/>
              </a:p>
              <a:p>
                <a:pPr marL="0" indent="0">
                  <a:buNone/>
                </a:pPr>
                <a:r>
                  <a:rPr lang="ja-JP" altLang="ja-JP" sz="2400" dirty="0" smtClean="0"/>
                  <a:t>漸化式</a:t>
                </a:r>
                <a14:m>
                  <m:oMath xmlns:m="http://schemas.openxmlformats.org/officeDocument/2006/math"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begChr m:val="{"/>
                        <m:endChr m:val=""/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ja-JP" sz="2400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altLang="ja-JP" sz="2400" i="1">
                                <a:latin typeface="Cambria Math"/>
                              </a:rPr>
                              <m:t>(4+4</m:t>
                            </m:r>
                            <m:sSubSup>
                              <m:sSubSup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ja-JP" sz="2400" i="1">
                                <a:latin typeface="Cambria Math"/>
                              </a:rPr>
                              <m:t>)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ja-JP" sz="2400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ja-JP" sz="2400" i="1">
                                <a:latin typeface="Cambria Math"/>
                              </a:rPr>
                              <m:t>(1+</m:t>
                            </m:r>
                            <m:sSubSup>
                              <m:sSubSup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ja-JP" sz="2400" i="1">
                                <a:latin typeface="Cambria Math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ja-JP" sz="2400" dirty="0"/>
                  <a:t> </a:t>
                </a:r>
                <a:endParaRPr lang="ja-JP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400" i="1" dirty="0">
                          <a:latin typeface="Cambria Math" panose="02040503050406030204" pitchFamily="18" charset="0"/>
                        </a:rPr>
                        <m:t>　</m:t>
                      </m:r>
                      <m:sSubSup>
                        <m:sSubSup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4+4∙0</m:t>
                          </m:r>
                        </m:e>
                      </m:d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 altLang="ja-JP" sz="2400" i="1">
                          <a:latin typeface="Cambria Math"/>
                        </a:rPr>
                        <m:t>,  </m:t>
                      </m:r>
                      <m:sSubSup>
                        <m:sSubSup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ja-JP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4+4∙</m:t>
                          </m:r>
                          <m:f>
                            <m:f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/>
                            </a:rPr>
                            <m:t>76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/>
                            </a:rPr>
                            <m:t>50</m:t>
                          </m:r>
                        </m:den>
                      </m:f>
                      <m:r>
                        <a:rPr lang="en-US" altLang="ja-JP" sz="2400" i="1">
                          <a:latin typeface="Cambria Math"/>
                        </a:rPr>
                        <m:t>,  </m:t>
                      </m:r>
                      <m:sSubSup>
                        <m:sSubSup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/>
                                </a:rPr>
                                <m:t>76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/>
                                </a:rPr>
                                <m:t>50</m:t>
                              </m:r>
                            </m:den>
                          </m:f>
                        </m:e>
                      </m:d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/>
                            </a:rPr>
                            <m:t>63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/>
                            </a:rPr>
                            <m:t>50</m:t>
                          </m:r>
                        </m:den>
                      </m:f>
                    </m:oMath>
                  </m:oMathPara>
                </a14:m>
                <a:endParaRPr lang="en-US" altLang="ja-JP" sz="2400" i="1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19256" cy="5184576"/>
              </a:xfrm>
              <a:blipFill rotWithShape="0">
                <a:blip r:embed="rId2"/>
                <a:stretch>
                  <a:fillRect l="-1484" t="-16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5" y="1533525"/>
            <a:ext cx="2809111" cy="26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88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dirty="0" smtClean="0"/>
              <a:t>ヤコビ法とガウス・ザイデル法の比較</a:t>
            </a:r>
            <a:endParaRPr kumimoji="1" lang="ja-JP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19256" cy="5184576"/>
              </a:xfrm>
            </p:spPr>
            <p:txBody>
              <a:bodyPr>
                <a:normAutofit/>
              </a:bodyPr>
              <a:lstStyle/>
              <a:p>
                <a:r>
                  <a:rPr lang="ja-JP" altLang="ja-JP" sz="2800" dirty="0"/>
                  <a:t>最新のデータを用いて計算しているので，収束が</a:t>
                </a:r>
                <a:r>
                  <a:rPr lang="ja-JP" altLang="ja-JP" sz="2800" dirty="0" smtClean="0"/>
                  <a:t>速い</a:t>
                </a:r>
                <a:endParaRPr lang="en-US" altLang="ja-JP" sz="2800" dirty="0"/>
              </a:p>
              <a:p>
                <a:pPr>
                  <a:spcBef>
                    <a:spcPts val="600"/>
                  </a:spcBef>
                </a:pPr>
                <a:r>
                  <a:rPr lang="ja-JP" altLang="ja-JP" sz="2800" dirty="0"/>
                  <a:t>新しい値をすぐに置き換えてよいので，記憶場所が節約できる</a:t>
                </a:r>
                <a:endParaRPr lang="en-US" altLang="ja-JP" sz="2800" dirty="0"/>
              </a:p>
              <a:p>
                <a:pPr marL="354013" indent="0">
                  <a:buNone/>
                </a:pPr>
                <a:r>
                  <a:rPr lang="ja-JP" altLang="ja-JP" sz="2800" dirty="0" smtClean="0"/>
                  <a:t>ヤコビ法</a:t>
                </a:r>
                <a:r>
                  <a:rPr lang="ja-JP" altLang="ja-JP" sz="2800" dirty="0"/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ja-JP" altLang="ja-JP" sz="2800" i="1"/>
                        </m:ctrlPr>
                      </m:sSubSupPr>
                      <m:e>
                        <m:r>
                          <a:rPr lang="en-US" altLang="ja-JP" sz="2800" i="1"/>
                          <m:t>𝑥</m:t>
                        </m:r>
                      </m:e>
                      <m:sub>
                        <m:r>
                          <a:rPr lang="en-US" altLang="ja-JP" sz="2800" i="1"/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ja-JP" altLang="ja-JP" sz="2800" i="1"/>
                            </m:ctrlPr>
                          </m:dPr>
                          <m:e>
                            <m:r>
                              <a:rPr lang="en-US" altLang="ja-JP" sz="2800" i="1"/>
                              <m:t>𝑘</m:t>
                            </m:r>
                          </m:e>
                        </m:d>
                      </m:sup>
                    </m:sSubSup>
                    <m:r>
                      <a:rPr lang="ja-JP" altLang="ja-JP" sz="2800" i="1"/>
                      <m:t>と</m:t>
                    </m:r>
                    <m:sSubSup>
                      <m:sSubSupPr>
                        <m:ctrlPr>
                          <a:rPr lang="ja-JP" altLang="ja-JP" sz="2800" i="1"/>
                        </m:ctrlPr>
                      </m:sSubSupPr>
                      <m:e>
                        <m:r>
                          <a:rPr lang="en-US" altLang="ja-JP" sz="2800" i="1"/>
                          <m:t>𝑥</m:t>
                        </m:r>
                      </m:e>
                      <m:sub>
                        <m:r>
                          <a:rPr lang="en-US" altLang="ja-JP" sz="2800" i="1"/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ja-JP" altLang="ja-JP" sz="2800" i="1"/>
                            </m:ctrlPr>
                          </m:dPr>
                          <m:e>
                            <m:r>
                              <a:rPr lang="en-US" altLang="ja-JP" sz="2800" i="1"/>
                              <m:t>𝑘</m:t>
                            </m:r>
                            <m:r>
                              <a:rPr lang="en-US" altLang="ja-JP" sz="2800" i="1"/>
                              <m:t>−1</m:t>
                            </m:r>
                          </m:e>
                        </m:d>
                      </m:sup>
                    </m:sSubSup>
                  </m:oMath>
                </a14:m>
                <a:r>
                  <a:rPr lang="ja-JP" altLang="ja-JP" sz="2800" dirty="0"/>
                  <a:t>の保管場所を別々に確保しないといけない</a:t>
                </a:r>
                <a:endParaRPr lang="en-US" altLang="ja-JP" sz="2800" i="1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19256" cy="5184576"/>
              </a:xfrm>
              <a:blipFill rotWithShape="1">
                <a:blip r:embed="rId2"/>
                <a:stretch>
                  <a:fillRect l="-1261" t="-1175" r="-6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39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3600" dirty="0"/>
              <a:t>1.2.1 </a:t>
            </a:r>
            <a:r>
              <a:rPr kumimoji="1" lang="ja-JP" altLang="en-US" sz="3600" dirty="0"/>
              <a:t>ヤコビ法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800" dirty="0"/>
                  <a:t>式</a:t>
                </a:r>
                <a:r>
                  <a:rPr lang="en-US" altLang="ja-JP" sz="2800" dirty="0"/>
                  <a:t>(1)</a:t>
                </a:r>
                <a:r>
                  <a:rPr lang="ja-JP" altLang="en-US" sz="2800" dirty="0"/>
                  <a:t>に式</a:t>
                </a:r>
                <a:r>
                  <a:rPr lang="en-US" altLang="ja-JP" sz="2800" dirty="0"/>
                  <a:t>(2)</a:t>
                </a:r>
                <a:r>
                  <a:rPr lang="ja-JP" altLang="en-US" sz="2800" dirty="0"/>
                  <a:t>を代入</a:t>
                </a:r>
                <a:endParaRPr lang="en-US" altLang="ja-JP" sz="2800" dirty="0"/>
              </a:p>
              <a:p>
                <a:pPr marL="0" indent="0">
                  <a:buNone/>
                </a:pPr>
                <a:r>
                  <a:rPr lang="ja-JP" altLang="en-US" sz="2400" dirty="0"/>
                  <a:t>　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dirty="0"/>
                  <a:t>　　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ja-JP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ja-JP" sz="2400" dirty="0"/>
                  <a:t>とおくと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1" dirty="0"/>
                  <a:t>　　</a:t>
                </a:r>
                <a14:m>
                  <m:oMath xmlns:m="http://schemas.openxmlformats.org/officeDocument/2006/math"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ja-JP" sz="2400" dirty="0"/>
                  <a:t>						(3)</a:t>
                </a:r>
              </a:p>
              <a:p>
                <a:pPr marL="0" indent="0">
                  <a:buNone/>
                </a:pPr>
                <a:r>
                  <a:rPr lang="ja-JP" altLang="en-US" sz="2400" dirty="0"/>
                  <a:t>漸化式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b="1" dirty="0"/>
                  <a:t>　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ja-JP" altLang="ja-JP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ja-JP" altLang="ja-JP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ja-JP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ja-JP" altLang="ja-JP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ja-JP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=1, 2,  ⋯</m:t>
                        </m:r>
                      </m:e>
                    </m:d>
                  </m:oMath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dirty="0"/>
                  <a:t>　　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>
                        <a:latin typeface="Cambria Math"/>
                      </a:rPr>
                      <m:t>𝑘</m:t>
                    </m:r>
                    <m:r>
                      <a:rPr lang="en-US" altLang="ja-JP" sz="2400" b="0" i="1" smtClean="0">
                        <a:latin typeface="Cambria Math"/>
                        <a:ea typeface="Cambria Math"/>
                      </a:rPr>
                      <m:t>→∞ </m:t>
                    </m:r>
                  </m:oMath>
                </a14:m>
                <a:r>
                  <a:rPr lang="ja-JP" altLang="en-US" sz="2400" dirty="0"/>
                  <a:t>において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/>
                      </a:rPr>
                      <m:t> 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ja-JP" sz="2400" dirty="0"/>
                  <a:t>は解に</a:t>
                </a:r>
                <a:r>
                  <a:rPr lang="ja-JP" altLang="en-US" sz="2400" dirty="0"/>
                  <a:t>収束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  <a:blipFill rotWithShape="1">
                <a:blip r:embed="rId2"/>
                <a:stretch>
                  <a:fillRect l="-1481" t="-16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34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3600" dirty="0"/>
              <a:t>1.2.1 </a:t>
            </a:r>
            <a:r>
              <a:rPr kumimoji="1" lang="ja-JP" altLang="en-US" sz="3600" dirty="0"/>
              <a:t>ヤコビ法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3250704" cy="273630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ja-JP" altLang="en-US" sz="2400" dirty="0"/>
                  <a:t>計算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ja-JP" altLang="ja-JP" sz="1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1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e>
                                  <m:sub>
                                    <m:r>
                                      <a:rPr lang="en-US" altLang="ja-JP" sz="1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lang="ja-JP" altLang="ja-JP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  <m:e>
                                <m:f>
                                  <m:fPr>
                                    <m:ctrlPr>
                                      <a:rPr lang="ja-JP" altLang="ja-JP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1800" dirty="0"/>
              </a:p>
              <a:p>
                <a:pPr marL="0" indent="0">
                  <a:buNone/>
                </a:pPr>
                <a:endParaRPr lang="en-US" altLang="ja-JP" sz="2400" i="1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3250704" cy="2736304"/>
              </a:xfrm>
              <a:blipFill rotWithShape="1">
                <a:blip r:embed="rId2"/>
                <a:stretch>
                  <a:fillRect l="-2439" t="-26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/>
              <p:cNvSpPr txBox="1">
                <a:spLocks/>
              </p:cNvSpPr>
              <p:nvPr/>
            </p:nvSpPr>
            <p:spPr>
              <a:xfrm>
                <a:off x="467544" y="4005064"/>
                <a:ext cx="8352928" cy="25202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buNone/>
                </a:pPr>
                <a:endParaRPr lang="en-US" altLang="ja-JP" sz="2400" dirty="0"/>
              </a:p>
              <a:p>
                <a:pPr marL="0" indent="0">
                  <a:spcBef>
                    <a:spcPts val="1200"/>
                  </a:spcBef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  <m:e>
                                <m:f>
                                  <m:f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5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005064"/>
                <a:ext cx="8352928" cy="25202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/>
              <p:cNvSpPr txBox="1">
                <a:spLocks/>
              </p:cNvSpPr>
              <p:nvPr/>
            </p:nvSpPr>
            <p:spPr>
              <a:xfrm>
                <a:off x="4355976" y="1683639"/>
                <a:ext cx="4464496" cy="23214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8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ja-JP" altLang="ja-JP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18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ja-JP" altLang="ja-JP" sz="1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1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ja-JP" altLang="ja-JP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ja-JP" altLang="ja-JP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ja-JP" altLang="ja-JP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1800" dirty="0"/>
              </a:p>
              <a:p>
                <a:pPr marL="0" indent="0">
                  <a:buFont typeface="Arial" pitchFamily="34" charset="0"/>
                  <a:buNone/>
                </a:pPr>
                <a:endParaRPr lang="en-US" altLang="ja-JP" sz="2400" i="1" dirty="0"/>
              </a:p>
            </p:txBody>
          </p:sp>
        </mc:Choice>
        <mc:Fallback xmlns="">
          <p:sp>
            <p:nvSpPr>
              <p:cNvPr id="6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683639"/>
                <a:ext cx="4464496" cy="23214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75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3600" dirty="0"/>
              <a:t>1.2.1 </a:t>
            </a:r>
            <a:r>
              <a:rPr kumimoji="1" lang="ja-JP" altLang="en-US" sz="3600" dirty="0"/>
              <a:t>ヤコビ法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19256" cy="51845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ja-JP" altLang="ja-JP" sz="18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ja-JP" altLang="ja-JP" sz="18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18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sup>
                      </m:sSup>
                      <m:r>
                        <a:rPr lang="en-US" altLang="ja-JP" sz="18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ja-JP" altLang="ja-JP" sz="1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1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ja-JP" altLang="ja-JP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ja-JP" altLang="ja-JP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ja-JP" altLang="ja-JP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ja-JP" altLang="ja-JP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ja-JP" altLang="ja-JP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ja-JP" altLang="ja-JP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ja-JP" altLang="ja-JP" sz="1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1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8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8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18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ja-JP" sz="18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ja-JP" altLang="ja-JP" sz="1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1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ja-JP" altLang="ja-JP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ja-JP" altLang="ja-JP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ja-JP" altLang="ja-JP" sz="1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ja-JP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1800" b="0" i="0" smtClean="0">
                          <a:latin typeface="Cambria Math"/>
                        </a:rPr>
                        <m:t>　</m:t>
                      </m:r>
                      <m:r>
                        <a:rPr lang="ja-JP" altLang="en-US" sz="1800" b="0" i="1" smtClean="0">
                          <a:latin typeface="Cambria Math"/>
                        </a:rPr>
                        <m:t>　</m:t>
                      </m:r>
                      <m:r>
                        <a:rPr lang="en-US" altLang="ja-JP" sz="1800" b="0" i="0" smtClean="0">
                          <a:latin typeface="Cambria Math"/>
                        </a:rPr>
                        <m:t> </m:t>
                      </m:r>
                      <m:r>
                        <a:rPr lang="en-US" altLang="ja-JP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ja-JP" altLang="ja-JP" sz="1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18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ja-JP" altLang="ja-JP" sz="18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            </m:t>
                                    </m:r>
                                    <m:f>
                                      <m:f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ja-JP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ja-JP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+⋯+</m:t>
                                    </m:r>
                                    <m:f>
                                      <m:f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  <m:r>
                                  <a:rPr lang="en-US" altLang="ja-JP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ja-JP" altLang="ja-JP" sz="18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ja-JP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ja-JP" altLang="ja-JP" sz="18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ja-JP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            +</m:t>
                                    </m:r>
                                    <m:f>
                                      <m:f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ja-JP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+⋯+</m:t>
                                    </m:r>
                                    <m:f>
                                      <m:f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  <m:r>
                                  <a:rPr lang="en-US" altLang="ja-JP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ja-JP" altLang="ja-JP" sz="18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ja-JP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ja-JP" altLang="ja-JP" sz="18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ja-JP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ja-JP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ja-JP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+⋯+</m:t>
                                    </m:r>
                                    <m:f>
                                      <m:f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ja-JP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ja-JP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ja-JP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</m:e>
                                </m:d>
                                <m:r>
                                  <a:rPr lang="en-US" altLang="ja-JP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ja-JP" altLang="ja-JP" sz="18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1800" dirty="0"/>
              </a:p>
              <a:p>
                <a:pPr marL="0" indent="0">
                  <a:buNone/>
                </a:pPr>
                <a:r>
                  <a:rPr lang="ja-JP" altLang="en-US" sz="2400" i="1" dirty="0"/>
                  <a:t>　　　</a:t>
                </a:r>
                <a:r>
                  <a:rPr lang="ja-JP" altLang="ja-JP" sz="2400" dirty="0"/>
                  <a:t> </a:t>
                </a:r>
                <a:r>
                  <a:rPr lang="en-US" altLang="ja-JP" sz="2400" dirty="0"/>
                  <a:t>(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ja-JP" sz="2400" dirty="0"/>
                  <a:t>行</a:t>
                </a:r>
                <a:r>
                  <a:rPr lang="en-US" altLang="ja-JP" sz="2400" dirty="0"/>
                  <a:t>1</a:t>
                </a:r>
                <a:r>
                  <a:rPr lang="ja-JP" altLang="ja-JP" sz="2400" dirty="0"/>
                  <a:t>列ベクトル</a:t>
                </a:r>
                <a:r>
                  <a:rPr lang="en-US" altLang="ja-JP" sz="2400" dirty="0"/>
                  <a:t>)</a:t>
                </a:r>
                <a:endParaRPr lang="en-US" altLang="ja-JP" sz="2400" i="1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19256" cy="518457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13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3600" dirty="0"/>
              <a:t>1.2.1 </a:t>
            </a:r>
            <a:r>
              <a:rPr kumimoji="1" lang="ja-JP" altLang="en-US" sz="3600" dirty="0"/>
              <a:t>ヤコビ法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19256" cy="5184576"/>
              </a:xfrm>
            </p:spPr>
            <p:txBody>
              <a:bodyPr>
                <a:normAutofit/>
              </a:bodyPr>
              <a:lstStyle/>
              <a:p>
                <a:r>
                  <a:rPr lang="ja-JP" altLang="ja-JP" sz="2800" dirty="0"/>
                  <a:t> </a:t>
                </a:r>
                <a:r>
                  <a:rPr lang="en-US" altLang="ja-JP" sz="2800" dirty="0"/>
                  <a:t>2</a:t>
                </a:r>
                <a:r>
                  <a:rPr lang="ja-JP" altLang="ja-JP" sz="2800" dirty="0"/>
                  <a:t>元一次連立方程式の場合</a:t>
                </a:r>
                <a:endParaRPr lang="en-US" altLang="ja-JP" sz="2800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ja-JP" altLang="ja-JP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ja-JP" sz="2800" dirty="0"/>
              </a:p>
              <a:p>
                <a:r>
                  <a:rPr lang="ja-JP" altLang="ja-JP" sz="2800" dirty="0"/>
                  <a:t> </a:t>
                </a:r>
                <a:r>
                  <a:rPr lang="en-US" altLang="ja-JP" sz="2800" dirty="0"/>
                  <a:t>3</a:t>
                </a:r>
                <a:r>
                  <a:rPr lang="ja-JP" altLang="ja-JP" sz="2800" dirty="0"/>
                  <a:t>元一次連立方程式の場合</a:t>
                </a:r>
                <a:endParaRPr lang="en-US" altLang="ja-JP" sz="28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ja-JP" altLang="en-US" sz="2600" dirty="0"/>
                  <a:t>　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ja-JP" altLang="ja-JP" sz="2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e>
                            <m:sSubSup>
                              <m:sSubSup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e>
                            <m:sSubSup>
                              <m:sSubSup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ja-JP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ja-JP" altLang="ja-JP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ja-JP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ja-JP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ja-JP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ja-JP" altLang="ja-JP" sz="2400" dirty="0"/>
              </a:p>
              <a:p>
                <a:pPr marL="0" indent="0">
                  <a:buNone/>
                </a:pPr>
                <a:endParaRPr lang="en-US" altLang="ja-JP" sz="2800" i="1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19256" cy="5184576"/>
              </a:xfrm>
              <a:blipFill rotWithShape="1">
                <a:blip r:embed="rId2"/>
                <a:stretch>
                  <a:fillRect l="-1261" t="-16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86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3600" dirty="0"/>
              <a:t>1.2.1 </a:t>
            </a:r>
            <a:r>
              <a:rPr kumimoji="1" lang="ja-JP" altLang="en-US" sz="3600" dirty="0"/>
              <a:t>ヤコビ法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19256" cy="51845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800" dirty="0"/>
                  <a:t>(</a:t>
                </a:r>
                <a:r>
                  <a:rPr lang="ja-JP" altLang="en-US" sz="2800" dirty="0"/>
                  <a:t>例</a:t>
                </a:r>
                <a:r>
                  <a:rPr lang="en-US" altLang="ja-JP" sz="2800" dirty="0"/>
                  <a:t>)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ja-JP" altLang="en-US" sz="2400" dirty="0"/>
                  <a:t>　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sSub>
                              <m:sSub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=4</m:t>
                            </m:r>
                          </m:e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</m:oMath>
                </a14:m>
                <a:r>
                  <a:rPr lang="ja-JP" altLang="en-US" sz="2400" dirty="0"/>
                  <a:t>　初期値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altLang="ja-JP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ja-JP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ja-JP" altLang="ja-JP" sz="2400" dirty="0"/>
                  <a:t>漸化式</a:t>
                </a:r>
                <a:endParaRPr lang="en-US" altLang="ja-JP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ja-JP" altLang="en-US" sz="2400" dirty="0"/>
                  <a:t>　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(4+4</m:t>
                            </m:r>
                            <m:sSubSup>
                              <m:sSubSup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sSubSup>
                              <m:sSubSup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ja-JP" altLang="ja-JP" sz="2400" dirty="0"/>
              </a:p>
              <a:p>
                <a:pPr marL="0" indent="0">
                  <a:buNone/>
                </a:pPr>
                <a:endParaRPr lang="en-US" altLang="ja-JP" sz="2800" i="1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19256" cy="5184576"/>
              </a:xfrm>
              <a:blipFill>
                <a:blip r:embed="rId2"/>
                <a:stretch>
                  <a:fillRect l="-1484" t="-16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3CF4894E-4668-4483-8BC4-0EFFBBE92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068959"/>
            <a:ext cx="3096344" cy="310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1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3600" dirty="0" smtClean="0"/>
              <a:t>収束判定</a:t>
            </a:r>
            <a:endParaRPr kumimoji="1" lang="ja-JP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19256" cy="51845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800" dirty="0" smtClean="0"/>
                  <a:t>収束　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ja-JP" altLang="ja-JP" sz="2800" b="1" i="1"/>
                        </m:ctrlPr>
                      </m:sSupPr>
                      <m:e>
                        <m:r>
                          <a:rPr lang="en-US" altLang="ja-JP" sz="2800" b="1" i="1"/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ja-JP" altLang="ja-JP" sz="2800" b="1" i="1"/>
                            </m:ctrlPr>
                          </m:dPr>
                          <m:e>
                            <m:r>
                              <a:rPr lang="en-US" altLang="ja-JP" sz="2800" b="1" i="1"/>
                              <m:t>𝒌</m:t>
                            </m:r>
                          </m:e>
                        </m:d>
                      </m:sup>
                    </m:sSup>
                    <m:r>
                      <a:rPr lang="en-US" altLang="ja-JP" sz="2800" b="1" i="1"/>
                      <m:t>≅</m:t>
                    </m:r>
                    <m:sSup>
                      <m:sSupPr>
                        <m:ctrlPr>
                          <a:rPr lang="ja-JP" altLang="ja-JP" sz="2800" b="1" i="1"/>
                        </m:ctrlPr>
                      </m:sSupPr>
                      <m:e>
                        <m:r>
                          <a:rPr lang="en-US" altLang="ja-JP" sz="2800" b="1" i="1"/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ja-JP" altLang="ja-JP" sz="2800" b="1" i="1"/>
                            </m:ctrlPr>
                          </m:dPr>
                          <m:e>
                            <m:r>
                              <a:rPr lang="en-US" altLang="ja-JP" sz="2800" b="1" i="1"/>
                              <m:t>𝒌</m:t>
                            </m:r>
                            <m:r>
                              <a:rPr lang="en-US" altLang="ja-JP" sz="2800" b="1" i="1"/>
                              <m:t>−</m:t>
                            </m:r>
                            <m:r>
                              <a:rPr lang="en-US" altLang="ja-JP" sz="2800" b="1" i="1"/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ja-JP" sz="2800" b="1" i="1"/>
                      <m:t> </m:t>
                    </m:r>
                  </m:oMath>
                </a14:m>
                <a:endParaRPr lang="en-US" altLang="ja-JP" sz="2800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ja-JP" altLang="en-US" sz="2800" b="1" dirty="0" smtClean="0"/>
                  <a:t>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ja-JP" altLang="ja-JP" sz="2800" b="1" i="1"/>
                        </m:ctrlPr>
                      </m:sSubSupPr>
                      <m:e>
                        <m:r>
                          <a:rPr lang="en-US" altLang="ja-JP" sz="2800" b="1" i="1"/>
                          <m:t>𝒙</m:t>
                        </m:r>
                      </m:e>
                      <m:sub/>
                      <m:sup>
                        <m:d>
                          <m:dPr>
                            <m:ctrlPr>
                              <a:rPr lang="ja-JP" altLang="ja-JP" sz="2800" b="1" i="1"/>
                            </m:ctrlPr>
                          </m:dPr>
                          <m:e>
                            <m:r>
                              <a:rPr lang="en-US" altLang="ja-JP" sz="2800" b="1" i="1"/>
                              <m:t>𝒌</m:t>
                            </m:r>
                          </m:e>
                        </m:d>
                      </m:sup>
                    </m:sSubSup>
                    <m:r>
                      <a:rPr lang="en-US" altLang="ja-JP" sz="2800" b="1" i="1"/>
                      <m:t>−</m:t>
                    </m:r>
                    <m:sSubSup>
                      <m:sSubSupPr>
                        <m:ctrlPr>
                          <a:rPr lang="ja-JP" altLang="ja-JP" sz="2800" b="1" i="1"/>
                        </m:ctrlPr>
                      </m:sSubSupPr>
                      <m:e>
                        <m:r>
                          <a:rPr lang="en-US" altLang="ja-JP" sz="2800" b="1" i="1"/>
                          <m:t>𝒙</m:t>
                        </m:r>
                      </m:e>
                      <m:sub/>
                      <m:sup>
                        <m:d>
                          <m:dPr>
                            <m:ctrlPr>
                              <a:rPr lang="ja-JP" altLang="ja-JP" sz="2800" b="1" i="1"/>
                            </m:ctrlPr>
                          </m:dPr>
                          <m:e>
                            <m:r>
                              <a:rPr lang="en-US" altLang="ja-JP" sz="2800" b="1" i="1"/>
                              <m:t>𝒌</m:t>
                            </m:r>
                            <m:r>
                              <a:rPr lang="en-US" altLang="ja-JP" sz="2800" b="1" i="1"/>
                              <m:t>−</m:t>
                            </m:r>
                            <m:r>
                              <a:rPr lang="en-US" altLang="ja-JP" sz="2800" b="1" i="1"/>
                              <m:t>𝟏</m:t>
                            </m:r>
                          </m:e>
                        </m:d>
                      </m:sup>
                    </m:sSubSup>
                    <m:r>
                      <a:rPr lang="en-US" altLang="ja-JP" sz="2800" b="1"/>
                      <m:t> </m:t>
                    </m:r>
                  </m:oMath>
                </a14:m>
                <a:r>
                  <a:rPr lang="ja-JP" altLang="ja-JP" sz="2800" dirty="0"/>
                  <a:t>は</a:t>
                </a:r>
                <a:r>
                  <a:rPr lang="en-US" altLang="ja-JP" sz="2800" dirty="0"/>
                  <a:t>0</a:t>
                </a:r>
                <a:r>
                  <a:rPr lang="ja-JP" altLang="ja-JP" sz="2800" dirty="0"/>
                  <a:t>ベクトルに近づく</a:t>
                </a:r>
                <a:endParaRPr lang="en-US" altLang="ja-JP" sz="28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ja-JP" altLang="ja-JP" sz="2800" dirty="0"/>
                  <a:t>誤差限界値</a:t>
                </a:r>
                <a14:m>
                  <m:oMath xmlns:m="http://schemas.openxmlformats.org/officeDocument/2006/math">
                    <m:r>
                      <a:rPr lang="en-US" altLang="ja-JP" sz="2800"/>
                      <m:t> </m:t>
                    </m:r>
                    <m:r>
                      <m:rPr>
                        <m:sty m:val="p"/>
                      </m:rPr>
                      <a:rPr lang="en-US" altLang="ja-JP" sz="2800"/>
                      <m:t>ε</m:t>
                    </m:r>
                    <m:r>
                      <a:rPr lang="en-US" altLang="ja-JP" sz="2800"/>
                      <m:t> </m:t>
                    </m:r>
                  </m:oMath>
                </a14:m>
                <a:r>
                  <a:rPr lang="ja-JP" altLang="ja-JP" sz="2800" dirty="0"/>
                  <a:t>を決めて</a:t>
                </a:r>
                <a:endParaRPr lang="en-US" altLang="ja-JP" sz="28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ja-JP" altLang="en-US" sz="280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800" i="1"/>
                        </m:ctrlPr>
                      </m:sSubPr>
                      <m:e>
                        <m:r>
                          <a:rPr lang="en-US" altLang="ja-JP" sz="2800" i="1"/>
                          <m:t>𝑁</m:t>
                        </m:r>
                      </m:e>
                      <m:sub>
                        <m:r>
                          <a:rPr lang="en-US" altLang="ja-JP" sz="2800" i="1"/>
                          <m:t>𝑘</m:t>
                        </m:r>
                      </m:sub>
                    </m:sSub>
                    <m:r>
                      <a:rPr lang="en-US" altLang="ja-JP" sz="2800" i="1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ja-JP" altLang="ja-JP" sz="2800" i="1" smtClean="0">
                            <a:solidFill>
                              <a:srgbClr val="FF0000"/>
                            </a:solidFill>
                          </a:rPr>
                        </m:ctrlPr>
                      </m:naryPr>
                      <m:sub>
                        <m:r>
                          <a:rPr lang="en-US" altLang="ja-JP" sz="2800" i="1">
                            <a:solidFill>
                              <a:srgbClr val="FF0000"/>
                            </a:solidFill>
                          </a:rPr>
                          <m:t>𝑖</m:t>
                        </m:r>
                        <m:r>
                          <a:rPr lang="en-US" altLang="ja-JP" sz="2800" i="1">
                            <a:solidFill>
                              <a:srgbClr val="FF0000"/>
                            </a:solidFill>
                          </a:rPr>
                          <m:t>=1</m:t>
                        </m:r>
                      </m:sub>
                      <m:sup>
                        <m:r>
                          <a:rPr lang="en-US" altLang="ja-JP" sz="2800" i="1">
                            <a:solidFill>
                              <a:srgbClr val="FF0000"/>
                            </a:solidFill>
                          </a:rPr>
                          <m:t>𝑛</m:t>
                        </m:r>
                      </m:sup>
                      <m:e>
                        <m:r>
                          <a:rPr lang="en-US" altLang="ja-JP" sz="2800" i="1">
                            <a:solidFill>
                              <a:srgbClr val="FF0000"/>
                            </a:solidFill>
                          </a:rPr>
                          <m:t>|</m:t>
                        </m:r>
                        <m:sSubSup>
                          <m:sSubSupPr>
                            <m:ctrlPr>
                              <a:rPr lang="ja-JP" altLang="ja-JP" sz="2800" i="1">
                                <a:solidFill>
                                  <a:srgbClr val="FF0000"/>
                                </a:solidFill>
                              </a:rPr>
                            </m:ctrlPr>
                          </m:sSubSupPr>
                          <m:e>
                            <m:r>
                              <a:rPr lang="en-US" altLang="ja-JP" sz="2800" i="1">
                                <a:solidFill>
                                  <a:srgbClr val="FF0000"/>
                                </a:solidFill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solidFill>
                                  <a:srgbClr val="FF0000"/>
                                </a:solidFill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ja-JP" altLang="ja-JP" sz="2800" i="1">
                                    <a:solidFill>
                                      <a:srgbClr val="FF0000"/>
                                    </a:solidFill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i="1">
                                    <a:solidFill>
                                      <a:srgbClr val="FF0000"/>
                                    </a:solidFill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altLang="ja-JP" sz="2800" b="1" i="1">
                            <a:solidFill>
                              <a:srgbClr val="FF0000"/>
                            </a:solidFill>
                          </a:rPr>
                          <m:t>−</m:t>
                        </m:r>
                        <m:sSubSup>
                          <m:sSubSupPr>
                            <m:ctrlPr>
                              <a:rPr lang="ja-JP" altLang="ja-JP" sz="2800" i="1">
                                <a:solidFill>
                                  <a:srgbClr val="FF0000"/>
                                </a:solidFill>
                              </a:rPr>
                            </m:ctrlPr>
                          </m:sSubSupPr>
                          <m:e>
                            <m:r>
                              <a:rPr lang="en-US" altLang="ja-JP" sz="2800" i="1">
                                <a:solidFill>
                                  <a:srgbClr val="FF0000"/>
                                </a:solidFill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i="1">
                                <a:solidFill>
                                  <a:srgbClr val="FF0000"/>
                                </a:solidFill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ja-JP" altLang="ja-JP" sz="2800" i="1">
                                    <a:solidFill>
                                      <a:srgbClr val="FF0000"/>
                                    </a:solidFill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i="1">
                                    <a:solidFill>
                                      <a:srgbClr val="FF0000"/>
                                    </a:solidFill>
                                  </a:rPr>
                                  <m:t>𝑘</m:t>
                                </m:r>
                                <m:r>
                                  <a:rPr lang="en-US" altLang="ja-JP" sz="2800" i="1">
                                    <a:solidFill>
                                      <a:srgbClr val="FF0000"/>
                                    </a:solidFill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en-US" altLang="ja-JP" sz="2800" i="1">
                            <a:solidFill>
                              <a:srgbClr val="FF0000"/>
                            </a:solidFill>
                          </a:rPr>
                          <m:t>|≤</m:t>
                        </m:r>
                        <m:r>
                          <a:rPr lang="en-US" altLang="ja-JP" sz="2800" i="1">
                            <a:solidFill>
                              <a:srgbClr val="FF0000"/>
                            </a:solidFill>
                          </a:rPr>
                          <m:t>𝜀</m:t>
                        </m:r>
                      </m:e>
                    </m:nary>
                  </m:oMath>
                </a14:m>
                <a:endParaRPr lang="ja-JP" altLang="ja-JP" sz="28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ja-JP" altLang="en-US" sz="2800" dirty="0" smtClean="0"/>
                  <a:t>となれば，終了とする</a:t>
                </a:r>
                <a:endParaRPr lang="ja-JP" altLang="ja-JP" sz="2800" dirty="0"/>
              </a:p>
              <a:p>
                <a:pPr marL="0" indent="0">
                  <a:buNone/>
                </a:pPr>
                <a:endParaRPr lang="en-US" altLang="ja-JP" sz="2800" i="1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19256" cy="5184576"/>
              </a:xfrm>
              <a:blipFill rotWithShape="1">
                <a:blip r:embed="rId2"/>
                <a:stretch>
                  <a:fillRect l="-1484" t="-11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24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3600" dirty="0" smtClean="0"/>
              <a:t>1.2.2 </a:t>
            </a:r>
            <a:r>
              <a:rPr lang="ja-JP" altLang="en-US" sz="3600" dirty="0" smtClean="0"/>
              <a:t>ガウス</a:t>
            </a:r>
            <a:r>
              <a:rPr lang="ja-JP" altLang="en-US" sz="3600" dirty="0"/>
              <a:t>・ザイデル法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ja-JP" altLang="en-US" sz="2400" dirty="0" smtClean="0"/>
                  <a:t>　より</a:t>
                </a:r>
                <a:endParaRPr lang="en-US" altLang="ja-JP" sz="2400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ja-JP" altLang="en-US" sz="2400" dirty="0"/>
                  <a:t>　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/>
                          </a:rPr>
                          <m:t>𝐷</m:t>
                        </m:r>
                        <m:r>
                          <a:rPr lang="en-US" altLang="ja-JP" sz="2400" i="1">
                            <a:latin typeface="Cambria Math"/>
                          </a:rPr>
                          <m:t>+</m:t>
                        </m:r>
                        <m:r>
                          <a:rPr lang="en-US" altLang="ja-JP" sz="2400" i="1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ja-JP" sz="2400" b="1" i="1">
                        <a:latin typeface="Cambria Math"/>
                      </a:rPr>
                      <m:t>𝒙</m:t>
                    </m:r>
                    <m:r>
                      <a:rPr lang="en-US" altLang="ja-JP" sz="2400" i="1">
                        <a:latin typeface="Cambria Math"/>
                      </a:rPr>
                      <m:t>=</m:t>
                    </m:r>
                    <m:r>
                      <a:rPr lang="en-US" altLang="ja-JP" sz="2400" b="1" i="1">
                        <a:latin typeface="Cambria Math"/>
                      </a:rPr>
                      <m:t>𝒃</m:t>
                    </m:r>
                    <m:r>
                      <a:rPr lang="en-US" altLang="ja-JP" sz="2400" i="1">
                        <a:latin typeface="Cambria Math"/>
                      </a:rPr>
                      <m:t>−</m:t>
                    </m:r>
                    <m:r>
                      <a:rPr lang="en-US" altLang="ja-JP" sz="2400" i="1">
                        <a:latin typeface="Cambria Math"/>
                      </a:rPr>
                      <m:t>𝐹</m:t>
                    </m:r>
                    <m:r>
                      <a:rPr lang="en-US" altLang="ja-JP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ja-JP" sz="2400" dirty="0" smtClean="0"/>
                  <a:t>					(1)</a:t>
                </a:r>
                <a:endParaRPr lang="ja-JP" altLang="ja-JP" sz="2400" dirty="0"/>
              </a:p>
              <a:p>
                <a:pPr marL="0" indent="0">
                  <a:buNone/>
                </a:pPr>
                <a:r>
                  <a:rPr lang="ja-JP" altLang="en-US" sz="2400" dirty="0"/>
                  <a:t>　　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/>
                      </a:rPr>
                      <m:t>𝒙</m:t>
                    </m:r>
                    <m:r>
                      <a:rPr lang="en-US" altLang="ja-JP" sz="2400">
                        <a:latin typeface="Cambria Math"/>
                      </a:rPr>
                      <m:t>=</m:t>
                    </m:r>
                    <m:r>
                      <a:rPr lang="en-US" altLang="ja-JP" sz="24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𝐸</m:t>
                            </m:r>
                          </m:e>
                        </m:d>
                      </m:e>
                      <m:sup>
                        <m:r>
                          <a:rPr lang="en-US" altLang="ja-JP" sz="2400" i="1">
                            <a:latin typeface="Cambria Math"/>
                          </a:rPr>
                          <m:t>−</m:t>
                        </m:r>
                        <m:r>
                          <a:rPr lang="en-US" altLang="ja-JP" sz="240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ja-JP" sz="2400" i="1">
                        <a:latin typeface="Cambria Math"/>
                      </a:rPr>
                      <m:t>𝐹</m:t>
                    </m:r>
                    <m:r>
                      <a:rPr lang="en-US" altLang="ja-JP" sz="2400" b="1" i="1">
                        <a:latin typeface="Cambria Math"/>
                      </a:rPr>
                      <m:t>𝒙</m:t>
                    </m:r>
                    <m:r>
                      <a:rPr lang="en-US" altLang="ja-JP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𝐸</m:t>
                            </m:r>
                          </m:e>
                        </m:d>
                      </m:e>
                      <m:sup>
                        <m:r>
                          <a:rPr lang="en-US" altLang="ja-JP" sz="2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ja-JP" sz="2400" b="1" i="1">
                        <a:latin typeface="Cambria Math"/>
                      </a:rPr>
                      <m:t>𝒃</m:t>
                    </m:r>
                  </m:oMath>
                </a14:m>
                <a:endParaRPr lang="ja-JP" altLang="ja-JP" sz="2400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ja-JP" altLang="en-US" sz="2400" dirty="0" smtClean="0"/>
                  <a:t>　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ja-JP" altLang="ja-JP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ja-JP" altLang="ja-JP" sz="2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400" b="1" i="1">
                                <a:latin typeface="Cambria Math"/>
                              </a:rPr>
                              <m:t>𝒌</m:t>
                            </m:r>
                          </m:e>
                        </m:d>
                      </m:sup>
                    </m:sSup>
                    <m:r>
                      <a:rPr lang="en-US" altLang="ja-JP" sz="2400">
                        <a:latin typeface="Cambria Math"/>
                      </a:rPr>
                      <m:t>=</m:t>
                    </m:r>
                    <m:r>
                      <a:rPr lang="en-US" altLang="ja-JP" sz="24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𝐸</m:t>
                            </m:r>
                          </m:e>
                        </m:d>
                      </m:e>
                      <m:sup>
                        <m:r>
                          <a:rPr lang="en-US" altLang="ja-JP" sz="2400" i="1">
                            <a:latin typeface="Cambria Math"/>
                          </a:rPr>
                          <m:t>−</m:t>
                        </m:r>
                        <m:r>
                          <a:rPr lang="en-US" altLang="ja-JP" sz="240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altLang="ja-JP" sz="2400" i="1">
                        <a:latin typeface="Cambria Math"/>
                      </a:rPr>
                      <m:t>𝐹</m:t>
                    </m:r>
                    <m:sSup>
                      <m:sSupPr>
                        <m:ctrlPr>
                          <a:rPr lang="ja-JP" altLang="ja-JP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latin typeface="Cambria Math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ja-JP" altLang="ja-JP" sz="2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400" b="1" i="1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ja-JP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ja-JP" sz="2400" b="1" i="1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ja-JP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𝐸</m:t>
                            </m:r>
                          </m:e>
                        </m:d>
                      </m:e>
                      <m:sup>
                        <m:r>
                          <a:rPr lang="en-US" altLang="ja-JP" sz="2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ja-JP" sz="2400" b="1" i="1">
                        <a:latin typeface="Cambria Math"/>
                      </a:rPr>
                      <m:t>𝒃</m:t>
                    </m:r>
                  </m:oMath>
                </a14:m>
                <a:r>
                  <a:rPr lang="en-US" altLang="ja-JP" sz="2400" dirty="0" smtClean="0"/>
                  <a:t>		(2)</a:t>
                </a:r>
              </a:p>
              <a:p>
                <a:pPr marL="0" indent="0">
                  <a:buNone/>
                </a:pPr>
                <a:r>
                  <a:rPr lang="ja-JP" altLang="en-US" sz="2400" dirty="0">
                    <a:latin typeface="+mn-ea"/>
                  </a:rPr>
                  <a:t>　　　　　→　ガウス・</a:t>
                </a:r>
                <a:r>
                  <a:rPr lang="ja-JP" altLang="en-US" sz="2400" dirty="0" smtClean="0">
                    <a:latin typeface="+mn-ea"/>
                  </a:rPr>
                  <a:t>ザイデル法</a:t>
                </a:r>
                <a:endParaRPr lang="en-US" altLang="ja-JP" sz="24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2400" dirty="0" smtClean="0">
                  <a:latin typeface="+mn-ea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/>
                        </a:rPr>
                        <m:t>𝐷</m:t>
                      </m:r>
                      <m:r>
                        <a:rPr lang="en-US" altLang="ja-JP" sz="2400" i="1">
                          <a:latin typeface="Cambria Math"/>
                        </a:rPr>
                        <m:t>+</m:t>
                      </m:r>
                      <m:r>
                        <a:rPr lang="en-US" altLang="ja-JP" sz="2400" i="1">
                          <a:latin typeface="Cambria Math"/>
                        </a:rPr>
                        <m:t>𝐸</m:t>
                      </m:r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/>
                              <m:e/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  <a:blipFill rotWithShape="1">
                <a:blip r:embed="rId2"/>
                <a:stretch>
                  <a:fillRect t="-13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98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3600" dirty="0" smtClean="0"/>
              <a:t>1.2.2 </a:t>
            </a:r>
            <a:r>
              <a:rPr lang="ja-JP" altLang="en-US" sz="3600" dirty="0" smtClean="0"/>
              <a:t>ガウス</a:t>
            </a:r>
            <a:r>
              <a:rPr lang="ja-JP" altLang="en-US" sz="3600" dirty="0"/>
              <a:t>・ザイデル法</a:t>
            </a:r>
            <a:endParaRPr kumimoji="1" lang="ja-JP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dirty="0" smtClean="0">
                    <a:latin typeface="+mn-ea"/>
                  </a:rPr>
                  <a:t>式</a:t>
                </a:r>
                <a:r>
                  <a:rPr lang="en-US" altLang="ja-JP" sz="2400" dirty="0" smtClean="0">
                    <a:latin typeface="+mn-ea"/>
                  </a:rPr>
                  <a:t>(1)</a:t>
                </a:r>
                <a:r>
                  <a:rPr lang="ja-JP" altLang="en-US" sz="2400" dirty="0" smtClean="0">
                    <a:latin typeface="+mn-ea"/>
                  </a:rPr>
                  <a:t>より</a:t>
                </a:r>
                <a:endParaRPr lang="en-US" altLang="ja-JP" sz="2400" dirty="0" smtClean="0">
                  <a:latin typeface="+mn-ea"/>
                </a:endParaRPr>
              </a:p>
              <a:p>
                <a:pPr marL="0" indent="0">
                  <a:buNone/>
                </a:pPr>
                <a:r>
                  <a:rPr lang="ja-JP" altLang="en-US" sz="2400" dirty="0" smtClean="0">
                    <a:latin typeface="+mn-ea"/>
                  </a:rPr>
                  <a:t>　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ja-JP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altLang="ja-JP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ja-JP" altLang="ja-JP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/>
                              </a:rPr>
                              <m:t>𝑗𝑗</m:t>
                            </m:r>
                          </m:sub>
                        </m:sSub>
                      </m:den>
                    </m:f>
                    <m:d>
                      <m:dPr>
                        <m:begChr m:val="{"/>
                        <m:endChr m:val=""/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d>
                      <m:dPr>
                        <m:endChr m:val=""/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Sup>
                          <m:sSubSupPr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altLang="ja-JP" sz="2400" dirty="0" smtClean="0">
                  <a:latin typeface="+mn-ea"/>
                </a:endParaRPr>
              </a:p>
              <a:p>
                <a:pPr marL="0" indent="0">
                  <a:buNone/>
                </a:pPr>
                <a:r>
                  <a:rPr lang="ja-JP" altLang="en-US" sz="2400" dirty="0" smtClean="0">
                    <a:latin typeface="+mn-ea"/>
                  </a:rPr>
                  <a:t>　　　　　</a:t>
                </a:r>
                <a14:m>
                  <m:oMath xmlns:m="http://schemas.openxmlformats.org/officeDocument/2006/math"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　　　　　　</m:t>
                    </m:r>
                    <m:d>
                      <m:dPr>
                        <m:begChr m:val=""/>
                        <m:endChr m:val="}"/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𝑗𝑛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ja-JP" altLang="ja-JP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altLang="ja-JP" sz="2400" dirty="0" smtClean="0">
                  <a:latin typeface="+mn-ea"/>
                </a:endParaRPr>
              </a:p>
              <a:p>
                <a:pPr marL="0" indent="0">
                  <a:buNone/>
                </a:pPr>
                <a:r>
                  <a:rPr lang="ja-JP" altLang="en-US" sz="2400" dirty="0" smtClean="0">
                    <a:latin typeface="+mn-ea"/>
                  </a:rPr>
                  <a:t>　　　　　　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(</m:t>
                    </m:r>
                    <m:r>
                      <a:rPr lang="en-US" altLang="ja-JP" sz="2400" i="1">
                        <a:latin typeface="Cambria Math"/>
                      </a:rPr>
                      <m:t>𝑗</m:t>
                    </m:r>
                    <m:r>
                      <a:rPr lang="en-US" altLang="ja-JP" sz="2400" i="1">
                        <a:latin typeface="Cambria Math"/>
                      </a:rPr>
                      <m:t>=1,2,⋯,</m:t>
                    </m:r>
                    <m:r>
                      <a:rPr lang="en-US" altLang="ja-JP" sz="2400" i="1">
                        <a:latin typeface="Cambria Math"/>
                      </a:rPr>
                      <m:t>𝑛</m:t>
                    </m:r>
                    <m:r>
                      <a:rPr lang="en-US" altLang="ja-JP" sz="2400" i="1">
                        <a:latin typeface="Cambria Math"/>
                      </a:rPr>
                      <m:t>;  </m:t>
                    </m:r>
                    <m:r>
                      <a:rPr lang="en-US" altLang="ja-JP" sz="2400" i="1">
                        <a:latin typeface="Cambria Math"/>
                      </a:rPr>
                      <m:t>𝑘</m:t>
                    </m:r>
                    <m:r>
                      <a:rPr lang="en-US" altLang="ja-JP" sz="2400" i="1">
                        <a:latin typeface="Cambria Math"/>
                      </a:rPr>
                      <m:t>=1,2,⋯)</m:t>
                    </m:r>
                  </m:oMath>
                </a14:m>
                <a:endParaRPr lang="en-US" altLang="ja-JP" sz="2400" dirty="0" smtClean="0">
                  <a:latin typeface="+mn-ea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altLang="ja-JP" sz="2400" dirty="0" smtClean="0"/>
                  <a:t>2</a:t>
                </a:r>
                <a:r>
                  <a:rPr lang="ja-JP" altLang="ja-JP" sz="2400" dirty="0"/>
                  <a:t>元一次連立方程式の場合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400" i="1" dirty="0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begChr m:val="{"/>
                          <m:endChr m:val=""/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ja-JP" sz="24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ja-JP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ja-JP" altLang="ja-JP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ja-JP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ja-JP" altLang="ja-JP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ja-JP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ja-JP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ja-JP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ja-JP" altLang="ja-JP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ja-JP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ja-JP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ja-JP" altLang="ja-JP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ja-JP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ja-JP" altLang="ja-JP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ja-JP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ja-JP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ja-JP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ja-JP" altLang="ja-JP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sz="2400" dirty="0">
                  <a:latin typeface="+mn-ea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256584"/>
              </a:xfrm>
              <a:blipFill rotWithShape="1">
                <a:blip r:embed="rId2"/>
                <a:stretch>
                  <a:fillRect l="-1111" t="-9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969024" y="4653136"/>
                <a:ext cx="3717776" cy="780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ja-JP" sz="2000" smtClean="0">
                          <a:latin typeface="Cambria Math"/>
                        </a:rPr>
                        <m:t>※</m:t>
                      </m:r>
                      <m:sSub>
                        <m:sSubPr>
                          <m:ctrlPr>
                            <a:rPr lang="ja-JP" altLang="ja-JP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ja-JP" altLang="ja-JP" sz="2000">
                          <a:latin typeface="Cambria Math"/>
                        </a:rPr>
                        <m:t>を先に求めて，</m:t>
                      </m:r>
                    </m:oMath>
                  </m:oMathPara>
                </a14:m>
                <a:endParaRPr kumimoji="1" lang="en-US" altLang="ja-JP" sz="2000" dirty="0" smtClean="0"/>
              </a:p>
              <a:p>
                <a:r>
                  <a:rPr kumimoji="1" lang="ja-JP" altLang="en-US" sz="2000" dirty="0" smtClean="0"/>
                  <a:t>　</a:t>
                </a:r>
                <a:r>
                  <a:rPr lang="ja-JP" altLang="ja-JP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ja-JP" altLang="ja-JP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ja-JP" altLang="ja-JP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ja-JP" altLang="ja-JP" sz="2000">
                        <a:latin typeface="Cambria Math" panose="02040503050406030204" pitchFamily="18" charset="0"/>
                      </a:rPr>
                      <m:t>の計算に</m:t>
                    </m:r>
                    <m:sSubSup>
                      <m:sSubSupPr>
                        <m:ctrlPr>
                          <a:rPr lang="ja-JP" altLang="ja-JP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ja-JP" altLang="ja-JP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ja-JP" altLang="ja-JP" sz="2000">
                        <a:latin typeface="Cambria Math" panose="02040503050406030204" pitchFamily="18" charset="0"/>
                      </a:rPr>
                      <m:t>を用いる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024" y="4653136"/>
                <a:ext cx="3717776" cy="780727"/>
              </a:xfrm>
              <a:prstGeom prst="rect">
                <a:avLst/>
              </a:prstGeom>
              <a:blipFill rotWithShape="0">
                <a:blip r:embed="rId3"/>
                <a:stretch>
                  <a:fillRect l="-328" b="-3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76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332</Words>
  <Application>Microsoft Office PowerPoint</Application>
  <PresentationFormat>画面に合わせる (4:3)</PresentationFormat>
  <Paragraphs>86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1.2 反復法</vt:lpstr>
      <vt:lpstr>1.2.1 ヤコビ法</vt:lpstr>
      <vt:lpstr>1.2.1 ヤコビ法</vt:lpstr>
      <vt:lpstr>1.2.1 ヤコビ法</vt:lpstr>
      <vt:lpstr>1.2.1 ヤコビ法</vt:lpstr>
      <vt:lpstr>1.2.1 ヤコビ法</vt:lpstr>
      <vt:lpstr>収束判定</vt:lpstr>
      <vt:lpstr>1.2.2 ガウス・ザイデル法</vt:lpstr>
      <vt:lpstr>1.2.2 ガウス・ザイデル法</vt:lpstr>
      <vt:lpstr>1.2.2 ガウス・ザイデル法</vt:lpstr>
      <vt:lpstr>1.2.2 ガウス・ザイデル法</vt:lpstr>
      <vt:lpstr>ヤコビ法とガウス・ザイデル法の比較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誤差</dc:title>
  <dc:creator>gotoh</dc:creator>
  <cp:lastModifiedBy>gotoh</cp:lastModifiedBy>
  <cp:revision>50</cp:revision>
  <dcterms:created xsi:type="dcterms:W3CDTF">2017-08-24T07:18:01Z</dcterms:created>
  <dcterms:modified xsi:type="dcterms:W3CDTF">2017-10-11T05:03:49Z</dcterms:modified>
</cp:coreProperties>
</file>