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3177D-51F1-4352-B7AE-8F88FED596BA}" type="datetimeFigureOut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7AA0D-FB6F-4477-84C5-668F28C470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595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061A3-7E97-4C85-A6AF-BDE82B0FAB7C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4523-AF78-4B23-B8EA-605151C7D52C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37DA-DE35-495E-90D4-F4098D33A320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6A9D-5BBC-4004-BC9B-75F56F6C623E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9B58-FCE7-4183-9C02-0152C6A5A1D9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E573-28EB-4ECD-9616-16311ECEBD1E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1350-D3CE-4670-A3B7-6BFCF20FBEE6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9011-6010-4EDA-AE60-FF2648D820BD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7EF6-8F0B-4A9D-B5DE-B761E59D74C8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C5626-7BB0-4B28-A948-0726F930556F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E9A97-2870-40B1-B1DF-7123BDB85576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AAF6-CA9D-41A3-94CB-4FE323D17637}" type="datetime1">
              <a:rPr kumimoji="1" lang="ja-JP" altLang="en-US" smtClean="0"/>
              <a:t>2018/10/18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1 </a:t>
            </a:r>
            <a:r>
              <a:rPr kumimoji="1" lang="ja-JP" altLang="en-US" sz="3600" dirty="0"/>
              <a:t>連立一次方程式と行列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040560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800" dirty="0"/>
                  <a:t>連立一次方程式を解く</a:t>
                </a:r>
                <a:endParaRPr lang="en-US" altLang="ja-JP" sz="2800" dirty="0"/>
              </a:p>
              <a:p>
                <a:pPr marL="357188" indent="0">
                  <a:buNone/>
                </a:pPr>
                <a:r>
                  <a:rPr lang="ja-JP" altLang="en-US" sz="2400" dirty="0"/>
                  <a:t>波動，熱，電気回路・・・など</a:t>
                </a:r>
                <a:endParaRPr lang="en-US" altLang="ja-JP" sz="2400" dirty="0"/>
              </a:p>
              <a:p>
                <a:pPr marL="357188" indent="0">
                  <a:buNone/>
                </a:pPr>
                <a:r>
                  <a:rPr lang="ja-JP" altLang="en-US" sz="2400" dirty="0"/>
                  <a:t>偏微分方程式の境界値問題を解く</a:t>
                </a:r>
                <a:endParaRPr lang="en-US" altLang="ja-JP" sz="2400" dirty="0"/>
              </a:p>
              <a:p>
                <a:pPr marL="357188" indent="0">
                  <a:buNone/>
                </a:pPr>
                <a:r>
                  <a:rPr lang="ja-JP" altLang="en-US" sz="2400" dirty="0"/>
                  <a:t>　手法：差分法，有限要素法，境界要素法などで解く場合，</a:t>
                </a:r>
                <a:endParaRPr lang="en-US" altLang="ja-JP" sz="2400" dirty="0"/>
              </a:p>
              <a:p>
                <a:pPr marL="357188" indent="0">
                  <a:buNone/>
                </a:pPr>
                <a:r>
                  <a:rPr lang="ja-JP" altLang="en-US" sz="2400" dirty="0"/>
                  <a:t>　連立一次方程式を解く</a:t>
                </a:r>
                <a:r>
                  <a:rPr lang="en-US" altLang="ja-JP" sz="2400" dirty="0"/>
                  <a:t>(</a:t>
                </a:r>
                <a:r>
                  <a:rPr lang="ja-JP" altLang="en-US" sz="2400" dirty="0"/>
                  <a:t>または固有値を求める</a:t>
                </a:r>
                <a:r>
                  <a:rPr lang="en-US" altLang="ja-JP" sz="2400" dirty="0"/>
                  <a:t>)</a:t>
                </a:r>
                <a:r>
                  <a:rPr lang="ja-JP" altLang="en-US" sz="2400" dirty="0"/>
                  <a:t>ことに帰着</a:t>
                </a:r>
                <a:endParaRPr lang="en-US" altLang="ja-JP" sz="2400" dirty="0"/>
              </a:p>
              <a:p>
                <a:r>
                  <a:rPr lang="ja-JP" altLang="en-US" sz="2800" dirty="0"/>
                  <a:t>連立一次方程式</a:t>
                </a:r>
                <a:endParaRPr lang="en-US" altLang="ja-JP" sz="2800" dirty="0"/>
              </a:p>
              <a:p>
                <a:pPr marL="3571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28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ja-JP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8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ja-JP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800" b="0" i="1" smtClean="0">
                                    <a:latin typeface="Cambria Math"/>
                                  </a:rPr>
                                  <m:t>+…</m:t>
                                </m:r>
                                <m:sSub>
                                  <m:sSubPr>
                                    <m:ctrlPr>
                                      <a:rPr lang="en-US" altLang="ja-JP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ja-JP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ja-JP" sz="28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+…</m:t>
                                </m:r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8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ja-JP" altLang="en-US" sz="2800" b="0" i="1" smtClean="0">
                                          <a:latin typeface="Cambria Math"/>
                                        </a:rPr>
                                        <m:t>　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80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ja-JP" altLang="en-US" sz="2800" b="0" i="1" smtClean="0">
                                          <a:latin typeface="Cambria Math"/>
                                        </a:rPr>
                                        <m:t>　</m:t>
                                      </m:r>
                                      <m:r>
                                        <a:rPr lang="ja-JP" altLang="en-US" sz="2800" b="0" i="1" smtClean="0">
                                          <a:latin typeface="Cambria Math"/>
                                        </a:rPr>
                                        <m:t>　　　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ja-JP" altLang="en-US" sz="2800" b="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ja-JP" altLang="en-US" sz="2800" b="0" i="1" smtClean="0">
                                          <a:latin typeface="Cambria Math"/>
                                        </a:rPr>
                                        <m:t>　</m:t>
                                      </m:r>
                                      <m:r>
                                        <a:rPr lang="ja-JP" altLang="en-US" sz="2800" b="0" i="1" smtClean="0">
                                          <a:latin typeface="Cambria Math"/>
                                        </a:rPr>
                                        <m:t>　　　　　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ja-JP" altLang="en-US" sz="2800" b="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ja-JP" altLang="en-US" sz="2800" b="0" i="1" smtClean="0">
                                          <a:latin typeface="Cambria Math"/>
                                        </a:rPr>
                                        <m:t>　</m:t>
                                      </m:r>
                                      <m:r>
                                        <a:rPr lang="ja-JP" altLang="en-US" sz="2800" b="0" i="1" smtClean="0">
                                          <a:latin typeface="Cambria Math"/>
                                        </a:rPr>
                                        <m:t>　　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ja-JP" altLang="en-US" sz="2800" b="0" i="1" smtClean="0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8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2800" i="1">
                                          <a:latin typeface="Cambria Math"/>
                                        </a:rPr>
                                        <m:t>+…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ja-JP" sz="2800" i="1">
                                          <a:latin typeface="Cambria Math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040560"/>
              </a:xfrm>
              <a:blipFill rotWithShape="1">
                <a:blip r:embed="rId2"/>
                <a:stretch>
                  <a:fillRect l="-1259" t="-16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1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ja-JP" altLang="en-US" sz="3600" dirty="0"/>
              <a:t>掃出法 </a:t>
            </a:r>
            <a:r>
              <a:rPr lang="en-US" altLang="ja-JP" sz="3600" dirty="0"/>
              <a:t>(</a:t>
            </a:r>
            <a:r>
              <a:rPr lang="ja-JP" altLang="en-US" sz="3600" dirty="0"/>
              <a:t>ガウス・ジョルダンの消去法</a:t>
            </a:r>
            <a:r>
              <a:rPr lang="en-US" altLang="ja-JP" sz="3600" dirty="0"/>
              <a:t>)</a:t>
            </a:r>
            <a:endParaRPr lang="en-US" altLang="ja-JP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3898776" cy="51125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800" dirty="0"/>
                  <a:t>（</a:t>
                </a:r>
                <a:r>
                  <a:rPr kumimoji="1" lang="en-US" altLang="ja-JP" sz="2800" dirty="0"/>
                  <a:t>1</a:t>
                </a:r>
                <a:r>
                  <a:rPr kumimoji="1" lang="ja-JP" altLang="en-US" sz="2800" dirty="0"/>
                  <a:t>）原理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:r>
                  <a:rPr lang="en-US" altLang="ja-JP" sz="2400" dirty="0"/>
                  <a:t>(</a:t>
                </a:r>
                <a:r>
                  <a:rPr lang="ja-JP" altLang="en-US" sz="2400" dirty="0"/>
                  <a:t>例</a:t>
                </a:r>
                <a:r>
                  <a:rPr lang="en-US" altLang="ja-JP" sz="24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ja-JP" altLang="en-US" sz="2400" dirty="0">
                    <a:latin typeface="+mn-ea"/>
                  </a:rPr>
                  <a:t>　</a:t>
                </a:r>
                <a:r>
                  <a:rPr lang="en-US" altLang="ja-JP" sz="2400" dirty="0">
                    <a:latin typeface="+mn-ea"/>
                  </a:rPr>
                  <a:t>…①</a:t>
                </a:r>
                <a:endParaRPr lang="ja-JP" altLang="ja-JP" sz="2400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ja-JP" sz="2400" dirty="0"/>
                  <a:t>	</a:t>
                </a:r>
                <a:r>
                  <a:rPr lang="ja-JP" altLang="en-US" sz="2400" dirty="0"/>
                  <a:t>　</a:t>
                </a:r>
                <a:r>
                  <a:rPr lang="en-US" altLang="ja-JP" sz="2400" dirty="0">
                    <a:latin typeface="+mn-ea"/>
                  </a:rPr>
                  <a:t>…②</a:t>
                </a:r>
                <a:endParaRPr lang="ja-JP" altLang="ja-JP" sz="2400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ja-JP" sz="2400" dirty="0"/>
                  <a:t>	</a:t>
                </a:r>
                <a:r>
                  <a:rPr lang="ja-JP" altLang="en-US" sz="2400" dirty="0"/>
                  <a:t>　</a:t>
                </a:r>
                <a:r>
                  <a:rPr lang="en-US" altLang="ja-JP" sz="2400" dirty="0">
                    <a:latin typeface="+mn-ea"/>
                  </a:rPr>
                  <a:t>…③</a:t>
                </a:r>
                <a:endParaRPr lang="en-US" altLang="ja-JP" sz="2800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ja-JP" altLang="ja-JP" sz="2400" dirty="0"/>
                  <a:t>②</a:t>
                </a:r>
                <a:r>
                  <a:rPr lang="en-US" altLang="ja-JP" sz="2400" dirty="0"/>
                  <a:t>-</a:t>
                </a:r>
                <a:r>
                  <a:rPr lang="ja-JP" altLang="ja-JP" sz="2400" dirty="0"/>
                  <a:t>①×</a:t>
                </a:r>
                <a:r>
                  <a:rPr lang="en-US" altLang="ja-JP" sz="2400" dirty="0"/>
                  <a:t>2</a:t>
                </a:r>
                <a:r>
                  <a:rPr lang="ja-JP" altLang="ja-JP" sz="2400" dirty="0"/>
                  <a:t>より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−6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+9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altLang="ja-JP" sz="2400" dirty="0"/>
                  <a:t>	</a:t>
                </a:r>
                <a:r>
                  <a:rPr lang="ja-JP" altLang="en-US" sz="2400" dirty="0"/>
                  <a:t>　</a:t>
                </a:r>
                <a:r>
                  <a:rPr lang="en-US" altLang="ja-JP" sz="2400" dirty="0">
                    <a:latin typeface="+mn-ea"/>
                  </a:rPr>
                  <a:t>…④</a:t>
                </a:r>
                <a:endParaRPr lang="ja-JP" altLang="ja-JP" sz="24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ja-JP" altLang="ja-JP" sz="2400" dirty="0"/>
                  <a:t>③‐①×</a:t>
                </a:r>
                <a:r>
                  <a:rPr lang="en-US" altLang="ja-JP" sz="2400" dirty="0"/>
                  <a:t>(</a:t>
                </a:r>
                <a:r>
                  <a:rPr lang="ja-JP" altLang="ja-JP" sz="2400" dirty="0"/>
                  <a:t>－</a:t>
                </a:r>
                <a:r>
                  <a:rPr lang="en-US" altLang="ja-JP" sz="2400" dirty="0"/>
                  <a:t>1)</a:t>
                </a:r>
                <a:r>
                  <a:rPr lang="ja-JP" altLang="ja-JP" sz="2400" dirty="0"/>
                  <a:t>より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ja-JP" sz="2400" dirty="0">
                    <a:latin typeface="+mn-ea"/>
                  </a:rPr>
                  <a:t>	</a:t>
                </a:r>
                <a:r>
                  <a:rPr lang="ja-JP" altLang="en-US" sz="2400" dirty="0">
                    <a:latin typeface="+mn-ea"/>
                  </a:rPr>
                  <a:t>　</a:t>
                </a:r>
                <a:r>
                  <a:rPr lang="en-US" altLang="ja-JP" sz="2400" dirty="0">
                    <a:latin typeface="+mn-ea"/>
                  </a:rPr>
                  <a:t>…⑤</a:t>
                </a:r>
                <a:endParaRPr lang="ja-JP" altLang="ja-JP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3898776" cy="5112568"/>
              </a:xfrm>
              <a:blipFill rotWithShape="0">
                <a:blip r:embed="rId2"/>
                <a:stretch>
                  <a:fillRect l="-3125" t="-17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5"/>
              <p:cNvSpPr txBox="1">
                <a:spLocks/>
              </p:cNvSpPr>
              <p:nvPr/>
            </p:nvSpPr>
            <p:spPr>
              <a:xfrm>
                <a:off x="4355976" y="1340768"/>
                <a:ext cx="4330824" cy="51125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endParaRPr lang="en-US" altLang="ja-JP" sz="2400" dirty="0"/>
              </a:p>
              <a:p>
                <a:pPr marL="0" indent="0">
                  <a:spcBef>
                    <a:spcPts val="1200"/>
                  </a:spcBef>
                  <a:spcAft>
                    <a:spcPts val="600"/>
                  </a:spcAft>
                  <a:buFont typeface="Arial" pitchFamily="34" charset="0"/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ja-JP" sz="2400" dirty="0"/>
              </a:p>
              <a:p>
                <a:pPr marL="0" indent="0">
                  <a:buNone/>
                </a:pPr>
                <a:endParaRPr lang="ja-JP" altLang="ja-JP" sz="2400" dirty="0"/>
              </a:p>
              <a:p>
                <a:pPr marL="0" indent="0">
                  <a:buFont typeface="Arial" pitchFamily="34" charset="0"/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7" name="コンテンツ プレースホルダー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340768"/>
                <a:ext cx="4330824" cy="51125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63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ja-JP" altLang="en-US" sz="3600" dirty="0"/>
              <a:t>掃出法 </a:t>
            </a:r>
            <a:r>
              <a:rPr lang="en-US" altLang="ja-JP" sz="3600" dirty="0"/>
              <a:t>(</a:t>
            </a:r>
            <a:r>
              <a:rPr lang="ja-JP" altLang="en-US" sz="3600" dirty="0"/>
              <a:t>ガウス・ジョルダンの消去法</a:t>
            </a:r>
            <a:r>
              <a:rPr lang="en-US" altLang="ja-JP" sz="3600" dirty="0"/>
              <a:t>)</a:t>
            </a:r>
            <a:endParaRPr lang="en-US" altLang="ja-JP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3898776" cy="5112568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z="2400" smtClean="0"/>
                        <m:t>④</m:t>
                      </m:r>
                      <m:r>
                        <m:rPr>
                          <m:nor/>
                        </m:rPr>
                        <a:rPr lang="en-US" altLang="ja-JP" sz="2400" smtClean="0"/>
                        <m:t>×(−1/6)</m:t>
                      </m:r>
                      <m:r>
                        <m:rPr>
                          <m:nor/>
                        </m:rPr>
                        <a:rPr lang="ja-JP" altLang="en-US" sz="2400" smtClean="0"/>
                        <m:t>より</m:t>
                      </m:r>
                    </m:oMath>
                  </m:oMathPara>
                </a14:m>
                <a:endParaRPr lang="en-US" altLang="ja-JP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2400" i="1" dirty="0" smtClean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　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ja-JP" altLang="ja-JP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ja-JP" altLang="en-US" sz="2400" dirty="0">
                    <a:latin typeface="+mn-ea"/>
                  </a:rPr>
                  <a:t>　　</a:t>
                </a:r>
                <a:r>
                  <a:rPr lang="en-US" altLang="ja-JP" sz="2400" dirty="0">
                    <a:latin typeface="+mn-ea"/>
                  </a:rPr>
                  <a:t>…⑥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ja-JP" altLang="ja-JP" sz="2400" dirty="0"/>
                  <a:t>①</a:t>
                </a:r>
                <a:r>
                  <a:rPr lang="ja-JP" altLang="en-US" sz="2400" dirty="0"/>
                  <a:t>－</a:t>
                </a:r>
                <a:r>
                  <a:rPr lang="ja-JP" altLang="ja-JP" sz="2400" dirty="0"/>
                  <a:t>⑥×</a:t>
                </a:r>
                <a:r>
                  <a:rPr lang="en-US" altLang="ja-JP" sz="2400" dirty="0"/>
                  <a:t>2</a:t>
                </a:r>
                <a:r>
                  <a:rPr lang="ja-JP" altLang="ja-JP" sz="2400" dirty="0"/>
                  <a:t>より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　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ja-JP" sz="2400" i="1">
                        <a:latin typeface="Cambria Math" panose="02040503050406030204" pitchFamily="18" charset="0"/>
                      </a:rPr>
                      <m:t>　　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ja-JP" sz="2400" dirty="0">
                    <a:latin typeface="+mn-ea"/>
                  </a:rPr>
                  <a:t>	</a:t>
                </a:r>
                <a:r>
                  <a:rPr lang="ja-JP" altLang="en-US" sz="2400" dirty="0">
                    <a:latin typeface="+mn-ea"/>
                  </a:rPr>
                  <a:t>　</a:t>
                </a:r>
                <a:r>
                  <a:rPr lang="en-US" altLang="ja-JP" sz="2400" dirty="0">
                    <a:latin typeface="+mn-ea"/>
                  </a:rPr>
                  <a:t>…⑦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ja-JP" altLang="ja-JP" sz="2400" dirty="0"/>
                  <a:t>⑤</a:t>
                </a:r>
                <a:r>
                  <a:rPr lang="en-US" altLang="ja-JP" sz="2400" dirty="0"/>
                  <a:t>-</a:t>
                </a:r>
                <a:r>
                  <a:rPr lang="ja-JP" altLang="ja-JP" sz="2400" dirty="0"/>
                  <a:t>⑥×</a:t>
                </a:r>
                <a:r>
                  <a:rPr lang="en-US" altLang="ja-JP" sz="2400" dirty="0"/>
                  <a:t>3</a:t>
                </a:r>
                <a:r>
                  <a:rPr lang="ja-JP" altLang="ja-JP" sz="2400" dirty="0"/>
                  <a:t>より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　　　　</m:t>
                    </m:r>
                    <m:f>
                      <m:fPr>
                        <m:ctrlPr>
                          <a:rPr lang="ja-JP" altLang="ja-JP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altLang="ja-JP" sz="2400" dirty="0">
                    <a:latin typeface="+mn-ea"/>
                  </a:rPr>
                  <a:t>	</a:t>
                </a:r>
                <a:r>
                  <a:rPr lang="ja-JP" altLang="en-US" sz="2400" dirty="0">
                    <a:latin typeface="+mn-ea"/>
                  </a:rPr>
                  <a:t>　</a:t>
                </a:r>
                <a:r>
                  <a:rPr lang="en-US" altLang="ja-JP" sz="2400" dirty="0">
                    <a:latin typeface="+mn-ea"/>
                  </a:rPr>
                  <a:t>…⑧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ja-JP" altLang="ja-JP" sz="2400" dirty="0"/>
                  <a:t>⑧×</a:t>
                </a:r>
                <a:r>
                  <a:rPr lang="en-US" altLang="ja-JP" sz="2400" dirty="0"/>
                  <a:t>2/11</a:t>
                </a:r>
                <a:r>
                  <a:rPr lang="ja-JP" altLang="ja-JP" sz="2400" dirty="0"/>
                  <a:t>より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　　　　</m:t>
                    </m:r>
                    <m:r>
                      <a:rPr lang="ja-JP" altLang="ja-JP" sz="2400" i="1">
                        <a:latin typeface="Cambria Math" panose="02040503050406030204" pitchFamily="18" charset="0"/>
                      </a:rPr>
                      <m:t>　　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ja-JP" sz="2400" dirty="0">
                    <a:latin typeface="+mn-ea"/>
                  </a:rPr>
                  <a:t>	</a:t>
                </a:r>
                <a:r>
                  <a:rPr lang="ja-JP" altLang="en-US" sz="2400" dirty="0">
                    <a:latin typeface="+mn-ea"/>
                  </a:rPr>
                  <a:t>　</a:t>
                </a:r>
                <a:r>
                  <a:rPr lang="en-US" altLang="ja-JP" sz="2400" dirty="0">
                    <a:latin typeface="+mn-ea"/>
                  </a:rPr>
                  <a:t>…⑨</a:t>
                </a:r>
              </a:p>
              <a:p>
                <a:pPr marL="0" indent="0">
                  <a:buNone/>
                </a:pPr>
                <a:endParaRPr lang="ja-JP" altLang="ja-JP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3898776" cy="5112568"/>
              </a:xfrm>
              <a:blipFill rotWithShape="0">
                <a:blip r:embed="rId2"/>
                <a:stretch>
                  <a:fillRect l="-23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5"/>
              <p:cNvSpPr txBox="1">
                <a:spLocks/>
              </p:cNvSpPr>
              <p:nvPr/>
            </p:nvSpPr>
            <p:spPr>
              <a:xfrm>
                <a:off x="4355976" y="1340768"/>
                <a:ext cx="4330824" cy="51125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−3/2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−3/2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11/2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endParaRPr lang="ja-JP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−3/2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ja-JP" sz="2400" dirty="0"/>
              </a:p>
              <a:p>
                <a:pPr marL="0" indent="0">
                  <a:buFont typeface="Arial" pitchFamily="34" charset="0"/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7" name="コンテンツ プレースホルダー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340768"/>
                <a:ext cx="4330824" cy="51125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65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ja-JP" altLang="en-US" sz="3600" dirty="0"/>
              <a:t>掃出法 </a:t>
            </a:r>
            <a:r>
              <a:rPr lang="en-US" altLang="ja-JP" sz="3600" dirty="0"/>
              <a:t>(</a:t>
            </a:r>
            <a:r>
              <a:rPr lang="ja-JP" altLang="en-US" sz="3600" dirty="0"/>
              <a:t>ガウス・ジョルダンの消去法</a:t>
            </a:r>
            <a:r>
              <a:rPr lang="en-US" altLang="ja-JP" sz="3600" dirty="0"/>
              <a:t>)</a:t>
            </a:r>
            <a:endParaRPr lang="en-US" altLang="ja-JP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3898776" cy="51125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ja-JP" sz="2400" dirty="0"/>
                  <a:t>⑦</a:t>
                </a:r>
                <a:r>
                  <a:rPr lang="ja-JP" altLang="en-US" sz="2400" dirty="0"/>
                  <a:t>－</a:t>
                </a:r>
                <a:r>
                  <a:rPr lang="ja-JP" altLang="ja-JP" sz="2400" dirty="0"/>
                  <a:t>⑨×</a:t>
                </a:r>
                <a:r>
                  <a:rPr lang="en-US" altLang="ja-JP" sz="2400" dirty="0"/>
                  <a:t>1</a:t>
                </a:r>
                <a:r>
                  <a:rPr lang="ja-JP" altLang="ja-JP" sz="2400" dirty="0"/>
                  <a:t>より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ja-JP" altLang="ja-JP" sz="2400" i="1">
                          <a:latin typeface="Cambria Math" panose="02040503050406030204" pitchFamily="18" charset="0"/>
                        </a:rPr>
                        <m:t>　　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　　　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ja-JP" altLang="ja-JP" sz="2400" i="1">
                          <a:latin typeface="Cambria Math" panose="02040503050406030204" pitchFamily="18" charset="0"/>
                        </a:rPr>
                        <m:t>　</m:t>
                      </m:r>
                    </m:oMath>
                  </m:oMathPara>
                </a14:m>
                <a:endParaRPr lang="ja-JP" altLang="ja-JP" sz="2400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ja-JP" altLang="ja-JP" sz="2400" dirty="0"/>
                  <a:t>⑥</a:t>
                </a:r>
                <a:r>
                  <a:rPr lang="ja-JP" altLang="en-US" sz="2400" dirty="0"/>
                  <a:t>－</a:t>
                </a:r>
                <a:r>
                  <a:rPr lang="ja-JP" altLang="ja-JP" sz="2400" dirty="0"/>
                  <a:t>⑨×</a:t>
                </a:r>
                <a:r>
                  <a:rPr lang="en-US" altLang="ja-JP" sz="2400" dirty="0"/>
                  <a:t>(3/2)</a:t>
                </a:r>
                <a:r>
                  <a:rPr lang="ja-JP" altLang="ja-JP" sz="2400" dirty="0"/>
                  <a:t>より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　　　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　　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ja-JP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3898776" cy="5112568"/>
              </a:xfrm>
              <a:blipFill rotWithShape="0">
                <a:blip r:embed="rId2"/>
                <a:stretch>
                  <a:fillRect l="-2344" t="-14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5"/>
              <p:cNvSpPr txBox="1">
                <a:spLocks/>
              </p:cNvSpPr>
              <p:nvPr/>
            </p:nvSpPr>
            <p:spPr>
              <a:xfrm>
                <a:off x="4355976" y="1340768"/>
                <a:ext cx="4330824" cy="51125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ja-JP" sz="2400" dirty="0"/>
              </a:p>
              <a:p>
                <a:pPr marL="0" indent="0">
                  <a:buNone/>
                </a:pPr>
                <a:r>
                  <a:rPr lang="ja-JP" altLang="en-US" sz="2400" dirty="0"/>
                  <a:t>　　　　　　　　　　　　　　　　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解</a:t>
                </a:r>
                <a:endParaRPr lang="ja-JP" altLang="ja-JP" sz="24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7" name="コンテンツ プレースホルダー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340768"/>
                <a:ext cx="4330824" cy="51125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57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ja-JP" altLang="en-US" sz="3600" dirty="0"/>
              <a:t>掃出法 </a:t>
            </a:r>
            <a:r>
              <a:rPr lang="en-US" altLang="ja-JP" sz="3600" dirty="0"/>
              <a:t>(</a:t>
            </a:r>
            <a:r>
              <a:rPr lang="ja-JP" altLang="en-US" sz="3600" dirty="0"/>
              <a:t>ガウス・ジョルダンの消去法</a:t>
            </a:r>
            <a:r>
              <a:rPr lang="en-US" altLang="ja-JP" sz="3600" dirty="0"/>
              <a:t>)</a:t>
            </a:r>
            <a:endParaRPr lang="en-US" altLang="ja-JP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11256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sz="2800" dirty="0"/>
                  <a:t>（</a:t>
                </a:r>
                <a:r>
                  <a:rPr lang="en-US" altLang="ja-JP" sz="2800" dirty="0"/>
                  <a:t>2</a:t>
                </a:r>
                <a:r>
                  <a:rPr kumimoji="1" lang="ja-JP" altLang="en-US" sz="2800" dirty="0"/>
                  <a:t>）アルゴリズム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ja-JP" altLang="en-US" sz="200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ja-JP" altLang="ja-JP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000" i="1" dirty="0"/>
                  <a:t>, 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ja-JP" altLang="ja-JP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ja-JP" altLang="ja-JP" sz="20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20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ja-JP" altLang="ja-JP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ja-JP" sz="2000" dirty="0">
                  <a:latin typeface="+mn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ja-JP" altLang="ja-JP" sz="2600" dirty="0"/>
                  <a:t>第</a:t>
                </a:r>
                <a:r>
                  <a:rPr lang="en-US" altLang="ja-JP" sz="2600" dirty="0"/>
                  <a:t>1</a:t>
                </a:r>
                <a:r>
                  <a:rPr lang="ja-JP" altLang="ja-JP" sz="2600" dirty="0"/>
                  <a:t>段階（</a:t>
                </a:r>
                <a:r>
                  <a:rPr lang="en-US" altLang="ja-JP" sz="2600" dirty="0"/>
                  <a:t>1</a:t>
                </a:r>
                <a:r>
                  <a:rPr lang="ja-JP" altLang="ja-JP" sz="2600" dirty="0"/>
                  <a:t>行目：対角成分を</a:t>
                </a:r>
                <a:r>
                  <a:rPr lang="en-US" altLang="ja-JP" sz="2600" dirty="0"/>
                  <a:t>1</a:t>
                </a:r>
                <a:r>
                  <a:rPr lang="ja-JP" altLang="ja-JP" sz="2600" dirty="0"/>
                  <a:t>として、他行の</a:t>
                </a:r>
                <a:r>
                  <a:rPr lang="en-US" altLang="ja-JP" sz="2600" dirty="0"/>
                  <a:t>1</a:t>
                </a:r>
                <a:r>
                  <a:rPr lang="ja-JP" altLang="ja-JP" sz="2600" dirty="0"/>
                  <a:t>列目を</a:t>
                </a:r>
                <a:r>
                  <a:rPr lang="en-US" altLang="ja-JP" sz="2600" dirty="0"/>
                  <a:t>0</a:t>
                </a:r>
                <a:r>
                  <a:rPr lang="ja-JP" altLang="ja-JP" sz="2600" dirty="0"/>
                  <a:t>にする）</a:t>
                </a:r>
                <a:endParaRPr lang="en-US" altLang="ja-JP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400" i="1" dirty="0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ja-JP" altLang="ja-JP" sz="2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ja-JP" altLang="ja-JP" sz="2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ja-JP" altLang="ja-JP" sz="2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ja-JP" altLang="ja-JP" sz="2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ja-JP" altLang="ja-JP" sz="2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ja-JP" altLang="ja-JP" sz="2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ja-JP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ja-JP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112568"/>
              </a:xfrm>
              <a:blipFill rotWithShape="0">
                <a:blip r:embed="rId2"/>
                <a:stretch>
                  <a:fillRect l="-1333" t="-14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1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ja-JP" altLang="en-US" sz="3600" dirty="0"/>
              <a:t>掃出法 </a:t>
            </a:r>
            <a:r>
              <a:rPr lang="en-US" altLang="ja-JP" sz="3600" dirty="0"/>
              <a:t>(</a:t>
            </a:r>
            <a:r>
              <a:rPr lang="ja-JP" altLang="en-US" sz="3600" dirty="0"/>
              <a:t>ガウス・ジョルダンの消去法</a:t>
            </a:r>
            <a:r>
              <a:rPr lang="en-US" altLang="ja-JP" sz="3600" dirty="0"/>
              <a:t>)</a:t>
            </a:r>
            <a:endParaRPr lang="en-US" altLang="ja-JP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51125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800" dirty="0"/>
                  <a:t>ここで，</a:t>
                </a:r>
                <a:endParaRPr lang="en-US" altLang="ja-JP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ja-JP" altLang="ja-JP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ja-JP" sz="2400" i="1">
                          <a:latin typeface="Cambria Math"/>
                        </a:rPr>
                        <m:t>,     </m:t>
                      </m:r>
                      <m:sSubSup>
                        <m:sSubSup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ja-JP" sz="2400" i="1">
                          <a:latin typeface="Cambria Math"/>
                        </a:rPr>
                        <m:t>,  </m:t>
                      </m:r>
                      <m:sSubSup>
                        <m:sSubSup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d>
                            <m:d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,  </m:t>
                      </m:r>
                      <m:sSubSup>
                        <m:sSubSup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ja-JP" sz="24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=2</m:t>
                          </m:r>
                          <m:r>
                            <a:rPr lang="ja-JP" altLang="ja-JP" sz="2400" i="1">
                              <a:latin typeface="Cambria Math"/>
                            </a:rPr>
                            <m:t>～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, 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𝑗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=1</m:t>
                          </m:r>
                          <m:r>
                            <a:rPr lang="ja-JP" altLang="ja-JP" sz="2400" i="1">
                              <a:latin typeface="Cambria Math"/>
                            </a:rPr>
                            <m:t>～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ja-JP" sz="2400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ja-JP" altLang="en-US" sz="2800" dirty="0"/>
                  <a:t>とおくと，</a:t>
                </a:r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400" i="1" dirty="0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>
                  <a:latin typeface="+mn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ja-JP" altLang="ja-JP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5112568"/>
              </a:xfrm>
              <a:blipFill rotWithShape="0">
                <a:blip r:embed="rId2"/>
                <a:stretch>
                  <a:fillRect l="-1481" t="-17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55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ja-JP" altLang="en-US" sz="3600" dirty="0"/>
              <a:t>掃出法 </a:t>
            </a:r>
            <a:r>
              <a:rPr lang="en-US" altLang="ja-JP" sz="3600" dirty="0"/>
              <a:t>(</a:t>
            </a:r>
            <a:r>
              <a:rPr lang="ja-JP" altLang="en-US" sz="3600" dirty="0"/>
              <a:t>ガウス・ジョルダンの消去法</a:t>
            </a:r>
            <a:r>
              <a:rPr lang="en-US" altLang="ja-JP" sz="3600" dirty="0"/>
              <a:t>)</a:t>
            </a:r>
            <a:endParaRPr lang="en-US" altLang="ja-JP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7"/>
                <a:ext cx="8229600" cy="5380707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ja-JP" altLang="ja-JP" sz="2400" dirty="0"/>
                  <a:t>第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ja-JP" sz="2400" dirty="0"/>
                  <a:t>段階（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ja-JP" sz="2400" dirty="0"/>
                  <a:t>行目：対角成分を</a:t>
                </a:r>
                <a:r>
                  <a:rPr lang="en-US" altLang="ja-JP" sz="2400" dirty="0"/>
                  <a:t>1</a:t>
                </a:r>
                <a:r>
                  <a:rPr lang="ja-JP" altLang="ja-JP" sz="2400" dirty="0"/>
                  <a:t>として、他行の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ja-JP" sz="2400" dirty="0"/>
                  <a:t>列目を</a:t>
                </a:r>
                <a:r>
                  <a:rPr lang="en-US" altLang="ja-JP" sz="2400" dirty="0"/>
                  <a:t>0</a:t>
                </a:r>
                <a:r>
                  <a:rPr lang="ja-JP" altLang="ja-JP" sz="2400" dirty="0"/>
                  <a:t>にする）</a:t>
                </a:r>
                <a14:m>
                  <m:oMath xmlns:m="http://schemas.openxmlformats.org/officeDocument/2006/math"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2400" i="1" dirty="0" smtClean="0">
                        <a:latin typeface="Cambria Math" panose="02040503050406030204" pitchFamily="18" charset="0"/>
                      </a:rPr>
                      <m:t>　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2,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𝑘𝑛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𝑛𝑛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ja-JP" altLang="ja-JP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ja-JP" altLang="ja-JP" sz="24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ja-JP" altLang="ja-JP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ja-JP" sz="2400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ja-JP" altLang="ja-JP" sz="2400">
                              <a:latin typeface="Cambria Math"/>
                            </a:rPr>
                            <m:t>ここで、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𝑘𝑗</m:t>
                          </m:r>
                        </m:sub>
                        <m:sup>
                          <m:d>
                            <m:d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𝑘𝑗</m:t>
                              </m:r>
                            </m:sub>
                            <m:sup>
                              <m:r>
                                <m:rPr>
                                  <m:lit/>
                                </m:rPr>
                                <a:rPr lang="en-US" altLang="ja-JP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−1)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𝑘𝑘</m:t>
                              </m:r>
                            </m:sub>
                            <m:sup>
                              <m:r>
                                <m:rPr>
                                  <m:lit/>
                                </m:rPr>
                                <a:rPr lang="en-US" altLang="ja-JP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−1)</m:t>
                              </m:r>
                            </m:sup>
                          </m:sSubSup>
                        </m:den>
                      </m:f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sSubSup>
                        <m:sSubSup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lit/>
                            </m:rPr>
                            <a:rPr lang="en-US" altLang="ja-JP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𝑘</m:t>
                          </m:r>
                          <m:r>
                            <m:rPr>
                              <m:lit/>
                            </m:rPr>
                            <a:rPr lang="en-US" altLang="ja-JP" sz="24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m:rPr>
                                  <m:lit/>
                                </m:rPr>
                                <a:rPr lang="en-US" altLang="ja-JP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−1)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𝑘𝑘</m:t>
                              </m:r>
                            </m:sub>
                            <m:sup>
                              <m:r>
                                <m:rPr>
                                  <m:lit/>
                                </m:rPr>
                                <a:rPr lang="en-US" altLang="ja-JP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−1)</m:t>
                              </m:r>
                            </m:sup>
                          </m:sSubSup>
                        </m:den>
                      </m:f>
                      <m:r>
                        <a:rPr lang="en-US" altLang="ja-JP" sz="2400" i="1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𝑗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𝑘</m:t>
                          </m:r>
                          <m:r>
                            <a:rPr lang="ja-JP" altLang="ja-JP" sz="2400" i="1">
                              <a:latin typeface="Cambria Math"/>
                            </a:rPr>
                            <m:t>～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400" i="1" dirty="0">
                          <a:latin typeface="Cambria Math" panose="02040503050406030204" pitchFamily="18" charset="0"/>
                        </a:rPr>
                        <m:t>　　</m:t>
                      </m:r>
                      <m:sSubSup>
                        <m:sSubSup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m:rPr>
                              <m:lit/>
                            </m:rPr>
                            <a:rPr lang="en-US" altLang="ja-JP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𝑘</m:t>
                          </m:r>
                          <m:r>
                            <m:rPr>
                              <m:lit/>
                            </m:rPr>
                            <a:rPr lang="en-US" altLang="ja-JP" sz="24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𝑖𝑗</m:t>
                          </m:r>
                        </m:sub>
                        <m:sup>
                          <m:r>
                            <m:rPr>
                              <m:lit/>
                            </m:rPr>
                            <a:rPr lang="en-US" altLang="ja-JP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−1</m:t>
                          </m:r>
                          <m:r>
                            <m:rPr>
                              <m:lit/>
                            </m:rPr>
                            <a:rPr lang="en-US" altLang="ja-JP" sz="24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altLang="ja-JP" sz="2400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𝑖𝑘</m:t>
                          </m:r>
                        </m:sub>
                        <m:sup>
                          <m:d>
                            <m:d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𝑘𝑗</m:t>
                          </m:r>
                        </m:sub>
                        <m:sup>
                          <m:d>
                            <m:dPr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lit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lit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＝</m:t>
                      </m:r>
                      <m:sSubSup>
                        <m:sSubSup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lit/>
                            </m:rPr>
                            <a:rPr lang="en-US" altLang="ja-JP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m:rPr>
                              <m:lit/>
                            </m:rPr>
                            <a:rPr lang="en-US" altLang="ja-JP" sz="24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altLang="ja-JP" sz="2400" i="1">
                          <a:latin typeface="Cambria Math"/>
                        </a:rPr>
                        <m:t>−</m:t>
                      </m:r>
                      <m:sSubSup>
                        <m:sSubSup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𝑖𝑘</m:t>
                          </m:r>
                        </m:sub>
                        <m:sup>
                          <m:r>
                            <m:rPr>
                              <m:lit/>
                            </m:rPr>
                            <a:rPr lang="en-US" altLang="ja-JP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−1</m:t>
                          </m:r>
                          <m:r>
                            <m:rPr>
                              <m:lit/>
                            </m:rPr>
                            <a:rPr lang="en-US" altLang="ja-JP" sz="2400" i="1">
                              <a:latin typeface="Cambria Math"/>
                            </a:rPr>
                            <m:t>)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 </m:t>
                          </m:r>
                        </m:sup>
                      </m:sSubSup>
                      <m:sSubSup>
                        <m:sSubSup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lit/>
                            </m:rPr>
                            <a:rPr lang="en-US" altLang="ja-JP" sz="2400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𝑘</m:t>
                          </m:r>
                          <m:r>
                            <m:rPr>
                              <m:lit/>
                            </m:rPr>
                            <a:rPr lang="en-US" altLang="ja-JP" sz="2400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US" altLang="ja-JP" sz="2400" i="1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altLang="ja-JP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=1</m:t>
                          </m:r>
                          <m:r>
                            <a:rPr lang="ja-JP" altLang="ja-JP" sz="2400" i="1">
                              <a:latin typeface="Cambria Math"/>
                            </a:rPr>
                            <m:t>～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𝑘</m:t>
                          </m:r>
                          <m:r>
                            <a:rPr lang="ja-JP" alt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1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𝑘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+1</m:t>
                          </m:r>
                          <m:r>
                            <a:rPr lang="ja-JP" altLang="ja-JP" sz="2400" i="1">
                              <a:latin typeface="Cambria Math"/>
                            </a:rPr>
                            <m:t>～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𝑛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𝑗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𝑘</m:t>
                          </m:r>
                          <m:r>
                            <a:rPr lang="ja-JP" altLang="ja-JP" sz="2400" i="1">
                              <a:latin typeface="Cambria Math"/>
                            </a:rPr>
                            <m:t>～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7"/>
                <a:ext cx="8229600" cy="5380707"/>
              </a:xfrm>
              <a:blipFill rotWithShape="0">
                <a:blip r:embed="rId2"/>
                <a:stretch>
                  <a:fillRect l="-1111" t="-13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86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ja-JP" altLang="en-US" sz="3600" dirty="0"/>
              <a:t>掃出法 </a:t>
            </a:r>
            <a:r>
              <a:rPr lang="en-US" altLang="ja-JP" sz="3600" dirty="0"/>
              <a:t>(</a:t>
            </a:r>
            <a:r>
              <a:rPr lang="ja-JP" altLang="en-US" sz="3600" dirty="0"/>
              <a:t>ガウス・ジョルダンの消去法</a:t>
            </a:r>
            <a:r>
              <a:rPr lang="en-US" altLang="ja-JP" sz="3600" dirty="0"/>
              <a:t>)</a:t>
            </a:r>
            <a:endParaRPr lang="en-US" altLang="ja-JP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7"/>
                <a:ext cx="8229600" cy="5380707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ja-JP" altLang="ja-JP" sz="2400" dirty="0"/>
                  <a:t>これを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ja-JP" sz="2400" dirty="0" err="1"/>
                  <a:t>まで</a:t>
                </a:r>
                <a:r>
                  <a:rPr lang="ja-JP" altLang="ja-JP" sz="2400" dirty="0"/>
                  <a:t>繰り返す</a:t>
                </a:r>
                <a:r>
                  <a:rPr lang="ja-JP" altLang="en-US" sz="2400" dirty="0"/>
                  <a:t>と，</a:t>
                </a: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400" i="1" dirty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400" i="1" dirty="0" smtClean="0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sz="24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ja-JP" altLang="ja-JP" sz="2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>
                  <a:latin typeface="+mn-ea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altLang="ja-JP" sz="2400" dirty="0">
                  <a:latin typeface="+mn-ea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altLang="ja-JP" sz="24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24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7"/>
                <a:ext cx="8229600" cy="5380707"/>
              </a:xfrm>
              <a:blipFill rotWithShape="0">
                <a:blip r:embed="rId2"/>
                <a:stretch>
                  <a:fillRect l="-1111" t="-12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4537767" y="37170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18819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ja-JP" altLang="en-US" sz="3600" dirty="0"/>
              <a:t>掃出法 </a:t>
            </a:r>
            <a:r>
              <a:rPr lang="en-US" altLang="ja-JP" sz="3600" dirty="0"/>
              <a:t>(</a:t>
            </a:r>
            <a:r>
              <a:rPr lang="ja-JP" altLang="en-US" sz="3600" dirty="0"/>
              <a:t>ガウス・ジョルダンの消去法</a:t>
            </a:r>
            <a:r>
              <a:rPr lang="en-US" altLang="ja-JP" sz="3600" dirty="0"/>
              <a:t>)</a:t>
            </a:r>
            <a:endParaRPr lang="en-US" altLang="ja-JP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7"/>
                <a:ext cx="8229600" cy="5380707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ja-JP" altLang="en-US" sz="2400" dirty="0"/>
                  <a:t>（</a:t>
                </a:r>
                <a:r>
                  <a:rPr lang="en-US" altLang="ja-JP" sz="2400" dirty="0"/>
                  <a:t>3</a:t>
                </a:r>
                <a:r>
                  <a:rPr lang="ja-JP" altLang="en-US" sz="2400" dirty="0"/>
                  <a:t>）ピボット</a:t>
                </a:r>
                <a:r>
                  <a:rPr lang="en-US" altLang="ja-JP" sz="2400" dirty="0"/>
                  <a:t>(pivot)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ja-JP" altLang="en-US" sz="2400" i="1" dirty="0" smtClean="0">
                        <a:latin typeface="Cambria Math" panose="02040503050406030204" pitchFamily="18" charset="0"/>
                      </a:rPr>
                      <m:t>　</m:t>
                    </m:r>
                    <m:sSubSup>
                      <m:sSubSup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ja-JP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ja-JP" sz="2400" i="1">
                            <a:latin typeface="Cambria Math"/>
                          </a:rPr>
                          <m:t>𝑘𝑘</m:t>
                        </m:r>
                      </m:sub>
                      <m:sup>
                        <m:r>
                          <m:rPr>
                            <m:lit/>
                          </m:rPr>
                          <a:rPr lang="en-US" altLang="ja-JP" sz="2400" i="1">
                            <a:latin typeface="Cambria Math"/>
                          </a:rPr>
                          <m:t>(</m:t>
                        </m:r>
                        <m:r>
                          <a:rPr lang="en-US" altLang="ja-JP" sz="2400" i="1">
                            <a:latin typeface="Cambria Math"/>
                          </a:rPr>
                          <m:t>𝑘</m:t>
                        </m:r>
                        <m:r>
                          <a:rPr lang="en-US" altLang="ja-JP" sz="2400" i="1">
                            <a:latin typeface="Cambria Math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ja-JP" altLang="ja-JP" sz="2400" dirty="0"/>
                  <a:t>をピボット</a:t>
                </a:r>
                <a:r>
                  <a:rPr lang="en-US" altLang="ja-JP" sz="2400" dirty="0"/>
                  <a:t>(</a:t>
                </a:r>
                <a:r>
                  <a:rPr lang="ja-JP" altLang="ja-JP" sz="2400" dirty="0"/>
                  <a:t>軸・要</a:t>
                </a:r>
                <a:r>
                  <a:rPr lang="en-US" altLang="ja-JP" sz="2400" dirty="0"/>
                  <a:t>)</a:t>
                </a:r>
                <a:r>
                  <a:rPr lang="ja-JP" altLang="ja-JP" sz="2400" dirty="0"/>
                  <a:t>と呼ぶ</a:t>
                </a:r>
              </a:p>
              <a:p>
                <a:pPr marL="0" indent="0">
                  <a:buNone/>
                </a:pPr>
                <a:r>
                  <a:rPr lang="ja-JP" altLang="en-US" sz="2400" dirty="0"/>
                  <a:t>　　</a:t>
                </a:r>
                <a:r>
                  <a:rPr lang="ja-JP" altLang="ja-JP" sz="2400" dirty="0"/>
                  <a:t>ピボットが</a:t>
                </a:r>
                <a:r>
                  <a:rPr lang="en-US" altLang="ja-JP" sz="2400" dirty="0"/>
                  <a:t>0</a:t>
                </a:r>
                <a:r>
                  <a:rPr lang="ja-JP" altLang="ja-JP" sz="2400" dirty="0"/>
                  <a:t>に近いと</a:t>
                </a:r>
                <a:r>
                  <a:rPr lang="ja-JP" altLang="en-US" sz="2400" dirty="0"/>
                  <a:t>，</a:t>
                </a:r>
                <a:r>
                  <a:rPr lang="ja-JP" altLang="ja-JP" sz="2400" dirty="0"/>
                  <a:t>丸め誤差が増幅される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(</a:t>
                </a:r>
                <a:r>
                  <a:rPr lang="ja-JP" altLang="ja-JP" sz="2400" dirty="0"/>
                  <a:t>例</a:t>
                </a:r>
                <a:r>
                  <a:rPr lang="en-US" altLang="ja-JP" sz="2400" dirty="0"/>
                  <a:t>)</a:t>
                </a:r>
                <a:endParaRPr lang="ja-JP" altLang="ja-JP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2400">
                        <a:latin typeface="Cambria Math"/>
                      </a:rPr>
                      <m:t>0.003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ja-JP" sz="24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sz="2400">
                        <a:latin typeface="Cambria Math"/>
                      </a:rPr>
                      <m:t>+10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ja-JP" sz="240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sz="2400">
                        <a:latin typeface="Cambria Math"/>
                      </a:rPr>
                      <m:t>=5</m:t>
                    </m:r>
                  </m:oMath>
                </a14:m>
                <a:r>
                  <a:rPr lang="ja-JP" altLang="en-US" sz="2400" dirty="0"/>
                  <a:t>　</a:t>
                </a:r>
                <a:r>
                  <a:rPr lang="en-US" altLang="ja-JP" sz="2400" dirty="0">
                    <a:latin typeface="+mn-ea"/>
                  </a:rPr>
                  <a:t>…①</a:t>
                </a:r>
                <a:endParaRPr lang="ja-JP" altLang="ja-JP" sz="2400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lang="en-US" altLang="ja-JP" sz="2400">
                        <a:latin typeface="Cambria Math"/>
                      </a:rPr>
                      <m:t>5.291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ja-JP" sz="24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/>
                      </a:rPr>
                      <m:t>−</m:t>
                    </m:r>
                    <m:r>
                      <a:rPr lang="en-US" altLang="ja-JP" sz="240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ja-JP" altLang="ja-JP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ja-JP" sz="240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ja-JP" sz="2400">
                        <a:latin typeface="Cambria Math"/>
                      </a:rPr>
                      <m:t>=4</m:t>
                    </m:r>
                  </m:oMath>
                </a14:m>
                <a:r>
                  <a:rPr lang="ja-JP" altLang="en-US" sz="2400" dirty="0">
                    <a:latin typeface="+mn-ea"/>
                  </a:rPr>
                  <a:t>　　</a:t>
                </a:r>
                <a:r>
                  <a:rPr lang="en-US" altLang="ja-JP" sz="2400" dirty="0">
                    <a:latin typeface="+mn-ea"/>
                  </a:rPr>
                  <a:t>…②</a:t>
                </a:r>
                <a:r>
                  <a:rPr lang="ja-JP" altLang="en-US" sz="2400" dirty="0">
                    <a:latin typeface="+mn-ea"/>
                  </a:rPr>
                  <a:t>　</a:t>
                </a:r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　　</m:t>
                    </m:r>
                    <m:f>
                      <m:fPr>
                        <m:ctrlPr>
                          <a:rPr lang="ja-JP" altLang="ja-JP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ja-JP" sz="240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ja-JP" sz="2400">
                            <a:latin typeface="Cambria Math"/>
                          </a:rPr>
                          <m:t>0.003</m:t>
                        </m:r>
                      </m:den>
                    </m:f>
                    <m:r>
                      <a:rPr lang="en-US" altLang="ja-JP" sz="2400" i="1">
                        <a:latin typeface="Cambria Math"/>
                      </a:rPr>
                      <m:t>=3333.3333</m:t>
                    </m:r>
                    <m:r>
                      <a:rPr lang="ja-JP" altLang="ja-JP" sz="2400" i="1">
                        <a:latin typeface="Cambria Math"/>
                      </a:rPr>
                      <m:t>…</m:t>
                    </m:r>
                  </m:oMath>
                </a14:m>
                <a:endParaRPr lang="ja-JP" altLang="ja-JP" sz="2400" dirty="0"/>
              </a:p>
              <a:p>
                <a:pPr marL="176213" indent="-176213">
                  <a:buNone/>
                </a:pPr>
                <a:r>
                  <a:rPr lang="ja-JP" altLang="en-US" sz="2400" dirty="0"/>
                  <a:t>　</a:t>
                </a:r>
                <a:r>
                  <a:rPr lang="ja-JP" altLang="ja-JP" sz="2400" dirty="0"/>
                  <a:t>有効桁数が</a:t>
                </a:r>
                <a:r>
                  <a:rPr lang="en-US" altLang="ja-JP" sz="2400" dirty="0"/>
                  <a:t>7</a:t>
                </a:r>
                <a:r>
                  <a:rPr lang="ja-JP" altLang="ja-JP" sz="2400" dirty="0"/>
                  <a:t>桁だと、上記数字を</a:t>
                </a:r>
                <a:r>
                  <a:rPr lang="en-US" altLang="ja-JP" sz="2400" dirty="0"/>
                  <a:t>3333.333</a:t>
                </a:r>
                <a:r>
                  <a:rPr lang="ja-JP" altLang="ja-JP" sz="2400" dirty="0"/>
                  <a:t>として扱う→丸め誤差大・正確な解が出ない可能性あり</a:t>
                </a:r>
              </a:p>
              <a:p>
                <a:pPr marL="176213" indent="-176213">
                  <a:buNone/>
                </a:pPr>
                <a:r>
                  <a:rPr lang="ja-JP" altLang="en-US" sz="2400" dirty="0"/>
                  <a:t>　</a:t>
                </a:r>
                <a:r>
                  <a:rPr lang="ja-JP" altLang="ja-JP" sz="2400" dirty="0"/>
                  <a:t>→同列で絶対値が一番大きいものをピボットとして選び、その行を</a:t>
                </a:r>
                <a:r>
                  <a:rPr lang="en-US" altLang="ja-JP" sz="2400" dirty="0"/>
                  <a:t>k</a:t>
                </a:r>
                <a:r>
                  <a:rPr lang="ja-JP" altLang="ja-JP" sz="2400" dirty="0"/>
                  <a:t>行目と交換する</a:t>
                </a:r>
                <a:endParaRPr lang="en-US" altLang="ja-JP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7"/>
                <a:ext cx="8229600" cy="5380707"/>
              </a:xfrm>
              <a:blipFill rotWithShape="0">
                <a:blip r:embed="rId2"/>
                <a:stretch>
                  <a:fillRect l="-1111" t="-1359" r="-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93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ja-JP" altLang="en-US" sz="3600" dirty="0"/>
              <a:t>掃出法 </a:t>
            </a:r>
            <a:r>
              <a:rPr lang="en-US" altLang="ja-JP" sz="3600" dirty="0"/>
              <a:t>(</a:t>
            </a:r>
            <a:r>
              <a:rPr lang="ja-JP" altLang="en-US" sz="3600" dirty="0"/>
              <a:t>ガウス・ジョルダンの消去法</a:t>
            </a:r>
            <a:r>
              <a:rPr lang="en-US" altLang="ja-JP" sz="3600" dirty="0"/>
              <a:t>)</a:t>
            </a:r>
            <a:endParaRPr lang="en-US" altLang="ja-JP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7"/>
                <a:ext cx="8229600" cy="53807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sz="2400" dirty="0"/>
                  <a:t>(</a:t>
                </a:r>
                <a:r>
                  <a:rPr lang="ja-JP" altLang="ja-JP" sz="2400" dirty="0"/>
                  <a:t>例</a:t>
                </a:r>
                <a:r>
                  <a:rPr lang="en-US" altLang="ja-JP" sz="2400" dirty="0"/>
                  <a:t>)</a:t>
                </a:r>
                <a:endParaRPr lang="ja-JP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400" i="1" dirty="0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i="1" dirty="0"/>
              </a:p>
              <a:p>
                <a:pPr marL="0" indent="0">
                  <a:buNone/>
                </a:pPr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ja-JP" sz="2400" i="1">
                          <a:latin typeface="Cambria Math"/>
                        </a:rPr>
                        <m:t>　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ja-JP" altLang="ja-JP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ja-JP" altLang="ja-JP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7"/>
                <a:ext cx="8229600" cy="5380707"/>
              </a:xfrm>
              <a:blipFill rotWithShape="0">
                <a:blip r:embed="rId2"/>
                <a:stretch>
                  <a:fillRect l="-1111" t="-13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矢印 4"/>
          <p:cNvSpPr/>
          <p:nvPr/>
        </p:nvSpPr>
        <p:spPr>
          <a:xfrm>
            <a:off x="2555776" y="2996952"/>
            <a:ext cx="64807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3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ja-JP" altLang="en-US" sz="3600" dirty="0"/>
              <a:t>掃出法 </a:t>
            </a:r>
            <a:r>
              <a:rPr lang="en-US" altLang="ja-JP" sz="3600" dirty="0"/>
              <a:t>(</a:t>
            </a:r>
            <a:r>
              <a:rPr lang="ja-JP" altLang="en-US" sz="3600" dirty="0"/>
              <a:t>ガウス・ジョルダンの消去法</a:t>
            </a:r>
            <a:r>
              <a:rPr lang="en-US" altLang="ja-JP" sz="3600" dirty="0"/>
              <a:t>)</a:t>
            </a:r>
            <a:endParaRPr lang="en-US" altLang="ja-JP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59"/>
                <a:ext cx="8229600" cy="5452715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ja-JP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ja-JP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ja-JP" altLang="en-US" sz="2400" dirty="0"/>
                  <a:t>であるから，解ベクトルは </a:t>
                </a:r>
                <a14:m>
                  <m:oMath xmlns:m="http://schemas.openxmlformats.org/officeDocument/2006/math">
                    <m:r>
                      <a:rPr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4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ja-JP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ja-JP" altLang="en-US" sz="2400" dirty="0"/>
                  <a:t>行列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2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ja-JP" altLang="en-US" sz="2400" i="1">
                                  <a:latin typeface="Cambria Math"/>
                                </a:rPr>
                                <m:t>　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i="1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2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ja-JP" altLang="en-US" sz="2400" i="1">
                                  <a:latin typeface="Cambria Math"/>
                                </a:rPr>
                                <m:t>　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i="1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i="1">
                                        <a:latin typeface="Cambria Math"/>
                                      </a:rPr>
                                      <m:t>⋮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ja-JP" altLang="en-US" sz="2400" i="1">
                                        <a:latin typeface="Cambria Math"/>
                                      </a:rPr>
                                      <m:t>　</m:t>
                                    </m:r>
                                  </m:e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  <m:r>
                                <a:rPr lang="ja-JP" altLang="en-US" sz="2400" i="1">
                                  <a:latin typeface="Cambria Math"/>
                                </a:rPr>
                                <m:t>　　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i="1">
                                        <a:latin typeface="Cambria Math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   ⋮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2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ja-JP" altLang="en-US" sz="2400" i="1">
                                  <a:latin typeface="Cambria Math"/>
                                </a:rPr>
                                <m:t>　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i="1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400" i="1">
                                            <a:latin typeface="Cambria Math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　</m:t>
                                  </m:r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ja-JP" altLang="en-US" sz="2400" i="1" smtClean="0">
                                      <a:latin typeface="Cambria Math" panose="02040503050406030204" pitchFamily="18" charset="0"/>
                                    </a:rPr>
                                    <m:t>　</m:t>
                                  </m:r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ja-JP" altLang="en-US" sz="2400" i="1" smtClean="0">
                                      <a:latin typeface="Cambria Math" panose="02040503050406030204" pitchFamily="18" charset="0"/>
                                    </a:rPr>
                                    <m:t>　</m:t>
                                  </m:r>
                                  <m: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　</m:t>
                                  </m:r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400" b="1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altLang="ja-JP" sz="2400" b="1" dirty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400" b="1" i="1" dirty="0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400" b="1" i="1" dirty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400" b="1" i="1" dirty="0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400" b="1" i="1" dirty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400" b="1" i="1" dirty="0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400" b="1" i="1" dirty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400" b="1" i="1" dirty="0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400" b="1" i="1" dirty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400" b="1" i="1" dirty="0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400" b="1" i="1" dirty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400" b="1" i="1" dirty="0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400" b="1" i="1" dirty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400" b="1" i="1" dirty="0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400" b="1" i="1" dirty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400" b="1" i="1" dirty="0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400" b="1" i="1" dirty="0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　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ja-JP" altLang="en-US" sz="2400" i="1">
                                  <a:latin typeface="Cambria Math"/>
                                </a:rPr>
                                <m:t>　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i="1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a:rPr lang="ja-JP" altLang="en-US" sz="2400" i="1">
                                  <a:latin typeface="Cambria Math"/>
                                </a:rPr>
                                <m:t>　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i="1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  <m:r>
                                <a:rPr lang="ja-JP" altLang="en-US" sz="2400" i="1">
                                  <a:latin typeface="Cambria Math"/>
                                </a:rPr>
                                <m:t>　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i="1">
                                        <a:latin typeface="Cambria Math"/>
                                      </a:rPr>
                                      <m:t>⋱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　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ja-JP" altLang="en-US" sz="2400" i="1">
                                  <a:latin typeface="Cambria Math"/>
                                </a:rPr>
                                <m:t>　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i="1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　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　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　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　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　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b="1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altLang="ja-JP" sz="2800" b="1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59"/>
                <a:ext cx="8229600" cy="54527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右矢印 4"/>
          <p:cNvSpPr/>
          <p:nvPr/>
        </p:nvSpPr>
        <p:spPr>
          <a:xfrm>
            <a:off x="2843808" y="5013176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53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1 </a:t>
            </a:r>
            <a:r>
              <a:rPr lang="ja-JP" altLang="en-US" sz="3600" dirty="0"/>
              <a:t>連立一次方程式と行列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11256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800" dirty="0"/>
                  <a:t>連立一次方程式</a:t>
                </a:r>
                <a:endParaRPr lang="en-US" altLang="ja-JP" sz="2800" dirty="0"/>
              </a:p>
              <a:p>
                <a:pPr marL="3571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+…</m:t>
                                </m:r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+…</m:t>
                                </m:r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ja-JP" altLang="en-US" sz="2800" i="1">
                                          <a:latin typeface="Cambria Math"/>
                                        </a:rPr>
                                        <m:t>　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800" i="1">
                                          <a:latin typeface="Cambria Math"/>
                                        </a:rPr>
                                        <m:t>⋮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ja-JP" altLang="en-US" sz="2800" i="1">
                                          <a:latin typeface="Cambria Math"/>
                                        </a:rPr>
                                        <m:t>　</m:t>
                                      </m:r>
                                      <m:r>
                                        <a:rPr lang="ja-JP" altLang="en-US" sz="2800" i="1">
                                          <a:latin typeface="Cambria Math"/>
                                        </a:rPr>
                                        <m:t>　　　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ja-JP" altLang="en-US" sz="2800" i="1">
                                          <a:latin typeface="Cambria Math"/>
                                        </a:rPr>
                                        <m:t>⋮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ja-JP" altLang="en-US" sz="2800" i="1">
                                          <a:latin typeface="Cambria Math"/>
                                        </a:rPr>
                                        <m:t>　</m:t>
                                      </m:r>
                                      <m:r>
                                        <a:rPr lang="ja-JP" altLang="en-US" sz="2800" i="1">
                                          <a:latin typeface="Cambria Math"/>
                                        </a:rPr>
                                        <m:t>　　　　　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ja-JP" altLang="en-US" sz="2800" i="1">
                                          <a:latin typeface="Cambria Math"/>
                                        </a:rPr>
                                        <m:t>⋮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ja-JP" altLang="en-US" sz="2800" i="1">
                                          <a:latin typeface="Cambria Math"/>
                                        </a:rPr>
                                        <m:t>　</m:t>
                                      </m:r>
                                      <m:r>
                                        <a:rPr lang="ja-JP" altLang="en-US" sz="2800" i="1">
                                          <a:latin typeface="Cambria Math"/>
                                        </a:rPr>
                                        <m:t>　　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ja-JP" altLang="en-US" sz="2800" i="1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8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2800" i="1">
                                          <a:latin typeface="Cambria Math"/>
                                        </a:rPr>
                                        <m:t>+…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ja-JP" sz="2800" i="1">
                                          <a:latin typeface="Cambria Math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800" dirty="0"/>
              </a:p>
              <a:p>
                <a:pPr marL="357188" indent="0">
                  <a:buNone/>
                </a:pP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/>
                      </a:rPr>
                      <m:t>𝐴</m:t>
                    </m:r>
                    <m:r>
                      <a:rPr lang="en-US" altLang="ja-JP" sz="22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22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200" b="0" i="1" smtClean="0">
                                <a:latin typeface="Cambria Math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2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sz="2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  <m:r>
                              <a:rPr lang="ja-JP" altLang="en-US" sz="2200" i="1">
                                <a:latin typeface="Cambria Math"/>
                              </a:rPr>
                              <m:t>　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2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200" i="1" smtClean="0">
                                      <a:latin typeface="Cambria Math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2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altLang="ja-JP" sz="22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altLang="ja-JP" sz="22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  <m:r>
                              <a:rPr lang="ja-JP" altLang="en-US" sz="2200" i="1">
                                <a:latin typeface="Cambria Math"/>
                              </a:rPr>
                              <m:t>　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2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200" i="1">
                                      <a:latin typeface="Cambria Math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altLang="ja-JP" sz="22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2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200" i="1" smtClean="0">
                                      <a:latin typeface="Cambria Math"/>
                                    </a:rPr>
                                    <m:t>⋮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ja-JP" altLang="en-US" sz="2200" b="0" i="1" smtClean="0">
                                      <a:latin typeface="Cambria Math"/>
                                    </a:rPr>
                                    <m:t>　</m:t>
                                  </m:r>
                                </m:e>
                                <m:e>
                                  <m:r>
                                    <a:rPr lang="en-US" altLang="ja-JP" sz="2200" i="1" smtClean="0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mr>
                            </m:m>
                            <m:r>
                              <a:rPr lang="ja-JP" altLang="en-US" sz="2200" i="1" smtClean="0">
                                <a:latin typeface="Cambria Math"/>
                              </a:rPr>
                              <m:t>　</m:t>
                            </m:r>
                            <m:r>
                              <a:rPr lang="ja-JP" altLang="en-US" sz="2200" b="0" i="1" smtClean="0">
                                <a:latin typeface="Cambria Math"/>
                              </a:rPr>
                              <m:t>　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2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200" i="1" smtClean="0">
                                      <a:latin typeface="Cambria Math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ja-JP" sz="2200" b="0" i="1" smtClean="0">
                                      <a:latin typeface="Cambria Math"/>
                                    </a:rPr>
                                    <m:t>   </m:t>
                                  </m:r>
                                  <m:r>
                                    <a:rPr lang="en-US" altLang="ja-JP" sz="2200" i="1" smtClean="0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2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ja-JP" sz="22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ja-JP" sz="22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  <m:r>
                              <a:rPr lang="ja-JP" altLang="en-US" sz="2200" i="1">
                                <a:latin typeface="Cambria Math"/>
                              </a:rPr>
                              <m:t>　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2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200" i="1">
                                      <a:latin typeface="Cambria Math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ja-JP" sz="22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ja-JP" altLang="en-US" sz="2200" dirty="0"/>
                  <a:t>，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latin typeface="Cambria Math"/>
                      </a:rPr>
                      <m:t>𝒙</m:t>
                    </m:r>
                    <m:r>
                      <a:rPr lang="en-US" altLang="ja-JP" sz="2200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2200" b="0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200" b="0" i="1" dirty="0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2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200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2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200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  <m:e>
                            <m:r>
                              <a:rPr lang="en-US" altLang="ja-JP" sz="2200" b="0" i="1" dirty="0" smtClean="0">
                                <a:latin typeface="Cambria Math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ja-JP" sz="2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200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ja-JP" altLang="en-US" sz="2200" dirty="0"/>
                  <a:t>，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latin typeface="Cambria Math"/>
                      </a:rPr>
                      <m:t>𝒃</m:t>
                    </m:r>
                    <m:r>
                      <a:rPr lang="en-US" altLang="ja-JP" sz="2200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2200" i="1" dirty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200" i="1" dirty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22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dirty="0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2200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22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dirty="0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2200" i="1" dirty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  <m:e>
                            <m:r>
                              <a:rPr lang="en-US" altLang="ja-JP" sz="2200" i="1" dirty="0">
                                <a:latin typeface="Cambria Math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ja-JP" sz="2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dirty="0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2200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ja-JP" sz="2200" dirty="0"/>
              </a:p>
              <a:p>
                <a:pPr marL="357188" indent="0">
                  <a:spcBef>
                    <a:spcPts val="1800"/>
                  </a:spcBef>
                  <a:buNone/>
                </a:pPr>
                <a:r>
                  <a:rPr lang="ja-JP" altLang="en-US" sz="2800" dirty="0"/>
                  <a:t>　　　　　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𝐴</m:t>
                    </m:r>
                    <m:r>
                      <a:rPr lang="en-US" altLang="ja-JP" sz="2800" b="1" i="1" smtClean="0">
                        <a:latin typeface="Cambria Math"/>
                      </a:rPr>
                      <m:t>𝒙</m:t>
                    </m:r>
                    <m:r>
                      <a:rPr lang="en-US" altLang="ja-JP" sz="2800" b="0" i="1" smtClean="0">
                        <a:latin typeface="Cambria Math"/>
                      </a:rPr>
                      <m:t>=</m:t>
                    </m:r>
                    <m:r>
                      <a:rPr lang="en-US" altLang="ja-JP" sz="28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ja-JP" altLang="en-US" sz="2800" b="1" dirty="0"/>
                  <a:t>　　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ja-JP" altLang="en-US" sz="2800" dirty="0"/>
                  <a:t>が正則ならば 　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latin typeface="Cambria Math"/>
                      </a:rPr>
                      <m:t>𝒙</m:t>
                    </m:r>
                    <m:r>
                      <a:rPr lang="en-US" altLang="ja-JP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ja-JP" sz="28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ja-JP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ja-JP" sz="28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altLang="ja-JP" sz="2800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altLang="ja-JP" sz="2800" b="1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112568"/>
              </a:xfrm>
              <a:blipFill>
                <a:blip r:embed="rId2"/>
                <a:stretch>
                  <a:fillRect l="-1333" t="-25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1261960" y="5708644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6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1.1 </a:t>
            </a:r>
            <a:r>
              <a:rPr lang="ja-JP" altLang="en-US" sz="3600" dirty="0"/>
              <a:t>掃出法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544616"/>
              </a:xfrm>
            </p:spPr>
            <p:txBody>
              <a:bodyPr>
                <a:normAutofit fontScale="92500"/>
              </a:bodyPr>
              <a:lstStyle/>
              <a:p>
                <a:r>
                  <a:rPr lang="ja-JP" altLang="en-US" sz="2800" dirty="0"/>
                  <a:t>行列の基本変形</a:t>
                </a:r>
                <a:endParaRPr lang="en-US" altLang="ja-JP" sz="2800" dirty="0"/>
              </a:p>
              <a:p>
                <a:pPr marL="357188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ja-JP" altLang="en-US" sz="2600" dirty="0"/>
                  <a:t>（</a:t>
                </a:r>
                <a:r>
                  <a:rPr lang="en-US" altLang="ja-JP" sz="2600" dirty="0"/>
                  <a:t>Ⅰ</a:t>
                </a:r>
                <a:r>
                  <a:rPr lang="ja-JP" altLang="en-US" sz="2600" dirty="0"/>
                  <a:t>）ある行と他の行を入れ替える</a:t>
                </a:r>
                <a:endParaRPr lang="en-US" altLang="ja-JP" sz="2600" dirty="0"/>
              </a:p>
              <a:p>
                <a:pPr marL="357188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sz="2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/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/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/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/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800">
                          <a:latin typeface="Cambria Math"/>
                          <a:ea typeface="Cambria Math"/>
                        </a:rPr>
                        <m:t>≡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ja-JP" altLang="en-US" sz="2800" b="0" i="1" smtClean="0">
                          <a:latin typeface="Cambria Math"/>
                        </a:rPr>
                        <m:t>　　</m:t>
                      </m:r>
                      <m:r>
                        <a:rPr lang="en-US" altLang="ja-JP" sz="2800" b="0" i="1" smtClean="0">
                          <a:latin typeface="Cambria Math"/>
                        </a:rPr>
                        <m:t>(</m:t>
                      </m:r>
                      <m:r>
                        <a:rPr lang="en-US" altLang="ja-JP" sz="2800" b="0" i="1" smtClean="0">
                          <a:latin typeface="Cambria Math"/>
                        </a:rPr>
                        <m:t>𝑖</m:t>
                      </m:r>
                      <m:r>
                        <a:rPr lang="en-US" altLang="ja-JP" sz="2800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altLang="ja-JP" sz="28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altLang="ja-JP" sz="2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ja-JP" sz="2800" dirty="0"/>
              </a:p>
              <a:p>
                <a:pPr marL="357188" indent="0">
                  <a:spcBef>
                    <a:spcPts val="600"/>
                  </a:spcBef>
                  <a:buNone/>
                </a:pPr>
                <a:endParaRPr lang="en-US" altLang="ja-JP" sz="1300" dirty="0"/>
              </a:p>
              <a:p>
                <a:pPr marL="357188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sz="28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sz="2800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ja-JP" sz="28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ja-JP" sz="2800" b="0" i="1" smtClean="0">
                          <a:latin typeface="Cambria Math"/>
                        </a:rPr>
                        <m:t>=−1</m:t>
                      </m:r>
                      <m:r>
                        <a:rPr lang="ja-JP" altLang="en-US" sz="2800" b="0" i="1" smtClean="0">
                          <a:latin typeface="Cambria Math"/>
                        </a:rPr>
                        <m:t>，　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ja-JP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sz="2800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ja-JP" sz="2800" i="1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  <m:sup>
                          <m:r>
                            <a:rPr lang="en-US" altLang="ja-JP" sz="28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ja-JP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8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/>
                        </a:rPr>
                        <m:t>(</m:t>
                      </m:r>
                      <m:r>
                        <a:rPr lang="en-US" altLang="ja-JP" sz="2800" b="0" i="1" smtClean="0">
                          <a:latin typeface="Cambria Math"/>
                        </a:rPr>
                        <m:t>𝑖</m:t>
                      </m:r>
                      <m:r>
                        <a:rPr lang="en-US" altLang="ja-JP" sz="2800" b="0" i="1" smtClean="0">
                          <a:latin typeface="Cambria Math"/>
                        </a:rPr>
                        <m:t>, </m:t>
                      </m:r>
                      <m:r>
                        <a:rPr lang="en-US" altLang="ja-JP" sz="2800" b="0" i="1" smtClean="0">
                          <a:latin typeface="Cambria Math"/>
                        </a:rPr>
                        <m:t>𝑗</m:t>
                      </m:r>
                      <m:r>
                        <a:rPr lang="en-US" altLang="ja-JP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sz="2800" dirty="0"/>
              </a:p>
              <a:p>
                <a:pPr marL="357188" indent="0">
                  <a:spcBef>
                    <a:spcPts val="600"/>
                  </a:spcBef>
                  <a:buNone/>
                </a:pPr>
                <a:endParaRPr lang="en-US" altLang="ja-JP" sz="1300" dirty="0"/>
              </a:p>
              <a:p>
                <a:pPr marL="357188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ja-JP" sz="2800" b="0" i="1" smtClean="0">
                          <a:latin typeface="Cambria Math"/>
                        </a:rPr>
                        <m:t> </m:t>
                      </m:r>
                      <m:r>
                        <a:rPr lang="ja-JP" altLang="en-US" sz="2800" b="0" i="1" smtClean="0">
                          <a:latin typeface="Cambria Math"/>
                        </a:rPr>
                        <m:t>：</m:t>
                      </m:r>
                      <m:r>
                        <a:rPr lang="ja-JP" altLang="en-US" sz="2800" i="1">
                          <a:latin typeface="Cambria Math"/>
                        </a:rPr>
                        <m:t>行列</m:t>
                      </m:r>
                      <m:r>
                        <a:rPr lang="en-US" altLang="ja-JP" sz="2800" b="0" i="1" smtClean="0">
                          <a:latin typeface="Cambria Math"/>
                        </a:rPr>
                        <m:t>𝐴</m:t>
                      </m:r>
                      <m:r>
                        <a:rPr lang="ja-JP" altLang="en-US" sz="2800" b="0" i="1" smtClean="0">
                          <a:latin typeface="Cambria Math"/>
                        </a:rPr>
                        <m:t>の</m:t>
                      </m:r>
                      <m:r>
                        <a:rPr lang="ja-JP" altLang="en-US" sz="2800" i="1">
                          <a:latin typeface="Cambria Math"/>
                        </a:rPr>
                        <m:t>第</m:t>
                      </m:r>
                      <m:r>
                        <a:rPr lang="en-US" altLang="ja-JP" sz="2800" b="0" i="1" smtClean="0">
                          <a:latin typeface="Cambria Math"/>
                        </a:rPr>
                        <m:t>𝑖</m:t>
                      </m:r>
                      <m:r>
                        <a:rPr lang="ja-JP" altLang="en-US" sz="2800" b="0" i="1" smtClean="0">
                          <a:latin typeface="Cambria Math"/>
                        </a:rPr>
                        <m:t>行と</m:t>
                      </m:r>
                      <m:r>
                        <a:rPr lang="ja-JP" altLang="en-US" sz="2800" i="1">
                          <a:latin typeface="Cambria Math"/>
                        </a:rPr>
                        <m:t>第</m:t>
                      </m:r>
                      <m:r>
                        <a:rPr lang="en-US" altLang="ja-JP" sz="2800" b="0" i="1" smtClean="0">
                          <a:latin typeface="Cambria Math"/>
                        </a:rPr>
                        <m:t>𝑗</m:t>
                      </m:r>
                      <m:r>
                        <a:rPr lang="ja-JP" altLang="en-US" sz="2800" b="0" i="1" smtClean="0">
                          <a:latin typeface="Cambria Math"/>
                        </a:rPr>
                        <m:t>行を</m:t>
                      </m:r>
                      <m:r>
                        <a:rPr lang="ja-JP" altLang="en-US" sz="2800" i="1">
                          <a:latin typeface="Cambria Math"/>
                        </a:rPr>
                        <m:t>入れ替えた</m:t>
                      </m:r>
                      <m:r>
                        <a:rPr lang="ja-JP" altLang="en-US" sz="2800" i="1" smtClean="0">
                          <a:latin typeface="Cambria Math"/>
                        </a:rPr>
                        <m:t>行列</m:t>
                      </m:r>
                    </m:oMath>
                  </m:oMathPara>
                </a14:m>
                <a:endParaRPr lang="en-US" altLang="ja-JP" sz="2800" dirty="0"/>
              </a:p>
              <a:p>
                <a:pPr marL="357188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altLang="ja-JP" sz="2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ja-JP" sz="2800" i="1">
                          <a:latin typeface="Cambria Math"/>
                        </a:rPr>
                        <m:t> </m:t>
                      </m:r>
                      <m:r>
                        <a:rPr lang="ja-JP" altLang="en-US" sz="2800" i="1">
                          <a:latin typeface="Cambria Math"/>
                        </a:rPr>
                        <m:t>：行列</m:t>
                      </m:r>
                      <m:r>
                        <a:rPr lang="en-US" altLang="ja-JP" sz="2800" i="1">
                          <a:latin typeface="Cambria Math"/>
                        </a:rPr>
                        <m:t>𝐴</m:t>
                      </m:r>
                      <m:r>
                        <a:rPr lang="ja-JP" altLang="en-US" sz="2800" i="1">
                          <a:latin typeface="Cambria Math"/>
                        </a:rPr>
                        <m:t>の第</m:t>
                      </m:r>
                      <m:r>
                        <a:rPr lang="en-US" altLang="ja-JP" sz="2800" i="1">
                          <a:latin typeface="Cambria Math"/>
                        </a:rPr>
                        <m:t>𝑖</m:t>
                      </m:r>
                      <m:r>
                        <a:rPr lang="ja-JP" altLang="en-US" sz="2800" i="1" smtClean="0">
                          <a:latin typeface="Cambria Math" panose="02040503050406030204" pitchFamily="18" charset="0"/>
                        </a:rPr>
                        <m:t>列</m:t>
                      </m:r>
                      <m:r>
                        <a:rPr lang="ja-JP" altLang="en-US" sz="2800" i="1">
                          <a:latin typeface="Cambria Math"/>
                        </a:rPr>
                        <m:t>と第</m:t>
                      </m:r>
                      <m:r>
                        <a:rPr lang="en-US" altLang="ja-JP" sz="2800" i="1">
                          <a:latin typeface="Cambria Math"/>
                        </a:rPr>
                        <m:t>𝑗</m:t>
                      </m:r>
                      <m:r>
                        <a:rPr lang="ja-JP" altLang="en-US" sz="2800" i="1" smtClean="0">
                          <a:latin typeface="Cambria Math" panose="02040503050406030204" pitchFamily="18" charset="0"/>
                        </a:rPr>
                        <m:t>列</m:t>
                      </m:r>
                      <m:r>
                        <a:rPr lang="ja-JP" altLang="en-US" sz="2800" i="1">
                          <a:latin typeface="Cambria Math"/>
                        </a:rPr>
                        <m:t>を入れ替えた行列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6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544616"/>
              </a:xfrm>
              <a:blipFill>
                <a:blip r:embed="rId2"/>
                <a:stretch>
                  <a:fillRect l="-1111" t="-13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9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ja-JP" altLang="en-US" sz="2800" dirty="0"/>
              <a:t>行列の基本変形</a:t>
            </a:r>
            <a:endParaRPr lang="en-US" altLang="ja-JP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328592"/>
              </a:xfrm>
            </p:spPr>
            <p:txBody>
              <a:bodyPr>
                <a:normAutofit/>
              </a:bodyPr>
              <a:lstStyle/>
              <a:p>
                <a:pPr marL="357188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ja-JP" altLang="en-US" sz="2400" dirty="0"/>
                  <a:t>（</a:t>
                </a:r>
                <a:r>
                  <a:rPr lang="en-US" altLang="ja-JP" sz="2400" dirty="0"/>
                  <a:t>Ⅱ</a:t>
                </a:r>
                <a:r>
                  <a:rPr lang="ja-JP" altLang="en-US" sz="2400" dirty="0"/>
                  <a:t>）ある行を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ja-JP" altLang="en-US" sz="2400" dirty="0"/>
                  <a:t>倍する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/>
                      </a:rPr>
                      <m:t>(</m:t>
                    </m:r>
                    <m:r>
                      <a:rPr lang="en-US" altLang="ja-JP" sz="2400" b="0" i="1" smtClean="0">
                        <a:latin typeface="Cambria Math"/>
                      </a:rPr>
                      <m:t>𝑡</m:t>
                    </m:r>
                    <m:r>
                      <a:rPr lang="en-US" altLang="ja-JP" sz="2400" b="0" i="1" smtClean="0">
                        <a:latin typeface="Cambria Math"/>
                        <a:ea typeface="Cambria Math"/>
                      </a:rPr>
                      <m:t>≠0)</m:t>
                    </m:r>
                  </m:oMath>
                </a14:m>
                <a:endParaRPr lang="en-US" altLang="ja-JP" sz="2400" dirty="0"/>
              </a:p>
              <a:p>
                <a:pPr marL="357188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sz="2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ja-JP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ja-JP" sz="26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  <m:e>
                                <m:r>
                                  <a:rPr lang="en-US" altLang="ja-JP" sz="26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altLang="ja-JP" sz="2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ja-JP" sz="2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/>
                              <m:e>
                                <m:r>
                                  <a:rPr lang="en-US" altLang="ja-JP" sz="26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e/>
                              <m:e>
                                <m:r>
                                  <a:rPr lang="en-US" altLang="ja-JP" sz="2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ja-JP" sz="2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ja-JP" sz="26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ja-JP" sz="26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ja-JP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ja-JP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600">
                          <a:latin typeface="Cambria Math"/>
                          <a:ea typeface="Cambria Math"/>
                        </a:rPr>
                        <m:t>≡</m:t>
                      </m:r>
                      <m:sSub>
                        <m:sSubPr>
                          <m:ctrlPr>
                            <a:rPr lang="en-US" altLang="ja-JP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6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26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sz="2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600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altLang="ja-JP" sz="26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ja-JP" altLang="en-US" sz="2600" b="0" i="1" smtClean="0">
                          <a:latin typeface="Cambria Math"/>
                        </a:rPr>
                        <m:t>　</m:t>
                      </m:r>
                      <m:r>
                        <a:rPr lang="en-US" altLang="ja-JP" sz="2600" b="0" i="1" smtClean="0">
                          <a:latin typeface="Cambria Math"/>
                        </a:rPr>
                        <m:t>(</m:t>
                      </m:r>
                      <m:r>
                        <a:rPr lang="en-US" altLang="ja-JP" sz="2600" b="0" i="1" smtClean="0">
                          <a:latin typeface="Cambria Math"/>
                        </a:rPr>
                        <m:t>𝑡</m:t>
                      </m:r>
                      <m:r>
                        <a:rPr lang="en-US" altLang="ja-JP" sz="2600" b="0" i="1" smtClean="0">
                          <a:latin typeface="Cambria Math"/>
                          <a:ea typeface="Cambria Math"/>
                        </a:rPr>
                        <m:t>≠0)</m:t>
                      </m:r>
                    </m:oMath>
                  </m:oMathPara>
                </a14:m>
                <a:endParaRPr lang="en-US" altLang="ja-JP" sz="2600" dirty="0"/>
              </a:p>
              <a:p>
                <a:pPr marL="357188" indent="0">
                  <a:spcBef>
                    <a:spcPts val="600"/>
                  </a:spcBef>
                  <a:buNone/>
                </a:pPr>
                <a:endParaRPr lang="en-US" altLang="ja-JP" sz="1200" dirty="0"/>
              </a:p>
              <a:p>
                <a:pPr marL="357188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600" b="0" i="1" smtClean="0">
                          <a:latin typeface="Cambria Math"/>
                        </a:rPr>
                        <m:t>　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26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6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ja-JP" sz="2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6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sz="2600" b="0" i="1" smtClean="0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altLang="ja-JP" sz="26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sz="2600" b="0" i="1" smtClean="0">
                          <a:latin typeface="Cambria Math"/>
                        </a:rPr>
                        <m:t>=</m:t>
                      </m:r>
                      <m:r>
                        <a:rPr lang="en-US" altLang="ja-JP" sz="2600" b="0" i="1" smtClean="0">
                          <a:latin typeface="Cambria Math"/>
                        </a:rPr>
                        <m:t>𝑡</m:t>
                      </m:r>
                      <m:r>
                        <a:rPr lang="ja-JP" altLang="en-US" sz="2600" b="0" i="1" smtClean="0">
                          <a:latin typeface="Cambria Math"/>
                        </a:rPr>
                        <m:t>，　</m:t>
                      </m:r>
                      <m:sSub>
                        <m:sSubPr>
                          <m:ctrlPr>
                            <a:rPr lang="en-US" altLang="ja-JP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6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26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ja-JP" sz="2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sz="2600" b="0" i="1" smtClean="0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altLang="ja-JP" sz="26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ja-JP" sz="26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ja-JP" sz="2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6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altLang="ja-JP" sz="26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ja-JP" sz="2600" b="0" i="1" smtClean="0">
                          <a:latin typeface="Cambria Math"/>
                        </a:rPr>
                        <m:t>(</m:t>
                      </m:r>
                      <m:r>
                        <a:rPr lang="en-US" altLang="ja-JP" sz="2600" b="0" i="1" smtClean="0">
                          <a:latin typeface="Cambria Math"/>
                        </a:rPr>
                        <m:t>𝑖</m:t>
                      </m:r>
                      <m:r>
                        <a:rPr lang="en-US" altLang="ja-JP" sz="2600" b="0" i="1" smtClean="0">
                          <a:latin typeface="Cambria Math"/>
                        </a:rPr>
                        <m:t>;1/</m:t>
                      </m:r>
                      <m:r>
                        <a:rPr lang="en-US" altLang="ja-JP" sz="2600" b="0" i="1" smtClean="0">
                          <a:latin typeface="Cambria Math"/>
                        </a:rPr>
                        <m:t>𝑡</m:t>
                      </m:r>
                      <m:r>
                        <a:rPr lang="en-US" altLang="ja-JP" sz="2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sz="2600" dirty="0"/>
              </a:p>
              <a:p>
                <a:pPr marL="357188" indent="0">
                  <a:spcBef>
                    <a:spcPts val="600"/>
                  </a:spcBef>
                  <a:buNone/>
                </a:pPr>
                <a:endParaRPr lang="en-US" altLang="ja-JP" sz="1200" dirty="0"/>
              </a:p>
              <a:p>
                <a:pPr marL="357188" indent="0">
                  <a:spcBef>
                    <a:spcPts val="0"/>
                  </a:spcBef>
                  <a:buNone/>
                </a:pPr>
                <a:r>
                  <a:rPr lang="ja-JP" altLang="en-US" sz="26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6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ja-JP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ja-JP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altLang="ja-JP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altLang="ja-JP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sz="26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600" dirty="0"/>
                  <a:t>：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ja-JP" altLang="en-US" sz="2400" i="1" dirty="0" smtClean="0">
                        <a:latin typeface="Cambria Math"/>
                      </a:rPr>
                      <m:t>行列</m:t>
                    </m:r>
                    <m:r>
                      <a:rPr lang="en-US" altLang="ja-JP" sz="2400" i="1">
                        <a:latin typeface="Cambria Math"/>
                      </a:rPr>
                      <m:t>𝐴</m:t>
                    </m:r>
                    <m:r>
                      <a:rPr lang="ja-JP" altLang="en-US" sz="2400" i="1">
                        <a:latin typeface="Cambria Math"/>
                      </a:rPr>
                      <m:t>の第</m:t>
                    </m:r>
                    <m:r>
                      <a:rPr lang="en-US" altLang="ja-JP" sz="2400" i="1">
                        <a:latin typeface="Cambria Math"/>
                      </a:rPr>
                      <m:t>𝑖</m:t>
                    </m:r>
                    <m:r>
                      <a:rPr lang="ja-JP" altLang="en-US" sz="2400" i="1">
                        <a:latin typeface="Cambria Math"/>
                      </a:rPr>
                      <m:t>行</m:t>
                    </m:r>
                  </m:oMath>
                </a14:m>
                <a:r>
                  <a:rPr lang="ja-JP" altLang="en-US" sz="2600" dirty="0"/>
                  <a:t>を</a:t>
                </a:r>
                <a14:m>
                  <m:oMath xmlns:m="http://schemas.openxmlformats.org/officeDocument/2006/math">
                    <m:r>
                      <a:rPr lang="en-US" altLang="ja-JP" sz="2600" i="1">
                        <a:latin typeface="Cambria Math"/>
                      </a:rPr>
                      <m:t>𝑡</m:t>
                    </m:r>
                  </m:oMath>
                </a14:m>
                <a:r>
                  <a:rPr lang="ja-JP" altLang="en-US" sz="2600" dirty="0"/>
                  <a:t>倍した行列</a:t>
                </a:r>
                <a:endParaRPr lang="en-US" altLang="ja-JP" sz="2600" dirty="0"/>
              </a:p>
              <a:p>
                <a:pPr marL="357188" indent="0">
                  <a:spcBef>
                    <a:spcPts val="0"/>
                  </a:spcBef>
                  <a:buNone/>
                </a:pPr>
                <a:r>
                  <a:rPr lang="ja-JP" altLang="en-US" sz="26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ja-JP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ja-JP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ja-JP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altLang="ja-JP" sz="2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ja-JP" sz="2600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600" dirty="0"/>
                  <a:t>：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ja-JP" altLang="en-US" sz="2400" i="1" dirty="0">
                        <a:latin typeface="Cambria Math"/>
                      </a:rPr>
                      <m:t>行列</m:t>
                    </m:r>
                    <m:r>
                      <a:rPr lang="en-US" altLang="ja-JP" sz="2400" i="1">
                        <a:latin typeface="Cambria Math"/>
                      </a:rPr>
                      <m:t>𝐴</m:t>
                    </m:r>
                    <m:r>
                      <a:rPr lang="ja-JP" altLang="en-US" sz="2400" i="1">
                        <a:latin typeface="Cambria Math"/>
                      </a:rPr>
                      <m:t>の第</m:t>
                    </m:r>
                    <m:r>
                      <a:rPr lang="en-US" altLang="ja-JP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ja-JP" altLang="en-US" sz="2600" dirty="0"/>
                  <a:t>列を</a:t>
                </a:r>
                <a14:m>
                  <m:oMath xmlns:m="http://schemas.openxmlformats.org/officeDocument/2006/math">
                    <m:r>
                      <a:rPr lang="en-US" altLang="ja-JP" sz="2600" i="1">
                        <a:latin typeface="Cambria Math"/>
                      </a:rPr>
                      <m:t>𝑡</m:t>
                    </m:r>
                  </m:oMath>
                </a14:m>
                <a:r>
                  <a:rPr lang="ja-JP" altLang="en-US" sz="2600" dirty="0"/>
                  <a:t>倍した行列</a:t>
                </a:r>
                <a:endParaRPr lang="en-US" altLang="ja-JP" sz="2600" dirty="0"/>
              </a:p>
            </p:txBody>
          </p:sp>
        </mc:Choice>
        <mc:Fallback xmlns="">
          <p:sp>
            <p:nvSpPr>
              <p:cNvPr id="6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328592"/>
              </a:xfrm>
              <a:blipFill>
                <a:blip r:embed="rId2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5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ja-JP" altLang="en-US" sz="2800" dirty="0"/>
              <a:t>行列の基本変形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363272" cy="5328592"/>
              </a:xfrm>
            </p:spPr>
            <p:txBody>
              <a:bodyPr>
                <a:normAutofit/>
              </a:bodyPr>
              <a:lstStyle/>
              <a:p>
                <a:pPr marL="357188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ja-JP" altLang="en-US" sz="2400" dirty="0"/>
                  <a:t>（</a:t>
                </a:r>
                <a:r>
                  <a:rPr lang="en-US" altLang="ja-JP" sz="2400" dirty="0"/>
                  <a:t>Ⅲ</a:t>
                </a:r>
                <a:r>
                  <a:rPr lang="ja-JP" altLang="en-US" sz="2400" dirty="0"/>
                  <a:t>）ある行に他の行の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ja-JP" altLang="en-US" sz="2400" dirty="0"/>
                  <a:t>倍を加える</a:t>
                </a:r>
                <a:endParaRPr lang="en-US" altLang="ja-JP" sz="2400" dirty="0"/>
              </a:p>
              <a:p>
                <a:pPr marL="357188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ja-JP" altLang="ja-JP" sz="26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ja-JP" altLang="ja-JP" sz="26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6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ja-JP" sz="26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ja-JP" sz="26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/>
                              <m:e/>
                              <m:e>
                                <m:r>
                                  <a:rPr lang="en-US" altLang="ja-JP" sz="26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ja-JP" sz="2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sz="2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sz="26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ja-JP" sz="2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altLang="ja-JP" sz="26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6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altLang="ja-JP" sz="2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/>
                              <m:e>
                                <m:r>
                                  <a:rPr lang="en-US" altLang="ja-JP" sz="2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ja-JP" sz="2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ja-JP" sz="26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6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ja-JP" sz="26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altLang="ja-JP" sz="26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600">
                          <a:latin typeface="Cambria Math"/>
                          <a:ea typeface="Cambria Math"/>
                        </a:rPr>
                        <m:t>≡</m:t>
                      </m:r>
                      <m:sSub>
                        <m:sSubPr>
                          <m:ctrlPr>
                            <a:rPr lang="en-US" altLang="ja-JP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6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sz="2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2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ja-JP" sz="26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ja-JP" sz="26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ja-JP" sz="2600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altLang="ja-JP" sz="26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ja-JP" sz="2600" dirty="0"/>
              </a:p>
              <a:p>
                <a:pPr marL="357188" indent="0">
                  <a:spcBef>
                    <a:spcPts val="600"/>
                  </a:spcBef>
                  <a:buNone/>
                </a:pPr>
                <a:endParaRPr lang="en-US" altLang="ja-JP" sz="1200" dirty="0"/>
              </a:p>
              <a:p>
                <a:pPr marL="357188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600" b="0" i="1" smtClean="0">
                          <a:latin typeface="Cambria Math"/>
                        </a:rPr>
                        <m:t>　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26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6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2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6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sz="2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26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ja-JP" sz="2600" b="0" i="1" smtClean="0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altLang="ja-JP" sz="26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sz="2600" b="0" i="1" smtClean="0">
                          <a:latin typeface="Cambria Math"/>
                        </a:rPr>
                        <m:t>=1</m:t>
                      </m:r>
                      <m:r>
                        <a:rPr lang="ja-JP" altLang="en-US" sz="2600" b="0" i="1" smtClean="0">
                          <a:latin typeface="Cambria Math"/>
                        </a:rPr>
                        <m:t>，　</m:t>
                      </m:r>
                      <m:sSub>
                        <m:sSubPr>
                          <m:ctrlPr>
                            <a:rPr lang="en-US" altLang="ja-JP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6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ja-JP" sz="2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2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sz="2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ja-JP" sz="26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ja-JP" sz="2600" b="0" i="1" smtClean="0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altLang="ja-JP" sz="26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altLang="ja-JP" sz="26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ja-JP" sz="2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6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26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ja-JP" sz="2600" b="0" i="1" smtClean="0">
                          <a:latin typeface="Cambria Math"/>
                        </a:rPr>
                        <m:t>(</m:t>
                      </m:r>
                      <m:r>
                        <a:rPr lang="en-US" altLang="ja-JP" sz="2600" b="0" i="1" smtClean="0">
                          <a:latin typeface="Cambria Math"/>
                        </a:rPr>
                        <m:t>𝑖</m:t>
                      </m:r>
                      <m:r>
                        <a:rPr lang="en-US" altLang="ja-JP" sz="2600" b="0" i="1" smtClean="0">
                          <a:latin typeface="Cambria Math"/>
                        </a:rPr>
                        <m:t>,</m:t>
                      </m:r>
                      <m:r>
                        <a:rPr lang="en-US" altLang="ja-JP" sz="2600" b="0" i="1" smtClean="0">
                          <a:latin typeface="Cambria Math"/>
                        </a:rPr>
                        <m:t>𝑗</m:t>
                      </m:r>
                      <m:r>
                        <a:rPr lang="en-US" altLang="ja-JP" sz="2600" b="0" i="1" smtClean="0">
                          <a:latin typeface="Cambria Math"/>
                        </a:rPr>
                        <m:t>;−</m:t>
                      </m:r>
                      <m:r>
                        <a:rPr lang="en-US" altLang="ja-JP" sz="2600" b="0" i="1" smtClean="0">
                          <a:latin typeface="Cambria Math"/>
                        </a:rPr>
                        <m:t>𝑡</m:t>
                      </m:r>
                      <m:r>
                        <a:rPr lang="en-US" altLang="ja-JP" sz="2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ja-JP" sz="2600" dirty="0"/>
              </a:p>
              <a:p>
                <a:pPr marL="357188" indent="0">
                  <a:spcBef>
                    <a:spcPts val="600"/>
                  </a:spcBef>
                  <a:buNone/>
                </a:pPr>
                <a:endParaRPr lang="en-US" altLang="ja-JP" sz="1200" dirty="0"/>
              </a:p>
              <a:p>
                <a:pPr marL="357188" indent="0">
                  <a:spcBef>
                    <a:spcPts val="0"/>
                  </a:spcBef>
                  <a:buNone/>
                </a:pPr>
                <a:r>
                  <a:rPr lang="ja-JP" altLang="en-US" sz="26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altLang="ja-JP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2400" dirty="0"/>
                  <a:t>：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ja-JP" altLang="en-US" sz="2200" i="1" dirty="0" smtClean="0">
                        <a:latin typeface="Cambria Math"/>
                      </a:rPr>
                      <m:t>行列</m:t>
                    </m:r>
                    <m:r>
                      <a:rPr lang="en-US" altLang="ja-JP" sz="2200" i="1">
                        <a:latin typeface="Cambria Math"/>
                      </a:rPr>
                      <m:t>𝐴</m:t>
                    </m:r>
                    <m:r>
                      <a:rPr lang="ja-JP" altLang="en-US" sz="2200" i="1">
                        <a:latin typeface="Cambria Math"/>
                      </a:rPr>
                      <m:t>の第</m:t>
                    </m:r>
                    <m:r>
                      <a:rPr lang="en-US" altLang="ja-JP" sz="2200" i="1">
                        <a:latin typeface="Cambria Math"/>
                      </a:rPr>
                      <m:t>𝑖</m:t>
                    </m:r>
                    <m:r>
                      <a:rPr lang="ja-JP" altLang="en-US" sz="2200" i="1">
                        <a:latin typeface="Cambria Math"/>
                      </a:rPr>
                      <m:t>行</m:t>
                    </m:r>
                    <m:r>
                      <a:rPr lang="ja-JP" altLang="en-US" sz="2200" b="0" i="1" smtClean="0">
                        <a:latin typeface="Cambria Math"/>
                      </a:rPr>
                      <m:t>に</m:t>
                    </m:r>
                    <m:r>
                      <a:rPr lang="ja-JP" altLang="en-US" sz="2200" i="1">
                        <a:latin typeface="Cambria Math"/>
                      </a:rPr>
                      <m:t>第</m:t>
                    </m:r>
                    <m:r>
                      <a:rPr lang="en-US" altLang="ja-JP" sz="2200" b="0" i="1" smtClean="0">
                        <a:latin typeface="Cambria Math"/>
                      </a:rPr>
                      <m:t>𝑗</m:t>
                    </m:r>
                    <m:r>
                      <a:rPr lang="ja-JP" altLang="en-US" sz="2200" i="1">
                        <a:latin typeface="Cambria Math"/>
                      </a:rPr>
                      <m:t>行</m:t>
                    </m:r>
                  </m:oMath>
                </a14:m>
                <a:r>
                  <a:rPr lang="ja-JP" altLang="en-US" sz="2200" dirty="0"/>
                  <a:t>を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/>
                      </a:rPr>
                      <m:t>𝑡</m:t>
                    </m:r>
                  </m:oMath>
                </a14:m>
                <a:r>
                  <a:rPr lang="ja-JP" altLang="en-US" sz="2200" dirty="0"/>
                  <a:t>倍したものを加えた行列</a:t>
                </a:r>
                <a:endParaRPr lang="en-US" altLang="ja-JP" sz="2200" dirty="0"/>
              </a:p>
              <a:p>
                <a:pPr marL="357188" indent="0">
                  <a:spcBef>
                    <a:spcPts val="0"/>
                  </a:spcBef>
                  <a:buNone/>
                </a:pPr>
                <a:r>
                  <a:rPr lang="ja-JP" altLang="en-US" sz="2000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ja-JP" sz="2400" i="1">
                        <a:latin typeface="Cambria Math"/>
                      </a:rPr>
                      <m:t>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dirty="0"/>
                  <a:t>：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ja-JP" altLang="en-US" sz="2200" i="1" dirty="0">
                        <a:latin typeface="Cambria Math"/>
                      </a:rPr>
                      <m:t>行列</m:t>
                    </m:r>
                    <m:r>
                      <a:rPr lang="en-US" altLang="ja-JP" sz="2200" i="1">
                        <a:latin typeface="Cambria Math"/>
                      </a:rPr>
                      <m:t>𝐴</m:t>
                    </m:r>
                    <m:r>
                      <a:rPr lang="ja-JP" altLang="en-US" sz="2200" i="1">
                        <a:latin typeface="Cambria Math"/>
                      </a:rPr>
                      <m:t>の第</m:t>
                    </m:r>
                    <m:r>
                      <a:rPr lang="en-US" altLang="ja-JP" sz="2200" i="1">
                        <a:latin typeface="Cambria Math"/>
                      </a:rPr>
                      <m:t>𝑖</m:t>
                    </m:r>
                    <m:r>
                      <a:rPr lang="ja-JP" altLang="en-US" sz="2200" i="1">
                        <a:latin typeface="Cambria Math" panose="02040503050406030204" pitchFamily="18" charset="0"/>
                      </a:rPr>
                      <m:t>列</m:t>
                    </m:r>
                    <m:r>
                      <a:rPr lang="ja-JP" altLang="en-US" sz="2200" i="1">
                        <a:latin typeface="Cambria Math"/>
                      </a:rPr>
                      <m:t>に第</m:t>
                    </m:r>
                    <m:r>
                      <a:rPr lang="en-US" altLang="ja-JP" sz="2200" i="1">
                        <a:latin typeface="Cambria Math"/>
                      </a:rPr>
                      <m:t>𝑗</m:t>
                    </m:r>
                  </m:oMath>
                </a14:m>
                <a:r>
                  <a:rPr lang="ja-JP" altLang="en-US" sz="2200" dirty="0"/>
                  <a:t>列を</a:t>
                </a:r>
                <a14:m>
                  <m:oMath xmlns:m="http://schemas.openxmlformats.org/officeDocument/2006/math">
                    <m:r>
                      <a:rPr lang="en-US" altLang="ja-JP" sz="2200" i="1">
                        <a:latin typeface="Cambria Math"/>
                      </a:rPr>
                      <m:t>𝑡</m:t>
                    </m:r>
                  </m:oMath>
                </a14:m>
                <a:r>
                  <a:rPr lang="ja-JP" altLang="en-US" sz="2200" dirty="0"/>
                  <a:t>倍したものを加えた行列</a:t>
                </a:r>
                <a:endParaRPr lang="en-US" altLang="ja-JP" sz="2200" dirty="0"/>
              </a:p>
            </p:txBody>
          </p:sp>
        </mc:Choice>
        <mc:Fallback xmlns="">
          <p:sp>
            <p:nvSpPr>
              <p:cNvPr id="6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363272" cy="5328592"/>
              </a:xfrm>
              <a:blipFill>
                <a:blip r:embed="rId2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39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1.1.2 </a:t>
            </a:r>
            <a:r>
              <a:rPr kumimoji="1" lang="ja-JP" altLang="en-US" sz="3600" dirty="0"/>
              <a:t>逆行列と行列式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59"/>
                <a:ext cx="8579296" cy="545271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ja-JP" altLang="en-US" dirty="0" smtClean="0"/>
                  <a:t>逆行列</a:t>
                </a:r>
                <a:endParaRPr lang="en-US" altLang="ja-JP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ja-JP" altLang="en-US" sz="2800" dirty="0"/>
                  <a:t>行列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/>
                          </a:rPr>
                          <m:t>, </m:t>
                        </m:r>
                        <m:r>
                          <a:rPr lang="en-US" altLang="ja-JP" sz="28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ja-JP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/>
                          </a:rPr>
                          <m:t>;</m:t>
                        </m:r>
                        <m:r>
                          <a:rPr lang="en-US" altLang="ja-JP" sz="28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/>
                          </a:rPr>
                          <m:t>,</m:t>
                        </m:r>
                        <m:r>
                          <a:rPr lang="en-US" altLang="ja-JP" sz="2800" i="1">
                            <a:latin typeface="Cambria Math"/>
                          </a:rPr>
                          <m:t>𝑗</m:t>
                        </m:r>
                        <m:r>
                          <a:rPr lang="en-US" altLang="ja-JP" sz="2800" i="1">
                            <a:latin typeface="Cambria Math"/>
                          </a:rPr>
                          <m:t>;</m:t>
                        </m:r>
                        <m:r>
                          <a:rPr lang="en-US" altLang="ja-JP" sz="28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のいくつかの積</a:t>
                </a:r>
                <a:endParaRPr lang="en-US" altLang="ja-JP" sz="2800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ja-JP" alt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　　</a:t>
                </a:r>
                <a:r>
                  <a:rPr lang="en-US" altLang="ja-JP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ja-JP" alt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　→　</a:t>
                </a:r>
                <a:r>
                  <a:rPr lang="en-US" altLang="ja-JP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ja-JP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800" dirty="0"/>
                  <a:t>行列 </a:t>
                </a:r>
                <a14:m>
                  <m:oMath xmlns:m="http://schemas.openxmlformats.org/officeDocument/2006/math">
                    <m:r>
                      <a:rPr lang="en-US" altLang="ja-JP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800" dirty="0"/>
                  <a:t> に基本変形を行う</a:t>
                </a:r>
                <a:endParaRPr lang="en-US" altLang="ja-JP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ja-JP" alt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　　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𝑆𝐼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800" b="1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US" altLang="ja-JP" sz="2800" b="1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ja-JP" altLang="en-US" sz="2800" b="1" dirty="0"/>
                  <a:t>　　　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800" dirty="0"/>
                  <a:t>とおくと</a:t>
                </a:r>
                <a:endParaRPr lang="en-US" altLang="ja-JP" sz="2800" b="1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59"/>
                <a:ext cx="8579296" cy="5452715"/>
              </a:xfrm>
              <a:blipFill>
                <a:blip r:embed="rId2"/>
                <a:stretch>
                  <a:fillRect l="-1635" t="-20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0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1.1.2 </a:t>
            </a:r>
            <a:r>
              <a:rPr kumimoji="1" lang="ja-JP" altLang="en-US" sz="3600" dirty="0"/>
              <a:t>逆行列と行列式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59"/>
                <a:ext cx="8579296" cy="54527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800" dirty="0"/>
                  <a:t>行列 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800" dirty="0"/>
                  <a:t>　　</a:t>
                </a:r>
                <a:r>
                  <a:rPr lang="en-US" altLang="ja-JP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ja-JP" sz="2800" dirty="0"/>
                  <a:t> </a:t>
                </a:r>
                <a:r>
                  <a:rPr lang="ja-JP" altLang="en-US" sz="2800" dirty="0"/>
                  <a:t>： 単位行列</a:t>
                </a:r>
                <a:endParaRPr lang="en-US" altLang="ja-JP" sz="2800" dirty="0"/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8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800" i="1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ja-JP" altLang="en-US" sz="2800" i="1">
                                  <a:latin typeface="Cambria Math"/>
                                </a:rPr>
                                <m:t>　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ja-JP" altLang="en-US" sz="2800" i="1">
                                  <a:latin typeface="Cambria Math"/>
                                </a:rPr>
                                <m:t>　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⋮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ja-JP" altLang="en-US" sz="2800" i="1">
                                        <a:latin typeface="Cambria Math"/>
                                      </a:rPr>
                                      <m:t>　</m:t>
                                    </m:r>
                                  </m:e>
                                  <m:e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  <m:r>
                                <a:rPr lang="ja-JP" altLang="en-US" sz="2800" i="1">
                                  <a:latin typeface="Cambria Math"/>
                                </a:rPr>
                                <m:t>　　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   ⋮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ja-JP" altLang="en-US" sz="2800" i="1">
                                  <a:latin typeface="Cambria Math"/>
                                </a:rPr>
                                <m:t>　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ja-JP" sz="28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ja-JP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8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28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ja-JP" altLang="en-US" sz="2800" i="1">
                                            <a:latin typeface="Cambria Math" panose="02040503050406030204" pitchFamily="18" charset="0"/>
                                          </a:rPr>
                                          <m:t>　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  <m:r>
                                    <a:rPr lang="ja-JP" altLang="en-US" sz="2800" i="1">
                                      <a:latin typeface="Cambria Math"/>
                                    </a:rPr>
                                    <m:t>　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28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2800" i="1">
                                            <a:latin typeface="Cambria Math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　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28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  <m:r>
                                    <a:rPr lang="ja-JP" altLang="en-US" sz="2800" i="1">
                                      <a:latin typeface="Cambria Math"/>
                                    </a:rPr>
                                    <m:t>　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28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2800" i="1">
                                            <a:latin typeface="Cambria Math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ja-JP" altLang="en-US" sz="2800" i="1">
                                      <a:latin typeface="Cambria Math" panose="02040503050406030204" pitchFamily="18" charset="0"/>
                                    </a:rPr>
                                    <m:t>　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28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2800" i="1">
                                            <a:latin typeface="Cambria Math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  <m:r>
                                    <a:rPr lang="ja-JP" altLang="en-US" sz="2800" i="1">
                                      <a:latin typeface="Cambria Math"/>
                                    </a:rPr>
                                    <m:t>　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28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2800" i="1">
                                            <a:latin typeface="Cambria Math"/>
                                          </a:rPr>
                                          <m:t>⋱</m:t>
                                        </m:r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28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ja-JP" altLang="en-US" sz="2800" i="1">
                                            <a:latin typeface="Cambria Math" panose="02040503050406030204" pitchFamily="18" charset="0"/>
                                          </a:rPr>
                                          <m:t>　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ja-JP" sz="28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  <m:r>
                                    <a:rPr lang="ja-JP" altLang="en-US" sz="2800" i="1">
                                      <a:latin typeface="Cambria Math"/>
                                    </a:rPr>
                                    <m:t>　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28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2800" i="1">
                                            <a:latin typeface="Cambria Math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altLang="ja-JP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　</m:t>
                          </m:r>
                        </m:e>
                      </m:d>
                    </m:oMath>
                  </m:oMathPara>
                </a14:m>
                <a:endParaRPr lang="en-US" altLang="ja-JP" sz="2800" b="1" dirty="0"/>
              </a:p>
              <a:p>
                <a:pPr marL="357188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ja-JP" altLang="en-US" sz="2800" dirty="0"/>
                  <a:t>　　　　　　　　　　　　　　基本変形を繰り返す</a:t>
                </a:r>
                <a:endParaRPr lang="en-US" altLang="ja-JP" sz="2800" dirty="0"/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800" i="1" dirty="0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800" i="1" dirty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800" i="1" dirty="0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800" i="1" dirty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ja-JP" altLang="en-US" sz="2800" i="1" dirty="0" smtClean="0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800" i="1">
                                  <a:latin typeface="Cambria Math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ja-JP" altLang="en-US" sz="2800" i="1">
                                        <a:latin typeface="Cambria Math" panose="02040503050406030204" pitchFamily="18" charset="0"/>
                                      </a:rPr>
                                      <m:t>　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ja-JP" altLang="en-US" sz="2800" i="1">
                                  <a:latin typeface="Cambria Math"/>
                                </a:rPr>
                                <m:t>　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a:rPr lang="ja-JP" altLang="en-US" sz="2800" i="1">
                                  <a:latin typeface="Cambria Math"/>
                                </a:rPr>
                                <m:t>　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  <m:r>
                                <a:rPr lang="ja-JP" altLang="en-US" sz="2800" i="1">
                                  <a:latin typeface="Cambria Math"/>
                                </a:rPr>
                                <m:t>　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⋱</m:t>
                                    </m:r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ja-JP" altLang="en-US" sz="2800" i="1">
                                        <a:latin typeface="Cambria Math" panose="02040503050406030204" pitchFamily="18" charset="0"/>
                                      </a:rPr>
                                      <m:t>　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ja-JP" altLang="en-US" sz="2800" i="1">
                                  <a:latin typeface="Cambria Math"/>
                                </a:rPr>
                                <m:t>　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8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　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altLang="ja-JP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ja-JP" altLang="en-US" sz="2800" i="1" smtClean="0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eqArr>
                                <m:eqArrPr>
                                  <m:ctrlPr>
                                    <a:rPr lang="en-US" altLang="ja-JP" sz="28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28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2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28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ja-JP" sz="28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28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800" i="1">
                                                <a:latin typeface="Cambria Math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  <m:r>
                                    <a:rPr lang="ja-JP" altLang="en-US" sz="2800" i="1">
                                      <a:latin typeface="Cambria Math"/>
                                    </a:rPr>
                                    <m:t>　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28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2800" i="1">
                                            <a:latin typeface="Cambria Math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2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8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ja-JP" sz="2800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28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2800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ja-JP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800" i="1">
                                                <a:latin typeface="Cambria Math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2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800" i="1">
                                                <a:latin typeface="Cambria Math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  <m:r>
                                    <a:rPr lang="ja-JP" altLang="en-US" sz="2800" i="1">
                                      <a:latin typeface="Cambria Math"/>
                                    </a:rPr>
                                    <m:t>　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28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2800" i="1">
                                            <a:latin typeface="Cambria Math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2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8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ja-JP" sz="2800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28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2800" i="1">
                                            <a:latin typeface="Cambria Math"/>
                                          </a:rPr>
                                          <m:t>⋮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ja-JP" altLang="en-US" sz="2800" i="1">
                                            <a:latin typeface="Cambria Math"/>
                                          </a:rPr>
                                          <m:t>　</m:t>
                                        </m:r>
                                      </m:e>
                                      <m:e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  <m:r>
                                    <a:rPr lang="ja-JP" altLang="en-US" sz="2800" i="1">
                                      <a:latin typeface="Cambria Math"/>
                                    </a:rPr>
                                    <m:t>　　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28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2800" i="1">
                                            <a:latin typeface="Cambria Math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altLang="ja-JP" sz="2800" i="1">
                                            <a:latin typeface="Cambria Math"/>
                                          </a:rPr>
                                          <m:t>   ⋮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28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2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800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ja-JP" sz="2800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2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800" i="1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ja-JP" sz="28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  <m:r>
                                    <a:rPr lang="ja-JP" altLang="en-US" sz="2800" i="1">
                                      <a:latin typeface="Cambria Math"/>
                                    </a:rPr>
                                    <m:t>　</m:t>
                                  </m:r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ja-JP" sz="28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sz="2800" i="1">
                                            <a:latin typeface="Cambria Math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28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800" i="1">
                                                <a:latin typeface="Cambria Math"/>
                                              </a:rPr>
                                              <m:t>𝑛𝑛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800" b="1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59"/>
                <a:ext cx="8579296" cy="5452715"/>
              </a:xfrm>
              <a:blipFill>
                <a:blip r:embed="rId2"/>
                <a:stretch>
                  <a:fillRect t="-13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3059832" y="3566639"/>
            <a:ext cx="64807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9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1.1.2 </a:t>
            </a:r>
            <a:r>
              <a:rPr kumimoji="1" lang="ja-JP" altLang="en-US" sz="3600" dirty="0"/>
              <a:t>逆行列と行列式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59"/>
                <a:ext cx="8579296" cy="5452715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ja-JP" altLang="en-US" dirty="0" smtClean="0"/>
                  <a:t>行列式</a:t>
                </a:r>
                <a:endPara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ja-JP" altLang="en-US" sz="2800" dirty="0">
                    <a:ea typeface="Cambria Math" panose="02040503050406030204" pitchFamily="18" charset="0"/>
                  </a:rPr>
                  <a:t>　</a:t>
                </a:r>
                <a:r>
                  <a:rPr lang="en-US" altLang="ja-JP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ja-JP" sz="2800" i="1" dirty="0">
                    <a:latin typeface="Cambria Math"/>
                    <a:ea typeface="Cambria Math" panose="02040503050406030204" pitchFamily="18" charset="0"/>
                  </a:rPr>
                  <a:t> </a:t>
                </a:r>
                <a:r>
                  <a:rPr lang="ja-JP" altLang="en-US" sz="2800" dirty="0">
                    <a:latin typeface="+mn-ea"/>
                  </a:rPr>
                  <a:t>が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2800" b="0" i="1" smtClean="0">
                        <a:latin typeface="Cambria Math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ja-JP" sz="2800" b="0" i="1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800" dirty="0">
                    <a:latin typeface="+mn-ea"/>
                  </a:rPr>
                  <a:t>個の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ja-JP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800" i="1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ja-JP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ja-JP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800" dirty="0" err="1">
                    <a:latin typeface="+mn-ea"/>
                  </a:rPr>
                  <a:t>と</a:t>
                </a:r>
                <a:r>
                  <a:rPr lang="ja-JP" altLang="en-US" sz="28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ja-JP" sz="2800" b="0" i="1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800" dirty="0">
                    <a:latin typeface="+mn-ea"/>
                  </a:rPr>
                  <a:t>個の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altLang="ja-JP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n-US" altLang="ja-JP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800" b="0" i="1" smtClean="0">
                        <a:latin typeface="Cambria Math"/>
                      </a:rPr>
                      <m:t> </m:t>
                    </m:r>
                    <m:r>
                      <a:rPr lang="en-US" altLang="ja-JP" sz="2800" i="1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altLang="ja-JP" sz="2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altLang="ja-JP" sz="2800" b="0" dirty="0">
                  <a:latin typeface="+mn-ea"/>
                  <a:ea typeface="Cambria Math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ja-JP" altLang="en-US" sz="2800" dirty="0">
                    <a:latin typeface="+mn-ea"/>
                  </a:rPr>
                  <a:t>　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altLang="ja-JP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800" dirty="0">
                    <a:latin typeface="+mn-ea"/>
                  </a:rPr>
                  <a:t>の積を含むならば，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ja-JP" sz="2800" b="0" i="1" smtClean="0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ja-JP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ja-JP" sz="2800" b="0" i="1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800" dirty="0">
                    <a:latin typeface="+mn-ea"/>
                  </a:rPr>
                  <a:t>より</a:t>
                </a:r>
                <a:endParaRPr lang="en-US" altLang="ja-JP" sz="2800" dirty="0">
                  <a:latin typeface="+mn-ea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ja-JP" altLang="en-US" sz="2800" i="1" dirty="0">
                    <a:latin typeface="+mn-ea"/>
                    <a:ea typeface="Cambria Math" panose="02040503050406030204" pitchFamily="18" charset="0"/>
                  </a:rPr>
                  <a:t>　　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ja-JP" sz="2800" b="0" i="1" smtClean="0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800" b="0" i="1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ja-JP" sz="28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  <a:ea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altLang="ja-JP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ja-JP" altLang="en-US" sz="2800" dirty="0">
                    <a:ea typeface="Cambria Math" panose="020405030504060302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ja-JP" altLang="en-US" sz="2800" dirty="0"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ja-JP" altLang="en-US" sz="2800" dirty="0">
                    <a:latin typeface="+mn-ea"/>
                  </a:rPr>
                  <a:t>より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sz="28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ja-JP" altLang="en-US" sz="2800" dirty="0">
                    <a:latin typeface="+mn-ea"/>
                  </a:rPr>
                  <a:t>であるので，</a:t>
                </a:r>
                <a:endParaRPr lang="en-US" altLang="ja-JP" sz="2800" dirty="0">
                  <a:latin typeface="+mn-ea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ja-JP" altLang="en-US" sz="2800" dirty="0">
                    <a:latin typeface="+mn-ea"/>
                  </a:rPr>
                  <a:t>　　　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28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sz="28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ja-JP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/>
                            <a:ea typeface="Cambria Math"/>
                          </a:rPr>
                          <m:t>⋯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en-US" altLang="ja-JP" sz="2800" b="0" i="1" smtClean="0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ja-JP" sz="2800" i="1">
                            <a:latin typeface="Cambria Math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800" i="1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800" i="1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ja-JP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ja-JP" sz="2800" i="1" dirty="0">
                  <a:latin typeface="+mn-ea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ja-JP" altLang="en-US" sz="2800" dirty="0">
                    <a:latin typeface="+mn-ea"/>
                  </a:rPr>
                  <a:t>　　　　　　　　　　　　　　　　　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800" i="1">
                                <a:latin typeface="Cambria Math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ja-JP" sz="2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2800" dirty="0">
                  <a:latin typeface="+mn-ea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ja-JP" altLang="en-US" sz="2800" dirty="0"/>
                  <a:t>　</a:t>
                </a:r>
                <a:endParaRPr lang="en-US" altLang="ja-JP" sz="2800" b="1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59"/>
                <a:ext cx="8579296" cy="5452715"/>
              </a:xfrm>
              <a:blipFill rotWithShape="1">
                <a:blip r:embed="rId2"/>
                <a:stretch>
                  <a:fillRect l="-1564" t="-2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35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1.1.3 </a:t>
            </a:r>
            <a:r>
              <a:rPr lang="ja-JP" altLang="en-US" sz="3600" dirty="0"/>
              <a:t>連立一次方程式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5112568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800" dirty="0"/>
                  <a:t>連立一次方程式</a:t>
                </a:r>
                <a:endParaRPr lang="en-US" altLang="ja-JP" sz="2800" dirty="0"/>
              </a:p>
              <a:p>
                <a:pPr marL="35718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ja-JP" sz="2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+…</m:t>
                                </m:r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+…</m:t>
                                </m:r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ja-JP" sz="2800" i="1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sz="28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ja-JP" altLang="en-US" sz="2800" i="1">
                                          <a:latin typeface="Cambria Math"/>
                                        </a:rPr>
                                        <m:t>　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800" i="1">
                                          <a:latin typeface="Cambria Math"/>
                                        </a:rPr>
                                        <m:t>⋮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ja-JP" altLang="en-US" sz="2800" i="1">
                                          <a:latin typeface="Cambria Math"/>
                                        </a:rPr>
                                        <m:t>　</m:t>
                                      </m:r>
                                      <m:r>
                                        <a:rPr lang="ja-JP" altLang="en-US" sz="2800" i="1">
                                          <a:latin typeface="Cambria Math"/>
                                        </a:rPr>
                                        <m:t>　　　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ja-JP" altLang="en-US" sz="2800" i="1">
                                          <a:latin typeface="Cambria Math"/>
                                        </a:rPr>
                                        <m:t>⋮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ja-JP" altLang="en-US" sz="2800" i="1">
                                          <a:latin typeface="Cambria Math"/>
                                        </a:rPr>
                                        <m:t>　</m:t>
                                      </m:r>
                                      <m:r>
                                        <a:rPr lang="ja-JP" altLang="en-US" sz="2800" i="1">
                                          <a:latin typeface="Cambria Math"/>
                                        </a:rPr>
                                        <m:t>　　　　　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ja-JP" altLang="en-US" sz="2800" i="1">
                                          <a:latin typeface="Cambria Math"/>
                                        </a:rPr>
                                        <m:t>⋮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ja-JP" altLang="en-US" sz="2800" i="1">
                                          <a:latin typeface="Cambria Math"/>
                                        </a:rPr>
                                        <m:t>　</m:t>
                                      </m:r>
                                      <m:r>
                                        <a:rPr lang="ja-JP" altLang="en-US" sz="2800" i="1">
                                          <a:latin typeface="Cambria Math"/>
                                        </a:rPr>
                                        <m:t>　　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ja-JP" altLang="en-US" sz="2800" i="1">
                                          <a:latin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800" i="1">
                                          <a:latin typeface="Cambria Math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2800" i="1">
                                          <a:latin typeface="Cambria Math"/>
                                        </a:rPr>
                                        <m:t>+…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ja-JP" sz="2800" i="1">
                                          <a:latin typeface="Cambria Math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8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800" dirty="0"/>
              </a:p>
              <a:p>
                <a:pPr marL="357188" indent="0">
                  <a:buNone/>
                </a:pPr>
                <a14:m>
                  <m:oMath xmlns:m="http://schemas.openxmlformats.org/officeDocument/2006/math">
                    <m:r>
                      <a:rPr lang="en-US" altLang="ja-JP" sz="2200" b="0" i="1" smtClean="0">
                        <a:latin typeface="Cambria Math"/>
                      </a:rPr>
                      <m:t>𝐴</m:t>
                    </m:r>
                    <m:r>
                      <a:rPr lang="en-US" altLang="ja-JP" sz="22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22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200" b="0" i="1" smtClean="0">
                                <a:latin typeface="Cambria Math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2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sz="2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  <m:r>
                              <a:rPr lang="ja-JP" altLang="en-US" sz="2200" i="1">
                                <a:latin typeface="Cambria Math"/>
                              </a:rPr>
                              <m:t>　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2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200" i="1" smtClean="0">
                                      <a:latin typeface="Cambria Math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2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2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altLang="ja-JP" sz="22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altLang="ja-JP" sz="22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  <m:r>
                              <a:rPr lang="ja-JP" altLang="en-US" sz="2200" i="1">
                                <a:latin typeface="Cambria Math"/>
                              </a:rPr>
                              <m:t>　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2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200" i="1">
                                      <a:latin typeface="Cambria Math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altLang="ja-JP" sz="22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2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200" i="1" smtClean="0">
                                      <a:latin typeface="Cambria Math"/>
                                    </a:rPr>
                                    <m:t>⋮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ja-JP" altLang="en-US" sz="2200" b="0" i="1" smtClean="0">
                                      <a:latin typeface="Cambria Math"/>
                                    </a:rPr>
                                    <m:t>　</m:t>
                                  </m:r>
                                </m:e>
                                <m:e>
                                  <m:r>
                                    <a:rPr lang="en-US" altLang="ja-JP" sz="2200" i="1" smtClean="0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mr>
                            </m:m>
                            <m:r>
                              <a:rPr lang="ja-JP" altLang="en-US" sz="2200" i="1" smtClean="0">
                                <a:latin typeface="Cambria Math"/>
                              </a:rPr>
                              <m:t>　</m:t>
                            </m:r>
                            <m:r>
                              <a:rPr lang="ja-JP" altLang="en-US" sz="2200" b="0" i="1" smtClean="0">
                                <a:latin typeface="Cambria Math"/>
                              </a:rPr>
                              <m:t>　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200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200" i="1" smtClean="0">
                                      <a:latin typeface="Cambria Math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ja-JP" sz="2200" b="0" i="1" smtClean="0">
                                      <a:latin typeface="Cambria Math"/>
                                    </a:rPr>
                                    <m:t>   </m:t>
                                  </m:r>
                                  <m:r>
                                    <a:rPr lang="en-US" altLang="ja-JP" sz="2200" i="1" smtClean="0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2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ja-JP" sz="22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ja-JP" sz="22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  <m:r>
                              <a:rPr lang="ja-JP" altLang="en-US" sz="2200" i="1">
                                <a:latin typeface="Cambria Math"/>
                              </a:rPr>
                              <m:t>　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2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200" i="1">
                                      <a:latin typeface="Cambria Math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2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2200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ja-JP" sz="22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ja-JP" altLang="en-US" sz="2200" dirty="0"/>
                  <a:t>，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latin typeface="Cambria Math"/>
                      </a:rPr>
                      <m:t>𝒙</m:t>
                    </m:r>
                    <m:r>
                      <a:rPr lang="en-US" altLang="ja-JP" sz="2200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2200" b="0" i="1" dirty="0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200" b="0" i="1" dirty="0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2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200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2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200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  <m:e>
                            <m:r>
                              <a:rPr lang="en-US" altLang="ja-JP" sz="2200" b="0" i="1" dirty="0" smtClean="0">
                                <a:latin typeface="Cambria Math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ja-JP" sz="2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200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ja-JP" altLang="en-US" sz="2200" dirty="0"/>
                  <a:t>，</a:t>
                </a:r>
                <a14:m>
                  <m:oMath xmlns:m="http://schemas.openxmlformats.org/officeDocument/2006/math">
                    <m:r>
                      <a:rPr lang="en-US" altLang="ja-JP" sz="2200" b="1" i="1" dirty="0" smtClean="0">
                        <a:latin typeface="Cambria Math"/>
                      </a:rPr>
                      <m:t>𝒃</m:t>
                    </m:r>
                    <m:r>
                      <a:rPr lang="en-US" altLang="ja-JP" sz="2200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2200" i="1" dirty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200" i="1" dirty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22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dirty="0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2200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22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dirty="0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2200" i="1" dirty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  <m:e>
                            <m:r>
                              <a:rPr lang="en-US" altLang="ja-JP" sz="2200" i="1" dirty="0">
                                <a:latin typeface="Cambria Math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ja-JP" sz="22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200" b="0" i="1" dirty="0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2200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ja-JP" sz="2200" dirty="0"/>
              </a:p>
              <a:p>
                <a:pPr marL="357188" indent="0">
                  <a:spcBef>
                    <a:spcPts val="1800"/>
                  </a:spcBef>
                  <a:buNone/>
                </a:pPr>
                <a:r>
                  <a:rPr lang="ja-JP" altLang="en-US" sz="2800" dirty="0"/>
                  <a:t>　　　　　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𝐴</m:t>
                    </m:r>
                    <m:r>
                      <a:rPr lang="en-US" altLang="ja-JP" sz="2800" b="1" i="1" smtClean="0">
                        <a:latin typeface="Cambria Math"/>
                      </a:rPr>
                      <m:t>𝒙</m:t>
                    </m:r>
                    <m:r>
                      <a:rPr lang="en-US" altLang="ja-JP" sz="2800" b="0" i="1" smtClean="0">
                        <a:latin typeface="Cambria Math"/>
                      </a:rPr>
                      <m:t>=</m:t>
                    </m:r>
                    <m:r>
                      <a:rPr lang="en-US" altLang="ja-JP" sz="28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ja-JP" altLang="en-US" sz="2800" b="1" dirty="0"/>
                  <a:t>　　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ja-JP" altLang="en-US" sz="2800" dirty="0"/>
                  <a:t>が正則ならば 　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latin typeface="Cambria Math"/>
                      </a:rPr>
                      <m:t>𝒙</m:t>
                    </m:r>
                    <m:r>
                      <a:rPr lang="en-US" altLang="ja-JP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ja-JP" sz="2800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altLang="ja-JP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ja-JP" sz="28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altLang="ja-JP" sz="2800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altLang="ja-JP" sz="2800" b="1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5112568"/>
              </a:xfrm>
              <a:blipFill>
                <a:blip r:embed="rId2"/>
                <a:stretch>
                  <a:fillRect l="-1333" t="-25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1261960" y="5708644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32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</TotalTime>
  <Words>717</Words>
  <Application>Microsoft Office PowerPoint</Application>
  <PresentationFormat>画面に合わせる (4:3)</PresentationFormat>
  <Paragraphs>164</Paragraphs>
  <Slides>19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Office テーマ</vt:lpstr>
      <vt:lpstr>1 連立一次方程式と行列</vt:lpstr>
      <vt:lpstr>1 連立一次方程式と行列</vt:lpstr>
      <vt:lpstr>1.1 掃出法</vt:lpstr>
      <vt:lpstr>行列の基本変形</vt:lpstr>
      <vt:lpstr>行列の基本変形</vt:lpstr>
      <vt:lpstr>1.1.2 逆行列と行列式</vt:lpstr>
      <vt:lpstr>1.1.2 逆行列と行列式</vt:lpstr>
      <vt:lpstr>1.1.2 逆行列と行列式</vt:lpstr>
      <vt:lpstr>1.1.3 連立一次方程式</vt:lpstr>
      <vt:lpstr>掃出法 (ガウス・ジョルダンの消去法)</vt:lpstr>
      <vt:lpstr>掃出法 (ガウス・ジョルダンの消去法)</vt:lpstr>
      <vt:lpstr>掃出法 (ガウス・ジョルダンの消去法)</vt:lpstr>
      <vt:lpstr>掃出法 (ガウス・ジョルダンの消去法)</vt:lpstr>
      <vt:lpstr>掃出法 (ガウス・ジョルダンの消去法)</vt:lpstr>
      <vt:lpstr>掃出法 (ガウス・ジョルダンの消去法)</vt:lpstr>
      <vt:lpstr>掃出法 (ガウス・ジョルダンの消去法)</vt:lpstr>
      <vt:lpstr>掃出法 (ガウス・ジョルダンの消去法)</vt:lpstr>
      <vt:lpstr>掃出法 (ガウス・ジョルダンの消去法)</vt:lpstr>
      <vt:lpstr>掃出法 (ガウス・ジョルダンの消去法)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誤差</dc:title>
  <dc:creator>gotoh</dc:creator>
  <cp:lastModifiedBy>後藤　等</cp:lastModifiedBy>
  <cp:revision>97</cp:revision>
  <dcterms:created xsi:type="dcterms:W3CDTF">2017-08-24T07:18:01Z</dcterms:created>
  <dcterms:modified xsi:type="dcterms:W3CDTF">2018-10-18T04:52:46Z</dcterms:modified>
</cp:coreProperties>
</file>