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2" r:id="rId7"/>
    <p:sldId id="260" r:id="rId8"/>
    <p:sldId id="257" r:id="rId9"/>
    <p:sldId id="261" r:id="rId10"/>
    <p:sldId id="268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177D-51F1-4352-B7AE-8F88FED596BA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7AA0D-FB6F-4477-84C5-668F28C470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9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61A3-7E97-4C85-A6AF-BDE82B0FAB7C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4523-AF78-4B23-B8EA-605151C7D52C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37DA-DE35-495E-90D4-F4098D33A320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6A9D-5BBC-4004-BC9B-75F56F6C623E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B58-FCE7-4183-9C02-0152C6A5A1D9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E573-28EB-4ECD-9616-16311ECEBD1E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350-D3CE-4670-A3B7-6BFCF20FBEE6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9011-6010-4EDA-AE60-FF2648D820BD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EF6-8F0B-4A9D-B5DE-B761E59D74C8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5626-7BB0-4B28-A948-0726F930556F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9A97-2870-40B1-B1DF-7123BDB85576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AF6-CA9D-41A3-94CB-4FE323D17637}" type="datetime1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LU</a:t>
            </a:r>
            <a:r>
              <a:rPr kumimoji="1" lang="ja-JP" altLang="en-US" sz="3600" dirty="0" smtClean="0"/>
              <a:t>分解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ja-JP" altLang="en-US" sz="2400" dirty="0" smtClean="0"/>
                  <a:t>原理</a:t>
                </a:r>
                <a:endParaRPr lang="en-US" altLang="ja-JP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𝐴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が</a:t>
                </a:r>
                <a:r>
                  <a:rPr lang="ja-JP" altLang="ja-JP" sz="2400" dirty="0" smtClean="0"/>
                  <a:t>正則</a:t>
                </a:r>
                <a:r>
                  <a:rPr lang="ja-JP" altLang="en-US" sz="2400" dirty="0" smtClean="0"/>
                  <a:t>ならば，</a:t>
                </a:r>
                <a:endParaRPr lang="en-US" altLang="ja-JP" sz="24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ja-JP" sz="6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𝐴</m:t>
                      </m:r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r>
                        <a:rPr lang="en-US" altLang="ja-JP" sz="2400" i="1">
                          <a:latin typeface="Cambria Math"/>
                        </a:rPr>
                        <m:t>𝐿𝑈</m:t>
                      </m:r>
                      <m:r>
                        <a:rPr lang="ja-JP" altLang="ja-JP" sz="2400" i="1">
                          <a:latin typeface="Cambria Math"/>
                        </a:rPr>
                        <m:t>＝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i="1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sz="2400" dirty="0" smtClean="0"/>
                  <a:t>　　　　　　　　　</a:t>
                </a:r>
                <a:r>
                  <a:rPr lang="ja-JP" altLang="ja-JP" sz="2400" dirty="0" smtClean="0"/>
                  <a:t>下</a:t>
                </a:r>
                <a:r>
                  <a:rPr lang="ja-JP" altLang="ja-JP" sz="2400" dirty="0"/>
                  <a:t>三角行列　　　　</a:t>
                </a:r>
                <a:r>
                  <a:rPr lang="ja-JP" altLang="en-US" sz="2400" dirty="0" smtClean="0"/>
                  <a:t>　　</a:t>
                </a:r>
                <a:r>
                  <a:rPr lang="ja-JP" altLang="ja-JP" sz="2400" dirty="0" smtClean="0"/>
                  <a:t>上</a:t>
                </a:r>
                <a:r>
                  <a:rPr lang="ja-JP" altLang="ja-JP" sz="2400" dirty="0"/>
                  <a:t>三角</a:t>
                </a:r>
                <a:r>
                  <a:rPr lang="ja-JP" altLang="ja-JP" sz="2400" dirty="0" smtClean="0"/>
                  <a:t>行列</a:t>
                </a:r>
                <a:endParaRPr lang="en-US" altLang="ja-JP" sz="24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𝐴</m:t>
                    </m:r>
                    <m:r>
                      <a:rPr lang="en-US" altLang="ja-JP" sz="2400" b="1" i="1">
                        <a:latin typeface="Cambria Math"/>
                      </a:rPr>
                      <m:t>𝒙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b="1" i="1">
                        <a:latin typeface="Cambria Math"/>
                      </a:rPr>
                      <m:t>𝒃</m:t>
                    </m:r>
                  </m:oMath>
                </a14:m>
                <a:r>
                  <a:rPr lang="ja-JP" altLang="en-US" sz="2400" dirty="0" smtClean="0"/>
                  <a:t>　→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𝐿𝑈</m:t>
                    </m:r>
                    <m:r>
                      <a:rPr lang="en-US" altLang="ja-JP" sz="2400" b="1" i="1">
                        <a:latin typeface="Cambria Math"/>
                      </a:rPr>
                      <m:t>𝒙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ja-JP" sz="2400" dirty="0"/>
                  <a:t>					</a:t>
                </a:r>
                <a14:m>
                  <m:oMath xmlns:m="http://schemas.openxmlformats.org/officeDocument/2006/math">
                    <m:r>
                      <a:rPr lang="ja-JP" altLang="ja-JP" sz="2400">
                        <a:latin typeface="Cambria Math"/>
                      </a:rPr>
                      <m:t>①</m:t>
                    </m:r>
                  </m:oMath>
                </a14:m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l="-963" t="-13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971600" y="4149080"/>
            <a:ext cx="72008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691680" y="548680"/>
            <a:ext cx="0" cy="501864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004048" y="2045980"/>
            <a:ext cx="0" cy="2103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3383448" y="3791164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448" y="3791164"/>
                <a:ext cx="38241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998734" y="548680"/>
                <a:ext cx="692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34" y="548680"/>
                <a:ext cx="69294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4788024" y="4160496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160496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7829100" y="4129628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00" y="4129628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1321481" y="416822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81" y="4168229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 7"/>
          <p:cNvSpPr/>
          <p:nvPr/>
        </p:nvSpPr>
        <p:spPr>
          <a:xfrm>
            <a:off x="2627784" y="640431"/>
            <a:ext cx="4176464" cy="3712464"/>
          </a:xfrm>
          <a:custGeom>
            <a:avLst/>
            <a:gdLst>
              <a:gd name="connsiteX0" fmla="*/ 0 w 4855464"/>
              <a:gd name="connsiteY0" fmla="*/ 3712464 h 3712464"/>
              <a:gd name="connsiteX1" fmla="*/ 1965960 w 4855464"/>
              <a:gd name="connsiteY1" fmla="*/ 3035808 h 3712464"/>
              <a:gd name="connsiteX2" fmla="*/ 3054096 w 4855464"/>
              <a:gd name="connsiteY2" fmla="*/ 868680 h 3712464"/>
              <a:gd name="connsiteX3" fmla="*/ 4855464 w 4855464"/>
              <a:gd name="connsiteY3" fmla="*/ 0 h 37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5464" h="3712464">
                <a:moveTo>
                  <a:pt x="0" y="3712464"/>
                </a:moveTo>
                <a:cubicBezTo>
                  <a:pt x="728472" y="3611118"/>
                  <a:pt x="1456944" y="3509772"/>
                  <a:pt x="1965960" y="3035808"/>
                </a:cubicBezTo>
                <a:cubicBezTo>
                  <a:pt x="2474976" y="2561844"/>
                  <a:pt x="2572512" y="1374648"/>
                  <a:pt x="3054096" y="868680"/>
                </a:cubicBezTo>
                <a:cubicBezTo>
                  <a:pt x="3535680" y="362712"/>
                  <a:pt x="4195572" y="181356"/>
                  <a:pt x="485546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4355976" y="1916832"/>
            <a:ext cx="665092" cy="2232248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4004320" y="3417584"/>
            <a:ext cx="495672" cy="73149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4126608" y="4168229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608" y="4168229"/>
                <a:ext cx="4607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/>
          <p:cNvCxnSpPr>
            <a:endCxn id="29" idx="0"/>
          </p:cNvCxnSpPr>
          <p:nvPr/>
        </p:nvCxnSpPr>
        <p:spPr>
          <a:xfrm>
            <a:off x="4355976" y="3645024"/>
            <a:ext cx="1016" cy="5232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3791389" y="4149080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89" y="4149080"/>
                <a:ext cx="4660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/>
          <p:cNvCxnSpPr/>
          <p:nvPr/>
        </p:nvCxnSpPr>
        <p:spPr>
          <a:xfrm>
            <a:off x="4003304" y="3919247"/>
            <a:ext cx="1016" cy="2280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3777665" y="3737316"/>
            <a:ext cx="466499" cy="40058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3558344" y="4147275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44" y="4147275"/>
                <a:ext cx="46608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3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LU</a:t>
            </a:r>
            <a:r>
              <a:rPr kumimoji="1" lang="ja-JP" altLang="en-US" sz="3600" dirty="0" smtClean="0"/>
              <a:t>分解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𝑈</m:t>
                    </m:r>
                    <m:r>
                      <a:rPr lang="en-US" altLang="ja-JP" sz="2400" b="1" i="1">
                        <a:latin typeface="Cambria Math"/>
                      </a:rPr>
                      <m:t>𝒙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b="1" i="1">
                        <a:latin typeface="Cambria Math"/>
                      </a:rPr>
                      <m:t>𝒚</m:t>
                    </m:r>
                    <m:r>
                      <a:rPr lang="en-US" altLang="ja-JP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とおくと，①式</a:t>
                </a:r>
                <a:r>
                  <a:rPr lang="ja-JP" altLang="ja-JP" sz="2400" dirty="0" smtClean="0"/>
                  <a:t>は</a:t>
                </a:r>
                <a:endParaRPr lang="en-US" altLang="ja-JP" sz="2400" dirty="0" smtClean="0"/>
              </a:p>
              <a:p>
                <a:pPr marL="182563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𝐿</m:t>
                      </m:r>
                      <m:r>
                        <a:rPr lang="en-US" altLang="ja-JP" sz="2400" b="1" i="1">
                          <a:latin typeface="Cambria Math"/>
                        </a:rPr>
                        <m:t>𝒚</m:t>
                      </m:r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r>
                        <a:rPr lang="en-US" altLang="ja-JP" sz="24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altLang="ja-JP" sz="2400" dirty="0" smtClean="0"/>
              </a:p>
              <a:p>
                <a:pPr marL="182563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𝐿</m:t>
                      </m:r>
                      <m:r>
                        <a:rPr lang="en-US" altLang="ja-JP" sz="2400" b="1" i="1">
                          <a:latin typeface="Cambria Math"/>
                        </a:rPr>
                        <m:t>𝒚</m:t>
                      </m:r>
                      <m:r>
                        <a:rPr lang="en-US" altLang="ja-JP" sz="2400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i="1" dirty="0" smtClean="0"/>
              </a:p>
              <a:p>
                <a:pPr marL="182563" indent="0">
                  <a:spcBef>
                    <a:spcPts val="600"/>
                  </a:spcBef>
                  <a:buNone/>
                </a:pPr>
                <a:r>
                  <a:rPr lang="ja-JP" altLang="en-US" sz="2400" dirty="0"/>
                  <a:t>　</a:t>
                </a:r>
                <a:r>
                  <a:rPr lang="ja-JP" altLang="en-US" sz="2400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+…+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ja-JP" sz="2400" dirty="0" smtClean="0"/>
              </a:p>
              <a:p>
                <a:pPr marL="182563" indent="0">
                  <a:spcBef>
                    <a:spcPts val="600"/>
                  </a:spcBef>
                  <a:buNone/>
                </a:pPr>
                <a:endParaRPr lang="en-US" altLang="ja-JP" sz="600" dirty="0" smtClean="0"/>
              </a:p>
              <a:p>
                <a:pPr marL="182563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, </m:t>
                      </m:r>
                      <m:r>
                        <a:rPr lang="en-US" altLang="ja-JP" sz="240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l="-148" t="-13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LU</a:t>
            </a:r>
            <a:r>
              <a:rPr kumimoji="1" lang="ja-JP" altLang="en-US" sz="3600" dirty="0" smtClean="0"/>
              <a:t>分解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𝑈</m:t>
                    </m:r>
                    <m:r>
                      <a:rPr lang="en-US" altLang="ja-JP" sz="2400" b="1" i="1">
                        <a:latin typeface="Cambria Math"/>
                      </a:rPr>
                      <m:t>𝒙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b="1" i="1">
                        <a:latin typeface="Cambria Math"/>
                      </a:rPr>
                      <m:t>𝒚</m:t>
                    </m:r>
                    <m:r>
                      <a:rPr lang="en-US" altLang="ja-JP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/>
                  <a:t>より</a:t>
                </a:r>
                <a:endParaRPr lang="en-US" altLang="ja-JP" sz="2400" dirty="0" smtClean="0"/>
              </a:p>
              <a:p>
                <a:pPr marL="182563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/>
                        </a:rPr>
                        <m:t>𝑈</m:t>
                      </m:r>
                      <m:r>
                        <a:rPr lang="en-US" altLang="ja-JP" sz="2400" b="1" i="1">
                          <a:latin typeface="Cambria Math"/>
                        </a:rPr>
                        <m:t>𝒙</m:t>
                      </m:r>
                      <m:r>
                        <a:rPr lang="en-US" altLang="ja-JP" sz="2400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i="1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ja-JP" sz="600" i="1" dirty="0" smtClean="0"/>
              </a:p>
              <a:p>
                <a:pPr marL="630238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ja-JP" sz="600" i="1" dirty="0" smtClean="0"/>
              </a:p>
              <a:p>
                <a:pPr marL="182563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, ⋯</m:t>
                      </m:r>
                    </m:oMath>
                  </m:oMathPara>
                </a14:m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l="-148" t="-13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4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LU</a:t>
            </a:r>
            <a:r>
              <a:rPr lang="ja-JP" altLang="en-US" sz="3600" dirty="0"/>
              <a:t>の求め方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𝐴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𝐿𝑈</m:t>
                    </m:r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/>
                  <a:t>が</a:t>
                </a:r>
                <a:r>
                  <a:rPr lang="en-US" altLang="ja-JP" sz="2400" dirty="0" smtClean="0"/>
                  <a:t>3</a:t>
                </a:r>
                <a:r>
                  <a:rPr lang="ja-JP" altLang="ja-JP" sz="2400" dirty="0"/>
                  <a:t>×</a:t>
                </a:r>
                <a:r>
                  <a:rPr lang="en-US" altLang="ja-JP" sz="2400" dirty="0"/>
                  <a:t>3</a:t>
                </a:r>
                <a:r>
                  <a:rPr lang="ja-JP" altLang="ja-JP" sz="2400" dirty="0" smtClean="0"/>
                  <a:t>行列</a:t>
                </a:r>
                <a:r>
                  <a:rPr lang="en-US" altLang="ja-JP" sz="2400" dirty="0" smtClean="0"/>
                  <a:t>)</a:t>
                </a:r>
                <a:endParaRPr lang="ja-JP" altLang="ja-JP" sz="2400" dirty="0"/>
              </a:p>
              <a:p>
                <a:pPr marL="1825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𝐿𝑈</m:t>
                      </m:r>
                      <m:r>
                        <a:rPr lang="ja-JP" altLang="ja-JP" sz="2400">
                          <a:latin typeface="Cambria Math"/>
                        </a:rPr>
                        <m:t>＝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i="1" dirty="0" smtClean="0"/>
              </a:p>
              <a:p>
                <a:pPr marL="1825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ja-JP" sz="2400" dirty="0" smtClean="0"/>
              </a:p>
              <a:p>
                <a:pPr marL="182563" indent="0">
                  <a:buNone/>
                </a:pP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ja-JP" sz="2400" dirty="0" smtClean="0"/>
              </a:p>
              <a:p>
                <a:pPr marL="1825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ja-JP" sz="2400" dirty="0" smtClean="0"/>
              </a:p>
              <a:p>
                <a:pPr marL="1825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ja-JP" sz="2400" b="0" dirty="0" smtClean="0"/>
              </a:p>
              <a:p>
                <a:pPr marL="1825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688632"/>
              </a:xfrm>
              <a:blipFill rotWithShape="1">
                <a:blip r:embed="rId2"/>
                <a:stretch>
                  <a:fillRect l="-1111" t="-1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LU</a:t>
            </a:r>
            <a:r>
              <a:rPr lang="ja-JP" altLang="en-US" sz="3600" dirty="0"/>
              <a:t>の求め方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𝐴</m:t>
                    </m:r>
                    <m:r>
                      <a:rPr lang="en-US" altLang="ja-JP" sz="2400" b="0" i="1" smtClean="0">
                        <a:latin typeface="Cambria Math"/>
                      </a:rPr>
                      <m:t>=</m:t>
                    </m:r>
                    <m:r>
                      <a:rPr lang="en-US" altLang="ja-JP" sz="2400" b="0" i="1" smtClean="0">
                        <a:latin typeface="Cambria Math"/>
                      </a:rPr>
                      <m:t>𝐿𝑈</m:t>
                    </m:r>
                    <m:r>
                      <a:rPr lang="en-US" altLang="ja-JP" sz="2400" b="0" i="1" smtClean="0">
                        <a:latin typeface="Cambria Math"/>
                      </a:rPr>
                      <m:t> </m:t>
                    </m:r>
                    <m:r>
                      <a:rPr lang="ja-JP" altLang="en-US" sz="2400" b="0" i="1" smtClean="0">
                        <a:latin typeface="Cambria Math"/>
                      </a:rPr>
                      <m:t>が</m:t>
                    </m:r>
                    <m:r>
                      <a:rPr lang="en-US" altLang="ja-JP" sz="2400" b="0" i="1" smtClean="0">
                        <a:latin typeface="Cambria Math"/>
                      </a:rPr>
                      <m:t> </m:t>
                    </m:r>
                    <m:r>
                      <a:rPr lang="en-US" altLang="ja-JP" sz="2400" i="1">
                        <a:latin typeface="Cambria Math"/>
                      </a:rPr>
                      <m:t>𝑛</m:t>
                    </m:r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×</a:t>
                </a:r>
                <a14:m>
                  <m:oMath xmlns:m="http://schemas.openxmlformats.org/officeDocument/2006/math">
                    <m:r>
                      <a:rPr lang="ja-JP" altLang="ja-JP" sz="2400" i="1">
                        <a:latin typeface="Cambria Math"/>
                      </a:rPr>
                      <m:t> </m:t>
                    </m:r>
                    <m:r>
                      <a:rPr lang="en-US" altLang="ja-JP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ja-JP" sz="2400" dirty="0" smtClean="0"/>
                  <a:t>行列</a:t>
                </a:r>
                <a:r>
                  <a:rPr lang="en-US" altLang="ja-JP" sz="2400" dirty="0" smtClean="0"/>
                  <a:t>)</a:t>
                </a:r>
              </a:p>
              <a:p>
                <a:pPr marL="0" indent="0">
                  <a:buNone/>
                </a:pPr>
                <a:endParaRPr lang="ja-JP" altLang="ja-JP" sz="2400" dirty="0"/>
              </a:p>
              <a:p>
                <a:pPr marL="1825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𝑗𝑗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      </m:t>
                      </m:r>
                      <m:r>
                        <a:rPr lang="en-US" altLang="ja-JP" sz="2400" i="1">
                          <a:latin typeface="Cambria Math"/>
                        </a:rPr>
                        <m:t>𝑖</m:t>
                      </m:r>
                      <m:r>
                        <a:rPr lang="en-US" altLang="ja-JP" sz="2400" i="1">
                          <a:latin typeface="Cambria Math"/>
                        </a:rPr>
                        <m:t>≥</m:t>
                      </m:r>
                      <m:r>
                        <a:rPr lang="en-US" altLang="ja-JP" sz="2400" i="1">
                          <a:latin typeface="Cambria Math"/>
                        </a:rPr>
                        <m:t>𝑗</m:t>
                      </m:r>
                      <m:r>
                        <a:rPr lang="en-US" altLang="ja-JP" sz="2400" i="1">
                          <a:latin typeface="Cambria Math"/>
                        </a:rPr>
                        <m:t>,              </m:t>
                      </m:r>
                    </m:oMath>
                  </m:oMathPara>
                </a14:m>
                <a:endParaRPr lang="en-US" altLang="ja-JP" sz="2400" i="1" dirty="0" smtClean="0"/>
              </a:p>
              <a:p>
                <a:pPr marL="1825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altLang="ja-JP" sz="2400" i="1">
                          <a:latin typeface="Cambria Math"/>
                        </a:rPr>
                        <m:t>   </m:t>
                      </m:r>
                      <m:r>
                        <a:rPr lang="en-US" altLang="ja-JP" sz="2400" i="1">
                          <a:latin typeface="Cambria Math"/>
                        </a:rPr>
                        <m:t>𝑖</m:t>
                      </m:r>
                      <m:r>
                        <a:rPr lang="en-US" altLang="ja-JP" sz="2400" i="1">
                          <a:latin typeface="Cambria Math"/>
                        </a:rPr>
                        <m:t>≤</m:t>
                      </m:r>
                      <m:r>
                        <a:rPr lang="en-US" altLang="ja-JP" sz="2400" i="1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84576"/>
              </a:xfrm>
              <a:blipFill rotWithShape="1">
                <a:blip r:embed="rId2"/>
                <a:stretch>
                  <a:fillRect l="-1111" t="-1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7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2  </a:t>
            </a:r>
            <a:r>
              <a:rPr kumimoji="1" lang="ja-JP" altLang="en-US" sz="3600" dirty="0" smtClean="0"/>
              <a:t>非線形方程式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ja-JP" sz="2800" dirty="0"/>
                  <a:t>代数方程式</a:t>
                </a:r>
                <a:endParaRPr lang="en-US" altLang="ja-JP" sz="2800" i="1" dirty="0" smtClean="0"/>
              </a:p>
              <a:p>
                <a:pPr marL="18256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ja-JP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  <m:r>
                          <a:rPr lang="en-US" altLang="ja-JP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ja-JP" sz="2400" i="1">
                        <a:latin typeface="Cambria Math"/>
                      </a:rPr>
                      <m:t>+⋯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  <m:r>
                          <a:rPr lang="en-US" altLang="ja-JP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𝑥</m:t>
                    </m:r>
                    <m:r>
                      <a:rPr lang="en-US" altLang="ja-JP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=0</m:t>
                    </m:r>
                  </m:oMath>
                </a14:m>
                <a:r>
                  <a:rPr lang="ja-JP" altLang="ja-JP" sz="24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(</m:t>
                        </m:r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≠0)</m:t>
                    </m:r>
                  </m:oMath>
                </a14:m>
                <a:r>
                  <a:rPr lang="en-US" altLang="ja-JP" sz="2400" dirty="0"/>
                  <a:t>	</a:t>
                </a:r>
                <a:r>
                  <a:rPr lang="en-US" altLang="ja-JP" sz="2400" dirty="0" smtClean="0"/>
                  <a:t>	(</a:t>
                </a:r>
                <a:r>
                  <a:rPr lang="en-US" altLang="ja-JP" sz="2400" dirty="0"/>
                  <a:t>1)</a:t>
                </a:r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ja-JP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  <m:r>
                          <a:rPr lang="en-US" altLang="ja-JP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ja-JP" sz="2400" i="1">
                        <a:latin typeface="Cambria Math"/>
                      </a:rPr>
                      <m:t>+⋯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  <m:r>
                          <a:rPr lang="en-US" altLang="ja-JP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𝑥</m:t>
                    </m:r>
                    <m:r>
                      <a:rPr lang="en-US" altLang="ja-JP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ja-JP" sz="240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 smtClean="0"/>
                  <a:t>とおく</a:t>
                </a:r>
                <a:r>
                  <a:rPr lang="ja-JP" altLang="en-US" sz="2400" dirty="0" smtClean="0"/>
                  <a:t>と</a:t>
                </a:r>
                <a:endParaRPr lang="en-US" altLang="ja-JP" sz="2400" dirty="0" smtClean="0"/>
              </a:p>
              <a:p>
                <a:pPr marL="182563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ja-JP" sz="2400" dirty="0" smtClean="0"/>
                  <a:t>							(2)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l="-1481" t="-1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2.2.1  </a:t>
            </a:r>
            <a:r>
              <a:rPr lang="en-US" altLang="ja-JP" sz="3600" dirty="0" smtClean="0"/>
              <a:t>2</a:t>
            </a:r>
            <a:r>
              <a:rPr lang="ja-JP" altLang="ja-JP" sz="3600" dirty="0"/>
              <a:t>分法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784976" cy="525658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ja-JP" altLang="ja-JP" sz="2200" dirty="0"/>
                  <a:t>アルゴリズム</a:t>
                </a:r>
                <a:r>
                  <a:rPr lang="en-US" altLang="ja-JP" sz="2200" dirty="0"/>
                  <a:t>2.1 (2</a:t>
                </a:r>
                <a:r>
                  <a:rPr lang="ja-JP" altLang="ja-JP" sz="2200" dirty="0"/>
                  <a:t>分法</a:t>
                </a:r>
                <a:r>
                  <a:rPr lang="en-US" altLang="ja-JP" sz="2200" dirty="0"/>
                  <a:t>)</a:t>
                </a:r>
                <a:endParaRPr lang="ja-JP" altLang="ja-JP" sz="22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ja-JP" sz="2200" dirty="0"/>
                  <a:t>(</a:t>
                </a:r>
                <a:r>
                  <a:rPr lang="ja-JP" altLang="ja-JP" sz="2200" dirty="0"/>
                  <a:t>Ⅰ</a:t>
                </a:r>
                <a:r>
                  <a:rPr lang="en-US" altLang="ja-JP" sz="2200" dirty="0"/>
                  <a:t>)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2200" i="1">
                        <a:latin typeface="Cambria Math"/>
                      </a:rPr>
                      <m:t>&lt;0 </m:t>
                    </m:r>
                  </m:oMath>
                </a14:m>
                <a:r>
                  <a:rPr lang="ja-JP" altLang="ja-JP" sz="2200" dirty="0"/>
                  <a:t>となる</a:t>
                </a:r>
                <a14:m>
                  <m:oMath xmlns:m="http://schemas.openxmlformats.org/officeDocument/2006/math">
                    <m:r>
                      <a:rPr lang="ja-JP" altLang="ja-JP" sz="22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ja-JP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200" dirty="0"/>
                  <a:t>を見つける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ja-JP" sz="2200" dirty="0"/>
                  <a:t>(</a:t>
                </a:r>
                <a:r>
                  <a:rPr lang="ja-JP" altLang="ja-JP" sz="2200" dirty="0"/>
                  <a:t>Ⅱ</a:t>
                </a:r>
                <a:r>
                  <a:rPr lang="en-US" altLang="ja-JP" sz="22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ja-JP" sz="22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2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2200" i="1">
                        <a:latin typeface="Cambria Math"/>
                      </a:rPr>
                      <m:t>&lt;0</m:t>
                    </m:r>
                    <m:r>
                      <a:rPr lang="en-US" altLang="ja-JP" sz="2200">
                        <a:latin typeface="Cambria Math"/>
                      </a:rPr>
                      <m:t> </m:t>
                    </m:r>
                  </m:oMath>
                </a14:m>
                <a:endParaRPr lang="ja-JP" altLang="ja-JP" sz="2200" dirty="0"/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ja-JP" altLang="en-US" sz="2200" dirty="0" smtClean="0"/>
                  <a:t>　</a:t>
                </a:r>
                <a:r>
                  <a:rPr lang="en-US" altLang="ja-JP" sz="2200" dirty="0" smtClean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=</m:t>
                    </m:r>
                    <m:r>
                      <a:rPr lang="en-US" altLang="ja-JP" sz="22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)/2 </m:t>
                    </m:r>
                  </m:oMath>
                </a14:m>
                <a:r>
                  <a:rPr lang="ja-JP" altLang="ja-JP" sz="2200" dirty="0"/>
                  <a:t>とおく．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ja-JP" altLang="en-US" sz="2200" dirty="0" smtClean="0"/>
                  <a:t>　</a:t>
                </a:r>
                <a:r>
                  <a:rPr lang="en-US" altLang="ja-JP" sz="2200" dirty="0" smtClean="0"/>
                  <a:t>(2) (</a:t>
                </a:r>
                <a:r>
                  <a:rPr lang="ja-JP" altLang="ja-JP" sz="2200" dirty="0"/>
                  <a:t>ⅰ</a:t>
                </a:r>
                <a:r>
                  <a:rPr lang="en-US" altLang="ja-JP" sz="2200" dirty="0"/>
                  <a:t>)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200" i="1">
                        <a:latin typeface="Cambria Math"/>
                      </a:rPr>
                      <m:t>=0 </m:t>
                    </m:r>
                  </m:oMath>
                </a14:m>
                <a:r>
                  <a:rPr lang="ja-JP" altLang="ja-JP" sz="2200" dirty="0"/>
                  <a:t>であれば，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𝛼</m:t>
                    </m:r>
                    <m:r>
                      <a:rPr lang="en-US" altLang="ja-JP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200" dirty="0"/>
                  <a:t>とおき，</a:t>
                </a:r>
                <a:r>
                  <a:rPr lang="en-US" altLang="ja-JP" sz="2200" dirty="0"/>
                  <a:t>(</a:t>
                </a:r>
                <a:r>
                  <a:rPr lang="ja-JP" altLang="ja-JP" sz="2200" dirty="0"/>
                  <a:t>Ⅲ</a:t>
                </a:r>
                <a:r>
                  <a:rPr lang="en-US" altLang="ja-JP" sz="2200" dirty="0"/>
                  <a:t>)</a:t>
                </a:r>
                <a:r>
                  <a:rPr lang="ja-JP" altLang="ja-JP" sz="2200" dirty="0"/>
                  <a:t>へ進む．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ja-JP" sz="2200" dirty="0" smtClean="0"/>
                  <a:t>   </a:t>
                </a:r>
                <a:r>
                  <a:rPr lang="ja-JP" altLang="en-US" sz="2200" dirty="0" smtClean="0"/>
                  <a:t>　</a:t>
                </a:r>
                <a:r>
                  <a:rPr lang="en-US" altLang="ja-JP" sz="2200" dirty="0" smtClean="0"/>
                  <a:t>   (</a:t>
                </a:r>
                <a:r>
                  <a:rPr lang="ja-JP" altLang="ja-JP" sz="2200" dirty="0"/>
                  <a:t>ⅱ</a:t>
                </a:r>
                <a:r>
                  <a:rPr lang="en-US" altLang="ja-JP" sz="2200" dirty="0"/>
                  <a:t>)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200" i="1">
                        <a:latin typeface="Cambria Math"/>
                      </a:rPr>
                      <m:t>&lt;0 </m:t>
                    </m:r>
                  </m:oMath>
                </a14:m>
                <a:r>
                  <a:rPr lang="ja-JP" altLang="ja-JP" sz="2200" dirty="0"/>
                  <a:t>であれば，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 </m:t>
                        </m:r>
                        <m:r>
                          <a:rPr lang="en-US" altLang="ja-JP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ja-JP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200" dirty="0"/>
                  <a:t>とする．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ja-JP" sz="2200" dirty="0" smtClean="0"/>
                  <a:t>   </a:t>
                </a:r>
                <a:r>
                  <a:rPr lang="ja-JP" altLang="en-US" sz="2200" dirty="0" smtClean="0"/>
                  <a:t>　</a:t>
                </a:r>
                <a:r>
                  <a:rPr lang="en-US" altLang="ja-JP" sz="2200" dirty="0" smtClean="0"/>
                  <a:t>   (</a:t>
                </a:r>
                <a:r>
                  <a:rPr lang="ja-JP" altLang="ja-JP" sz="2200" dirty="0"/>
                  <a:t>ⅲ</a:t>
                </a:r>
                <a:r>
                  <a:rPr lang="en-US" altLang="ja-JP" sz="2200" dirty="0"/>
                  <a:t>)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200" i="1">
                        <a:latin typeface="Cambria Math"/>
                      </a:rPr>
                      <m:t>&gt;0 </m:t>
                    </m:r>
                  </m:oMath>
                </a14:m>
                <a:r>
                  <a:rPr lang="ja-JP" altLang="ja-JP" sz="2200" dirty="0"/>
                  <a:t>であれば，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ja-JP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ja-JP" sz="220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200" dirty="0"/>
                  <a:t>とする．</a:t>
                </a:r>
              </a:p>
              <a:p>
                <a:pPr marL="1081088" lvl="0" indent="-1081088">
                  <a:spcBef>
                    <a:spcPts val="1200"/>
                  </a:spcBef>
                  <a:buNone/>
                </a:pPr>
                <a:r>
                  <a:rPr lang="ja-JP" altLang="en-US" sz="2200" dirty="0" smtClean="0"/>
                  <a:t>　</a:t>
                </a:r>
                <a:r>
                  <a:rPr lang="en-US" altLang="ja-JP" sz="2200" dirty="0" smtClean="0"/>
                  <a:t>(3) (</a:t>
                </a:r>
                <a:r>
                  <a:rPr lang="ja-JP" altLang="ja-JP" sz="2200" dirty="0"/>
                  <a:t>ⅰ</a:t>
                </a:r>
                <a:r>
                  <a:rPr lang="en-US" altLang="ja-JP" sz="22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≤</m:t>
                    </m:r>
                    <m:r>
                      <a:rPr lang="en-US" altLang="ja-JP" sz="2200" i="1">
                        <a:latin typeface="Cambria Math"/>
                      </a:rPr>
                      <m:t>𝜀</m:t>
                    </m:r>
                    <m:r>
                      <a:rPr lang="en-US" altLang="ja-JP" sz="22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200" dirty="0"/>
                  <a:t>であれば，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𝛼</m:t>
                    </m:r>
                    <m:r>
                      <a:rPr lang="en-US" altLang="ja-JP" sz="22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)/2 </m:t>
                    </m:r>
                  </m:oMath>
                </a14:m>
                <a:r>
                  <a:rPr lang="ja-JP" altLang="ja-JP" sz="2200" dirty="0"/>
                  <a:t>とおき，</a:t>
                </a:r>
                <a:r>
                  <a:rPr lang="en-US" altLang="ja-JP" sz="2200" dirty="0"/>
                  <a:t>(</a:t>
                </a:r>
                <a:r>
                  <a:rPr lang="ja-JP" altLang="ja-JP" sz="2200" dirty="0"/>
                  <a:t>Ⅲ</a:t>
                </a:r>
                <a:r>
                  <a:rPr lang="en-US" altLang="ja-JP" sz="2200" dirty="0"/>
                  <a:t>)</a:t>
                </a:r>
                <a:r>
                  <a:rPr lang="ja-JP" altLang="ja-JP" sz="2200" dirty="0"/>
                  <a:t>へ進む．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ja-JP" sz="2200" dirty="0" smtClean="0"/>
                  <a:t>   </a:t>
                </a:r>
                <a:r>
                  <a:rPr lang="ja-JP" altLang="en-US" sz="2200" dirty="0" smtClean="0"/>
                  <a:t>　</a:t>
                </a:r>
                <a:r>
                  <a:rPr lang="en-US" altLang="ja-JP" sz="2200" dirty="0" smtClean="0"/>
                  <a:t>   (</a:t>
                </a:r>
                <a:r>
                  <a:rPr lang="ja-JP" altLang="ja-JP" sz="2200" dirty="0"/>
                  <a:t>ⅱ</a:t>
                </a:r>
                <a:r>
                  <a:rPr lang="en-US" altLang="ja-JP" sz="22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200" i="1">
                            <a:latin typeface="Cambria Math"/>
                          </a:rPr>
                          <m:t>𝑘</m:t>
                        </m:r>
                        <m:r>
                          <a:rPr lang="en-US" altLang="ja-JP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200" i="1">
                        <a:latin typeface="Cambria Math"/>
                      </a:rPr>
                      <m:t>&gt;</m:t>
                    </m:r>
                    <m:r>
                      <a:rPr lang="en-US" altLang="ja-JP" sz="2200" i="1">
                        <a:latin typeface="Cambria Math"/>
                      </a:rPr>
                      <m:t>𝜀</m:t>
                    </m:r>
                    <m:r>
                      <a:rPr lang="en-US" altLang="ja-JP" sz="22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200" dirty="0"/>
                  <a:t>であれば，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𝑘</m:t>
                    </m:r>
                    <m:r>
                      <a:rPr lang="en-US" altLang="ja-JP" sz="2200" i="1">
                        <a:latin typeface="Cambria Math"/>
                      </a:rPr>
                      <m:t>=</m:t>
                    </m:r>
                    <m:r>
                      <a:rPr lang="en-US" altLang="ja-JP" sz="2200" i="1">
                        <a:latin typeface="Cambria Math"/>
                      </a:rPr>
                      <m:t>𝑘</m:t>
                    </m:r>
                    <m:r>
                      <a:rPr lang="en-US" altLang="ja-JP" sz="2200" i="1">
                        <a:latin typeface="Cambria Math"/>
                      </a:rPr>
                      <m:t>+1 </m:t>
                    </m:r>
                  </m:oMath>
                </a14:m>
                <a:r>
                  <a:rPr lang="ja-JP" altLang="ja-JP" sz="2200" dirty="0"/>
                  <a:t>として，</a:t>
                </a:r>
                <a:r>
                  <a:rPr lang="en-US" altLang="ja-JP" sz="2200" dirty="0"/>
                  <a:t>(</a:t>
                </a:r>
                <a:r>
                  <a:rPr lang="ja-JP" altLang="ja-JP" sz="2200" dirty="0"/>
                  <a:t>１</a:t>
                </a:r>
                <a:r>
                  <a:rPr lang="en-US" altLang="ja-JP" sz="2200" dirty="0"/>
                  <a:t>)</a:t>
                </a:r>
                <a:r>
                  <a:rPr lang="ja-JP" altLang="ja-JP" sz="2200" dirty="0"/>
                  <a:t>へ戻る．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ja-JP" sz="2200" dirty="0"/>
                  <a:t>(</a:t>
                </a:r>
                <a:r>
                  <a:rPr lang="ja-JP" altLang="ja-JP" sz="2200" dirty="0"/>
                  <a:t>Ⅲ</a:t>
                </a:r>
                <a:r>
                  <a:rPr lang="en-US" altLang="ja-JP" sz="2200" dirty="0"/>
                  <a:t>)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𝛼</m:t>
                    </m:r>
                    <m:r>
                      <a:rPr lang="en-US" altLang="ja-JP" sz="22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200" dirty="0"/>
                  <a:t>を方程式</a:t>
                </a:r>
                <a14:m>
                  <m:oMath xmlns:m="http://schemas.openxmlformats.org/officeDocument/2006/math">
                    <m:r>
                      <a:rPr lang="ja-JP" altLang="ja-JP" sz="2200">
                        <a:latin typeface="Cambria Math"/>
                      </a:rPr>
                      <m:t> </m:t>
                    </m:r>
                    <m:r>
                      <a:rPr lang="en-US" altLang="ja-JP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200" i="1">
                        <a:latin typeface="Cambria Math"/>
                      </a:rPr>
                      <m:t>=0</m:t>
                    </m:r>
                    <m:r>
                      <a:rPr lang="en-US" altLang="ja-JP" sz="220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200" dirty="0"/>
                  <a:t>の解として，操作を終わる．</a:t>
                </a:r>
                <a:endParaRPr lang="en-US" altLang="ja-JP" sz="2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784976" cy="5256584"/>
              </a:xfrm>
              <a:blipFill rotWithShape="0">
                <a:blip r:embed="rId2"/>
                <a:stretch>
                  <a:fillRect l="-902" t="-1276" b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9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971600" y="4149080"/>
            <a:ext cx="72008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691680" y="548680"/>
            <a:ext cx="0" cy="580767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/>
          <p:cNvSpPr/>
          <p:nvPr/>
        </p:nvSpPr>
        <p:spPr>
          <a:xfrm>
            <a:off x="2407366" y="1484785"/>
            <a:ext cx="5116961" cy="3888432"/>
          </a:xfrm>
          <a:custGeom>
            <a:avLst/>
            <a:gdLst>
              <a:gd name="connsiteX0" fmla="*/ 0 w 5094514"/>
              <a:gd name="connsiteY0" fmla="*/ 3842657 h 3842657"/>
              <a:gd name="connsiteX1" fmla="*/ 1959429 w 5094514"/>
              <a:gd name="connsiteY1" fmla="*/ 3341914 h 3842657"/>
              <a:gd name="connsiteX2" fmla="*/ 3701143 w 5094514"/>
              <a:gd name="connsiteY2" fmla="*/ 1099457 h 3842657"/>
              <a:gd name="connsiteX3" fmla="*/ 5094514 w 5094514"/>
              <a:gd name="connsiteY3" fmla="*/ 0 h 384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4514" h="3842657">
                <a:moveTo>
                  <a:pt x="0" y="3842657"/>
                </a:moveTo>
                <a:cubicBezTo>
                  <a:pt x="671286" y="3820885"/>
                  <a:pt x="1342572" y="3799114"/>
                  <a:pt x="1959429" y="3341914"/>
                </a:cubicBezTo>
                <a:cubicBezTo>
                  <a:pt x="2576286" y="2884714"/>
                  <a:pt x="3178629" y="1656443"/>
                  <a:pt x="3701143" y="1099457"/>
                </a:cubicBezTo>
                <a:cubicBezTo>
                  <a:pt x="4223657" y="542471"/>
                  <a:pt x="4659085" y="271235"/>
                  <a:pt x="509451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3131840" y="4157329"/>
            <a:ext cx="0" cy="1170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012160" y="2708920"/>
            <a:ext cx="0" cy="1448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572000" y="4157329"/>
            <a:ext cx="0" cy="4958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2895269" y="3734581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69" y="3734581"/>
                <a:ext cx="47314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998734" y="548680"/>
                <a:ext cx="692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34" y="548680"/>
                <a:ext cx="69294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5780847" y="4159344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7" y="4159344"/>
                <a:ext cx="4626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4379720" y="373458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ja-JP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20" y="3734581"/>
                <a:ext cx="4397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6646907" y="4798645"/>
                <a:ext cx="2125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ja-JP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ja-JP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07" y="4798645"/>
                <a:ext cx="21259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/>
          <p:cNvCxnSpPr/>
          <p:nvPr/>
        </p:nvCxnSpPr>
        <p:spPr>
          <a:xfrm flipV="1">
            <a:off x="4566931" y="3284984"/>
            <a:ext cx="0" cy="449597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4379840" y="2915652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40" y="2915652"/>
                <a:ext cx="46782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6012160" y="4517890"/>
            <a:ext cx="0" cy="449597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5826439" y="4967487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39" y="4967487"/>
                <a:ext cx="45730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/>
          <p:nvPr/>
        </p:nvCxnSpPr>
        <p:spPr>
          <a:xfrm>
            <a:off x="5292080" y="3734581"/>
            <a:ext cx="0" cy="4144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5109799" y="4148558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99" y="4148558"/>
                <a:ext cx="44505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 flipV="1">
            <a:off x="5292080" y="4528676"/>
            <a:ext cx="0" cy="449597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5109799" y="4967487"/>
                <a:ext cx="462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99" y="4967487"/>
                <a:ext cx="46262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/>
          <p:nvPr/>
        </p:nvCxnSpPr>
        <p:spPr>
          <a:xfrm flipV="1">
            <a:off x="4572748" y="2466055"/>
            <a:ext cx="0" cy="449597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4379840" y="2114272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40" y="2114272"/>
                <a:ext cx="47314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6646907" y="5197993"/>
                <a:ext cx="2125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ja-JP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07" y="5197993"/>
                <a:ext cx="21259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7829100" y="4129628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00" y="4129628"/>
                <a:ext cx="36798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1321481" y="416822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81" y="4168229"/>
                <a:ext cx="365806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4819456" y="3734581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56" y="3734581"/>
                <a:ext cx="38241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30" grpId="0"/>
      <p:bldP spid="32" grpId="0"/>
      <p:bldP spid="35" grpId="0"/>
      <p:bldP spid="37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2.3</a:t>
            </a:r>
            <a:r>
              <a:rPr lang="en-US" altLang="ja-JP" sz="3600" dirty="0"/>
              <a:t> </a:t>
            </a:r>
            <a:r>
              <a:rPr lang="en-US" altLang="ja-JP" sz="3600" dirty="0" smtClean="0"/>
              <a:t> </a:t>
            </a:r>
            <a:r>
              <a:rPr lang="ja-JP" altLang="ja-JP" sz="3600" dirty="0" smtClean="0"/>
              <a:t>反復法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ja-JP" altLang="en-US" sz="2400" dirty="0" smtClean="0">
                    <a:latin typeface="+mn-ea"/>
                  </a:rPr>
                  <a:t>を求める</a:t>
                </a:r>
                <a:endParaRPr lang="en-US" altLang="ja-JP" sz="2400" i="1" dirty="0" smtClean="0"/>
              </a:p>
              <a:p>
                <a:pPr marL="182563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𝑥</m:t>
                    </m:r>
                    <m:r>
                      <a:rPr lang="en-US" altLang="ja-JP" sz="2400" i="1">
                        <a:latin typeface="Cambria Math"/>
                      </a:rPr>
                      <m:t>−</m:t>
                    </m:r>
                    <m:r>
                      <a:rPr lang="en-US" altLang="ja-JP" sz="24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ja-JP" sz="2400" dirty="0"/>
                  <a:t>					(1)</a:t>
                </a:r>
                <a:endParaRPr lang="ja-JP" altLang="ja-JP" sz="2400" dirty="0"/>
              </a:p>
              <a:p>
                <a:pPr marL="0" indent="0">
                  <a:buNone/>
                </a:pPr>
                <a:r>
                  <a:rPr lang="ja-JP" altLang="ja-JP" sz="2400" dirty="0"/>
                  <a:t>とおき，初期値</a:t>
                </a:r>
                <a14:m>
                  <m:oMath xmlns:m="http://schemas.openxmlformats.org/officeDocument/2006/math">
                    <m:r>
                      <a:rPr lang="ja-JP" altLang="ja-JP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を適当に与えて</a:t>
                </a:r>
              </a:p>
              <a:p>
                <a:pPr marL="18256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ja-JP" sz="24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/>
                      </a:rPr>
                      <m:t>(</m:t>
                    </m:r>
                    <m:r>
                      <a:rPr lang="en-US" altLang="ja-JP" sz="2400" i="1">
                        <a:latin typeface="Cambria Math"/>
                      </a:rPr>
                      <m:t>𝑘</m:t>
                    </m:r>
                    <m:r>
                      <a:rPr lang="en-US" altLang="ja-JP" sz="2400" i="1">
                        <a:latin typeface="Cambria Math"/>
                      </a:rPr>
                      <m:t>=1, 2, ⋯)</m:t>
                    </m:r>
                  </m:oMath>
                </a14:m>
                <a:r>
                  <a:rPr lang="en-US" altLang="ja-JP" sz="2400" dirty="0"/>
                  <a:t>				</a:t>
                </a:r>
                <a:r>
                  <a:rPr lang="en-US" altLang="ja-JP" sz="2400" dirty="0" smtClean="0"/>
                  <a:t>(</a:t>
                </a:r>
                <a:r>
                  <a:rPr lang="en-US" altLang="ja-JP" sz="2400" dirty="0"/>
                  <a:t>2)</a:t>
                </a:r>
                <a:endParaRPr lang="ja-JP" altLang="ja-JP" sz="2400" dirty="0"/>
              </a:p>
              <a:p>
                <a:pPr marL="0" indent="0">
                  <a:buNone/>
                </a:pPr>
                <a:r>
                  <a:rPr lang="ja-JP" altLang="ja-JP" sz="2400" dirty="0"/>
                  <a:t>と定める数列</a:t>
                </a:r>
                <a14:m>
                  <m:oMath xmlns:m="http://schemas.openxmlformats.org/officeDocument/2006/math">
                    <m:r>
                      <a:rPr lang="ja-JP" altLang="ja-JP" sz="240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が</a:t>
                </a:r>
                <a14:m>
                  <m:oMath xmlns:m="http://schemas.openxmlformats.org/officeDocument/2006/math">
                    <m:r>
                      <a:rPr lang="ja-JP" altLang="ja-JP" sz="2400" i="1">
                        <a:latin typeface="Cambria Math"/>
                      </a:rPr>
                      <m:t> </m:t>
                    </m:r>
                    <m:r>
                      <a:rPr lang="en-US" altLang="ja-JP" sz="2400" i="1">
                        <a:latin typeface="Cambria Math"/>
                      </a:rPr>
                      <m:t>𝛼</m:t>
                    </m:r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に収束するならば，</a:t>
                </a:r>
              </a:p>
              <a:p>
                <a:pPr marL="182563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𝛼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24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ja-JP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ja-JP" altLang="ja-JP" sz="24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ja-JP" sz="2400" i="1">
                            <a:latin typeface="Cambria Math"/>
                          </a:rPr>
                          <m:t>𝑔</m:t>
                        </m:r>
                        <m:r>
                          <a:rPr lang="en-US" altLang="ja-JP" sz="2400" i="1">
                            <a:latin typeface="Cambria Math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𝑘</m:t>
                        </m:r>
                        <m:r>
                          <a:rPr lang="en-US" altLang="ja-JP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)=</m:t>
                    </m:r>
                    <m:r>
                      <a:rPr lang="en-US" altLang="ja-JP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𝑔</m:t>
                    </m:r>
                    <m:r>
                      <a:rPr lang="en-US" altLang="ja-JP" sz="2400" i="1">
                        <a:latin typeface="Cambria Math"/>
                      </a:rPr>
                      <m:t>(</m:t>
                    </m:r>
                    <m:r>
                      <a:rPr lang="en-US" altLang="ja-JP" sz="2400" i="1">
                        <a:latin typeface="Cambria Math"/>
                      </a:rPr>
                      <m:t>𝛼</m:t>
                    </m:r>
                    <m:r>
                      <a:rPr lang="en-US" altLang="ja-JP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400" dirty="0"/>
                  <a:t>	(3)</a:t>
                </a:r>
                <a:endParaRPr lang="ja-JP" altLang="ja-JP" sz="2400" dirty="0"/>
              </a:p>
              <a:p>
                <a:pPr marL="0" indent="0">
                  <a:buNone/>
                </a:pPr>
                <a:r>
                  <a:rPr lang="ja-JP" altLang="ja-JP" sz="2400" dirty="0"/>
                  <a:t>よって，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𝛼</m:t>
                    </m:r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は</a:t>
                </a:r>
                <a14:m>
                  <m:oMath xmlns:m="http://schemas.openxmlformats.org/officeDocument/2006/math">
                    <m:r>
                      <a:rPr lang="ja-JP" altLang="ja-JP" sz="2400">
                        <a:latin typeface="Cambria Math"/>
                      </a:rPr>
                      <m:t> </m:t>
                    </m:r>
                    <m:r>
                      <a:rPr lang="en-US" altLang="ja-JP" sz="2400" i="1">
                        <a:latin typeface="Cambria Math"/>
                      </a:rPr>
                      <m:t>𝑥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の解である．これを式</a:t>
                </a:r>
                <a:r>
                  <a:rPr lang="en-US" altLang="ja-JP" sz="2400" dirty="0"/>
                  <a:t>(1)</a:t>
                </a:r>
                <a:r>
                  <a:rPr lang="ja-JP" altLang="ja-JP" sz="2400" dirty="0"/>
                  <a:t>に代入すると，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/>
                      </a:rPr>
                      <m:t>0=</m:t>
                    </m:r>
                    <m:r>
                      <a:rPr lang="en-US" altLang="ja-JP" sz="2400" i="1">
                        <a:latin typeface="Cambria Math"/>
                      </a:rPr>
                      <m:t>−</m:t>
                    </m:r>
                    <m:r>
                      <a:rPr lang="en-US" altLang="ja-JP" sz="24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 err="1"/>
                  <a:t>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≠0 </m:t>
                    </m:r>
                  </m:oMath>
                </a14:m>
                <a:r>
                  <a:rPr lang="ja-JP" altLang="ja-JP" sz="2400" dirty="0"/>
                  <a:t>より</a:t>
                </a:r>
              </a:p>
              <a:p>
                <a:pPr marL="182563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ja-JP" sz="2400" dirty="0"/>
                  <a:t>		</a:t>
                </a:r>
                <a:r>
                  <a:rPr lang="en-US" altLang="ja-JP" sz="2400" dirty="0" smtClean="0"/>
                  <a:t>	</a:t>
                </a:r>
                <a:r>
                  <a:rPr lang="en-US" altLang="ja-JP" sz="2400" dirty="0"/>
                  <a:t>				(4)</a:t>
                </a:r>
                <a:endParaRPr lang="ja-JP" altLang="ja-JP" sz="2400" dirty="0"/>
              </a:p>
              <a:p>
                <a:pPr marL="0" indent="0">
                  <a:buNone/>
                </a:pPr>
                <a:r>
                  <a:rPr lang="ja-JP" altLang="ja-JP" sz="2400" dirty="0"/>
                  <a:t>すなわち，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𝛼</m:t>
                    </m:r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は</a:t>
                </a:r>
                <a14:m>
                  <m:oMath xmlns:m="http://schemas.openxmlformats.org/officeDocument/2006/math">
                    <m:r>
                      <a:rPr lang="ja-JP" altLang="ja-JP" sz="2400">
                        <a:latin typeface="Cambria Math"/>
                      </a:rPr>
                      <m:t> </m:t>
                    </m:r>
                    <m:r>
                      <a:rPr lang="en-US" altLang="ja-JP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=0</m:t>
                    </m:r>
                    <m:r>
                      <a:rPr lang="en-US" altLang="ja-JP" sz="240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ja-JP" sz="2400" dirty="0"/>
                  <a:t>の解となる．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l="-1111" t="-13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5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506</Words>
  <Application>Microsoft Office PowerPoint</Application>
  <PresentationFormat>画面に合わせる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LU分解</vt:lpstr>
      <vt:lpstr>LU分解</vt:lpstr>
      <vt:lpstr>LU分解</vt:lpstr>
      <vt:lpstr>LUの求め方</vt:lpstr>
      <vt:lpstr>LUの求め方</vt:lpstr>
      <vt:lpstr>2  非線形方程式</vt:lpstr>
      <vt:lpstr>2.2.1  2分法</vt:lpstr>
      <vt:lpstr>PowerPoint プレゼンテーション</vt:lpstr>
      <vt:lpstr>2.3  反復法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誤差</dc:title>
  <dc:creator>gotoh</dc:creator>
  <cp:lastModifiedBy>後藤　等</cp:lastModifiedBy>
  <cp:revision>78</cp:revision>
  <dcterms:created xsi:type="dcterms:W3CDTF">2017-08-24T07:18:01Z</dcterms:created>
  <dcterms:modified xsi:type="dcterms:W3CDTF">2018-11-08T04:45:50Z</dcterms:modified>
</cp:coreProperties>
</file>