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177D-51F1-4352-B7AE-8F88FED596BA}" type="datetimeFigureOut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7AA0D-FB6F-4477-84C5-668F28C470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1A3-7E97-4C85-A6AF-BDE82B0FAB7C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523-AF78-4B23-B8EA-605151C7D52C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7DA-DE35-495E-90D4-F4098D33A320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6A9D-5BBC-4004-BC9B-75F56F6C623E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B58-FCE7-4183-9C02-0152C6A5A1D9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E573-28EB-4ECD-9616-16311ECEBD1E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350-D3CE-4670-A3B7-6BFCF20FBEE6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9011-6010-4EDA-AE60-FF2648D820BD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EF6-8F0B-4A9D-B5DE-B761E59D74C8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626-7BB0-4B28-A948-0726F930556F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9A97-2870-40B1-B1DF-7123BDB85576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AF6-CA9D-41A3-94CB-4FE323D17637}" type="datetime1">
              <a:rPr kumimoji="1" lang="ja-JP" altLang="en-US" smtClean="0"/>
              <a:t>2017/11/5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3.2  </a:t>
            </a:r>
            <a:r>
              <a:rPr kumimoji="1" lang="ja-JP" altLang="en-US" sz="3600" dirty="0" smtClean="0"/>
              <a:t>補間法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ja-JP" sz="2800" dirty="0" smtClean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 </m:t>
                        </m:r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, ⋯, 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 smtClean="0"/>
                  <a:t>における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/>
                      </a:rPr>
                      <m:t>⋯</m:t>
                    </m:r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/>
                      </a:rPr>
                      <m:t> </m:t>
                    </m:r>
                  </m:oMath>
                </a14:m>
                <a:endParaRPr lang="en-US" altLang="ja-JP" sz="2800" dirty="0" smtClean="0"/>
              </a:p>
              <a:p>
                <a:pPr marL="363538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ja-JP" altLang="ja-JP" sz="2800">
                        <a:latin typeface="Cambria Math"/>
                      </a:rPr>
                      <m:t>　　</m:t>
                    </m:r>
                    <m:r>
                      <a:rPr lang="en-US" altLang="ja-JP" sz="2800">
                        <a:latin typeface="Cambria Math"/>
                      </a:rPr>
                      <m:t>(</m:t>
                    </m:r>
                    <m:r>
                      <a:rPr lang="en-US" altLang="ja-JP" sz="2800" i="1">
                        <a:latin typeface="Cambria Math"/>
                      </a:rPr>
                      <m:t>𝑗</m:t>
                    </m:r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>
                        <a:latin typeface="Cambria Math"/>
                      </a:rPr>
                      <m:t>0, 1, ⋯, </m:t>
                    </m:r>
                    <m:r>
                      <a:rPr lang="en-US" altLang="ja-JP" sz="2800" i="1">
                        <a:latin typeface="Cambria Math"/>
                      </a:rPr>
                      <m:t>𝑛</m:t>
                    </m:r>
                    <m:r>
                      <a:rPr lang="en-US" altLang="ja-JP" sz="280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800" dirty="0" smtClean="0"/>
                  <a:t>　</a:t>
                </a:r>
                <a:r>
                  <a:rPr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28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800" dirty="0"/>
                  <a:t>)</a:t>
                </a:r>
                <a:endParaRPr lang="en-US" altLang="ja-JP" sz="2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ja-JP" sz="2800" dirty="0"/>
                  <a:t>を満たす</a:t>
                </a:r>
                <a:endParaRPr lang="en-US" altLang="ja-JP" sz="2800" dirty="0"/>
              </a:p>
              <a:p>
                <a:pPr marL="363538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800">
                        <a:latin typeface="Cambria Math"/>
                      </a:rPr>
                      <m:t>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ja-JP" altLang="ja-JP" sz="2800">
                        <a:latin typeface="Cambria Math"/>
                      </a:rPr>
                      <m:t> </m:t>
                    </m:r>
                    <m:r>
                      <a:rPr lang="en-US" altLang="ja-JP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8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800" dirty="0"/>
                  <a:t>の補間関数</a:t>
                </a:r>
                <a:endParaRPr lang="en-US" altLang="ja-JP" sz="2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0">
                <a:blip r:embed="rId2"/>
                <a:stretch>
                  <a:fillRect l="-1481" t="-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3.2.1  </a:t>
            </a:r>
            <a:r>
              <a:rPr lang="ja-JP" altLang="ja-JP" sz="3600" dirty="0" smtClean="0"/>
              <a:t>ラグランジュ</a:t>
            </a:r>
            <a:r>
              <a:rPr lang="ja-JP" altLang="ja-JP" sz="3600" dirty="0"/>
              <a:t>の</a:t>
            </a:r>
            <a:r>
              <a:rPr kumimoji="1" lang="ja-JP" altLang="en-US" sz="3600" dirty="0" smtClean="0"/>
              <a:t>補間公式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2400" dirty="0" smtClean="0"/>
                  <a:t>(1)  1</a:t>
                </a:r>
                <a:r>
                  <a:rPr lang="ja-JP" altLang="en-US" sz="2400" dirty="0" smtClean="0"/>
                  <a:t>次</a:t>
                </a:r>
                <a:r>
                  <a:rPr lang="ja-JP" altLang="ja-JP" sz="2400" dirty="0"/>
                  <a:t>補間</a:t>
                </a:r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2400" dirty="0"/>
                  <a:t>2</a:t>
                </a:r>
                <a:r>
                  <a:rPr lang="ja-JP" altLang="ja-JP" sz="2400" dirty="0"/>
                  <a:t>点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を通る</a:t>
                </a:r>
                <a:r>
                  <a:rPr lang="en-US" altLang="ja-JP" sz="2400" dirty="0"/>
                  <a:t>1</a:t>
                </a:r>
                <a:r>
                  <a:rPr lang="ja-JP" altLang="ja-JP" sz="2400" dirty="0"/>
                  <a:t>次式</a:t>
                </a:r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𝑎𝑥</m:t>
                    </m:r>
                    <m:r>
                      <a:rPr lang="en-US" altLang="ja-JP" sz="2400" i="1">
                        <a:latin typeface="Cambria Math"/>
                      </a:rPr>
                      <m:t>+</m:t>
                    </m:r>
                    <m:r>
                      <a:rPr lang="en-US" altLang="ja-JP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ja-JP" sz="2400" dirty="0"/>
                  <a:t>とおき，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を</a:t>
                </a:r>
                <a:r>
                  <a:rPr lang="ja-JP" altLang="ja-JP" sz="2400" dirty="0" smtClean="0"/>
                  <a:t>代入</a:t>
                </a:r>
                <a:endParaRPr lang="en-US" altLang="ja-JP" sz="2400" dirty="0" smtClean="0"/>
              </a:p>
              <a:p>
                <a:pPr marL="2698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+</m:t>
                    </m:r>
                    <m:r>
                      <a:rPr lang="en-US" altLang="ja-JP" sz="2400" i="1">
                        <a:latin typeface="Cambria Math"/>
                      </a:rPr>
                      <m:t>𝑏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				</a:t>
                </a:r>
                <a:r>
                  <a:rPr lang="en-US" altLang="ja-JP" sz="2400" dirty="0" smtClean="0"/>
                  <a:t>	(</a:t>
                </a:r>
                <a:r>
                  <a:rPr lang="en-US" altLang="ja-JP" sz="2400" dirty="0"/>
                  <a:t>1)</a:t>
                </a:r>
                <a:endParaRPr lang="ja-JP" altLang="ja-JP" sz="2400" dirty="0"/>
              </a:p>
              <a:p>
                <a:pPr marL="2698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+</m:t>
                    </m:r>
                    <m:r>
                      <a:rPr lang="en-US" altLang="ja-JP" sz="2400" i="1">
                        <a:latin typeface="Cambria Math"/>
                      </a:rPr>
                      <m:t>𝑏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				</a:t>
                </a:r>
                <a:r>
                  <a:rPr lang="en-US" altLang="ja-JP" sz="2400" dirty="0" smtClean="0"/>
                  <a:t>	(</a:t>
                </a:r>
                <a:r>
                  <a:rPr lang="en-US" altLang="ja-JP" sz="2400" dirty="0"/>
                  <a:t>2)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en-US" altLang="ja-JP" sz="2400" dirty="0" smtClean="0">
                    <a:latin typeface="+mn-ea"/>
                  </a:rPr>
                  <a:t>(1)-(2)</a:t>
                </a:r>
              </a:p>
              <a:p>
                <a:pPr marL="26511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/>
                      <m:t>𝑎</m:t>
                    </m:r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1</m:t>
                        </m:r>
                      </m:sub>
                    </m:sSub>
                    <m:r>
                      <a:rPr lang="en-US" altLang="ja-JP" sz="2400" i="1"/>
                      <m:t>−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n-ea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𝑎</m:t>
                    </m:r>
                    <m:r>
                      <a:rPr lang="en-US" altLang="ja-JP" sz="2400" i="1"/>
                      <m:t>=</m:t>
                    </m:r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+mn-ea"/>
                  </a:rPr>
                  <a:t>(3)</a:t>
                </a:r>
                <a:r>
                  <a:rPr lang="ja-JP" altLang="en-US" sz="2400" dirty="0">
                    <a:latin typeface="+mn-ea"/>
                  </a:rPr>
                  <a:t>を</a:t>
                </a:r>
                <a:r>
                  <a:rPr lang="en-US" altLang="ja-JP" sz="2400" dirty="0">
                    <a:latin typeface="+mn-ea"/>
                  </a:rPr>
                  <a:t>(1)</a:t>
                </a:r>
                <a:r>
                  <a:rPr lang="ja-JP" altLang="en-US" sz="2400" dirty="0">
                    <a:latin typeface="+mn-ea"/>
                  </a:rPr>
                  <a:t>に</a:t>
                </a:r>
                <a:r>
                  <a:rPr lang="ja-JP" altLang="en-US" sz="2400" dirty="0" smtClean="0">
                    <a:latin typeface="+mn-ea"/>
                  </a:rPr>
                  <a:t>代入</a:t>
                </a:r>
                <a:endParaRPr lang="en-US" altLang="ja-JP" sz="2400" dirty="0" smtClean="0">
                  <a:latin typeface="+mn-ea"/>
                </a:endParaRPr>
              </a:p>
              <a:p>
                <a:pPr marL="265113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+</m:t>
                    </m:r>
                    <m:r>
                      <a:rPr lang="en-US" altLang="ja-JP" sz="2400" i="1"/>
                      <m:t>𝑏</m:t>
                    </m:r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n-ea"/>
                  </a:rPr>
                  <a:t>　　　　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𝑏</m:t>
                    </m:r>
                    <m:r>
                      <a:rPr lang="en-US" altLang="ja-JP" sz="2400" i="1"/>
                      <m:t>=</m:t>
                    </m:r>
                  </m:oMath>
                </a14:m>
                <a:r>
                  <a:rPr lang="ja-JP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−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1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111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(1)  1</a:t>
            </a:r>
            <a:r>
              <a:rPr lang="ja-JP" altLang="en-US" sz="3600" dirty="0"/>
              <a:t>次補間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36353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/>
                        </a:rPr>
                        <m:t>𝑥</m:t>
                      </m:r>
                      <m:r>
                        <a:rPr lang="en-US" altLang="ja-JP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ja-JP" sz="2800" i="1" dirty="0" smtClean="0"/>
              </a:p>
              <a:p>
                <a:pPr marL="363538" indent="0">
                  <a:spcBef>
                    <a:spcPts val="600"/>
                  </a:spcBef>
                  <a:buNone/>
                </a:pPr>
                <a:endParaRPr lang="en-US" altLang="ja-JP" sz="900" i="1" dirty="0" smtClean="0"/>
              </a:p>
              <a:p>
                <a:pPr marL="12573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800" i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5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/>
              <a:t>(2)  2</a:t>
            </a:r>
            <a:r>
              <a:rPr lang="ja-JP" altLang="en-US" sz="3600" dirty="0"/>
              <a:t>次</a:t>
            </a:r>
            <a:r>
              <a:rPr lang="ja-JP" altLang="ja-JP" sz="3600" dirty="0"/>
              <a:t>補間</a:t>
            </a:r>
            <a:endParaRPr lang="en-US" altLang="ja-JP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0"/>
                <a:ext cx="8568952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2800" dirty="0" smtClean="0"/>
                  <a:t>3</a:t>
                </a:r>
                <a:r>
                  <a:rPr lang="ja-JP" altLang="ja-JP" sz="2800" dirty="0"/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)</m:t>
                    </m:r>
                  </m:oMath>
                </a14:m>
                <a:r>
                  <a:rPr lang="ja-JP" altLang="ja-JP" sz="2800" dirty="0"/>
                  <a:t>を通る</a:t>
                </a:r>
                <a:r>
                  <a:rPr lang="en-US" altLang="ja-JP" sz="2800" dirty="0"/>
                  <a:t>2</a:t>
                </a:r>
                <a:r>
                  <a:rPr lang="ja-JP" altLang="ja-JP" sz="2800" dirty="0" smtClean="0"/>
                  <a:t>次式</a:t>
                </a:r>
                <a:endParaRPr lang="en-US" altLang="ja-JP" sz="2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ja-JP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𝑏𝑥</m:t>
                    </m:r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𝑐</m:t>
                    </m:r>
                  </m:oMath>
                </a14:m>
                <a:r>
                  <a:rPr lang="ja-JP" altLang="ja-JP" sz="2800" dirty="0"/>
                  <a:t>とおき，各点を代入</a:t>
                </a:r>
                <a:endParaRPr lang="en-US" altLang="ja-JP" sz="2800" dirty="0" smtClean="0"/>
              </a:p>
              <a:p>
                <a:pPr marL="36353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𝑐</m:t>
                    </m:r>
                    <m:r>
                      <a:rPr lang="en-US" altLang="ja-JP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800" dirty="0"/>
                  <a:t>					(1)</a:t>
                </a:r>
                <a:endParaRPr lang="ja-JP" altLang="ja-JP" sz="2800" dirty="0"/>
              </a:p>
              <a:p>
                <a:pPr marL="36353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𝑐</m:t>
                    </m:r>
                    <m:r>
                      <a:rPr lang="en-US" altLang="ja-JP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					(2)</a:t>
                </a:r>
                <a:endParaRPr lang="ja-JP" altLang="ja-JP" sz="2800" dirty="0"/>
              </a:p>
              <a:p>
                <a:pPr marL="36353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𝑎</m:t>
                    </m:r>
                    <m:sSubSup>
                      <m:sSubSup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+</m:t>
                    </m:r>
                    <m:r>
                      <a:rPr lang="en-US" altLang="ja-JP" sz="2800" i="1">
                        <a:latin typeface="Cambria Math"/>
                      </a:rPr>
                      <m:t>𝑐</m:t>
                    </m:r>
                    <m:r>
                      <a:rPr lang="en-US" altLang="ja-JP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					(3)</a:t>
                </a:r>
                <a:endParaRPr lang="en-US" altLang="ja-JP" sz="2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800" dirty="0"/>
                  <a:t>(2) -(1)</a:t>
                </a:r>
                <a:r>
                  <a:rPr lang="ja-JP" altLang="en-US" sz="2800" dirty="0" err="1"/>
                  <a:t>，</a:t>
                </a:r>
                <a:r>
                  <a:rPr lang="en-US" altLang="ja-JP" sz="2800" dirty="0"/>
                  <a:t>(3) -(1</a:t>
                </a:r>
                <a:r>
                  <a:rPr lang="en-US" altLang="ja-JP" sz="2800" dirty="0" smtClean="0"/>
                  <a:t>)</a:t>
                </a:r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/>
                        <m:t>𝑎</m:t>
                      </m:r>
                      <m:d>
                        <m:dPr>
                          <m:ctrlPr>
                            <a:rPr lang="ja-JP" altLang="ja-JP" sz="2800" i="1"/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sz="2800" i="1"/>
                              </m:ctrlPr>
                            </m:sSubSup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1</m:t>
                              </m:r>
                            </m:sub>
                            <m:sup>
                              <m:r>
                                <a:rPr lang="en-US" altLang="ja-JP" sz="2800" i="1"/>
                                <m:t>2</m:t>
                              </m:r>
                            </m:sup>
                          </m:sSubSup>
                          <m:r>
                            <a:rPr lang="en-US" altLang="ja-JP" sz="2800" i="1"/>
                            <m:t>−</m:t>
                          </m:r>
                          <m:sSubSup>
                            <m:sSubSupPr>
                              <m:ctrlPr>
                                <a:rPr lang="ja-JP" altLang="ja-JP" sz="2800" i="1"/>
                              </m:ctrlPr>
                            </m:sSubSup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0</m:t>
                              </m:r>
                            </m:sub>
                            <m:sup>
                              <m:r>
                                <a:rPr lang="en-US" altLang="ja-JP" sz="2800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ja-JP" sz="2800" i="1"/>
                        <m:t>+</m:t>
                      </m:r>
                      <m:r>
                        <a:rPr lang="en-US" altLang="ja-JP" sz="2800" i="1"/>
                        <m:t>𝑏</m:t>
                      </m:r>
                      <m:d>
                        <m:dPr>
                          <m:ctrlPr>
                            <a:rPr lang="ja-JP" altLang="ja-JP" sz="2800" i="1"/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800" i="1"/>
                              </m:ctrlPr>
                            </m:sSub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1</m:t>
                              </m:r>
                            </m:sub>
                          </m:sSub>
                          <m:r>
                            <a:rPr lang="en-US" altLang="ja-JP" sz="2800" i="1"/>
                            <m:t>−</m:t>
                          </m:r>
                          <m:sSub>
                            <m:sSubPr>
                              <m:ctrlPr>
                                <a:rPr lang="ja-JP" altLang="ja-JP" sz="2800" i="1"/>
                              </m:ctrlPr>
                            </m:sSub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/>
                        <m:t>=</m:t>
                      </m:r>
                      <m:sSub>
                        <m:sSubPr>
                          <m:ctrlPr>
                            <a:rPr lang="ja-JP" altLang="ja-JP" sz="2800" i="1"/>
                          </m:ctrlPr>
                        </m:sSubPr>
                        <m:e>
                          <m:r>
                            <a:rPr lang="en-US" altLang="ja-JP" sz="2800" i="1"/>
                            <m:t>𝑓</m:t>
                          </m:r>
                        </m:e>
                        <m:sub>
                          <m:r>
                            <a:rPr lang="en-US" altLang="ja-JP" sz="2800" i="1"/>
                            <m:t>1</m:t>
                          </m:r>
                        </m:sub>
                      </m:sSub>
                      <m:r>
                        <a:rPr lang="en-US" altLang="ja-JP" sz="2800" i="1"/>
                        <m:t>−</m:t>
                      </m:r>
                      <m:sSub>
                        <m:sSubPr>
                          <m:ctrlPr>
                            <a:rPr lang="ja-JP" altLang="ja-JP" sz="2800" i="1"/>
                          </m:ctrlPr>
                        </m:sSubPr>
                        <m:e>
                          <m:r>
                            <a:rPr lang="en-US" altLang="ja-JP" sz="2800" i="1"/>
                            <m:t>𝑓</m:t>
                          </m:r>
                        </m:e>
                        <m:sub>
                          <m:r>
                            <a:rPr lang="en-US" altLang="ja-JP" sz="2800" i="1"/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ja-JP" sz="2800" dirty="0"/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/>
                        <m:t>𝑎</m:t>
                      </m:r>
                      <m:d>
                        <m:dPr>
                          <m:ctrlPr>
                            <a:rPr lang="ja-JP" altLang="ja-JP" sz="2800" i="1"/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sz="2800" i="1"/>
                              </m:ctrlPr>
                            </m:sSubSup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2</m:t>
                              </m:r>
                            </m:sub>
                            <m:sup>
                              <m:r>
                                <a:rPr lang="en-US" altLang="ja-JP" sz="2800" i="1"/>
                                <m:t>2</m:t>
                              </m:r>
                            </m:sup>
                          </m:sSubSup>
                          <m:r>
                            <a:rPr lang="en-US" altLang="ja-JP" sz="2800" i="1"/>
                            <m:t>−</m:t>
                          </m:r>
                          <m:sSubSup>
                            <m:sSubSupPr>
                              <m:ctrlPr>
                                <a:rPr lang="ja-JP" altLang="ja-JP" sz="2800" i="1"/>
                              </m:ctrlPr>
                            </m:sSubSup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0</m:t>
                              </m:r>
                            </m:sub>
                            <m:sup>
                              <m:r>
                                <a:rPr lang="en-US" altLang="ja-JP" sz="2800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ja-JP" sz="2800" i="1"/>
                        <m:t>+</m:t>
                      </m:r>
                      <m:r>
                        <a:rPr lang="en-US" altLang="ja-JP" sz="2800" i="1"/>
                        <m:t>𝑏</m:t>
                      </m:r>
                      <m:d>
                        <m:dPr>
                          <m:ctrlPr>
                            <a:rPr lang="ja-JP" altLang="ja-JP" sz="2800" i="1"/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800" i="1"/>
                              </m:ctrlPr>
                            </m:sSub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2</m:t>
                              </m:r>
                            </m:sub>
                          </m:sSub>
                          <m:r>
                            <a:rPr lang="en-US" altLang="ja-JP" sz="2800" i="1"/>
                            <m:t>−</m:t>
                          </m:r>
                          <m:sSub>
                            <m:sSubPr>
                              <m:ctrlPr>
                                <a:rPr lang="ja-JP" altLang="ja-JP" sz="2800" i="1"/>
                              </m:ctrlPr>
                            </m:sSubPr>
                            <m:e>
                              <m:r>
                                <a:rPr lang="en-US" altLang="ja-JP" sz="2800" i="1"/>
                                <m:t>𝑥</m:t>
                              </m:r>
                            </m:e>
                            <m:sub>
                              <m:r>
                                <a:rPr lang="en-US" altLang="ja-JP" sz="28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/>
                        <m:t>=</m:t>
                      </m:r>
                      <m:sSub>
                        <m:sSubPr>
                          <m:ctrlPr>
                            <a:rPr lang="ja-JP" altLang="ja-JP" sz="2800" i="1"/>
                          </m:ctrlPr>
                        </m:sSubPr>
                        <m:e>
                          <m:r>
                            <a:rPr lang="en-US" altLang="ja-JP" sz="2800" i="1"/>
                            <m:t>𝑓</m:t>
                          </m:r>
                        </m:e>
                        <m:sub>
                          <m:r>
                            <a:rPr lang="en-US" altLang="ja-JP" sz="2800" i="1"/>
                            <m:t>2</m:t>
                          </m:r>
                        </m:sub>
                      </m:sSub>
                      <m:r>
                        <a:rPr lang="en-US" altLang="ja-JP" sz="2800" i="1"/>
                        <m:t>−</m:t>
                      </m:r>
                      <m:sSub>
                        <m:sSubPr>
                          <m:ctrlPr>
                            <a:rPr lang="ja-JP" altLang="ja-JP" sz="2800" i="1"/>
                          </m:ctrlPr>
                        </m:sSubPr>
                        <m:e>
                          <m:r>
                            <a:rPr lang="en-US" altLang="ja-JP" sz="2800" i="1"/>
                            <m:t>𝑓</m:t>
                          </m:r>
                        </m:e>
                        <m:sub>
                          <m:r>
                            <a:rPr lang="en-US" altLang="ja-JP" sz="2800" i="1"/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0"/>
                <a:ext cx="8568952" cy="5256584"/>
              </a:xfrm>
              <a:blipFill rotWithShape="1">
                <a:blip r:embed="rId2"/>
                <a:stretch>
                  <a:fillRect l="-1422" t="-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2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332656"/>
                <a:ext cx="8579296" cy="61926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(2)  2</a:t>
                </a:r>
                <a:r>
                  <a:rPr lang="ja-JP" altLang="ja-JP" sz="2400" dirty="0" smtClean="0"/>
                  <a:t>次補間</a:t>
                </a:r>
                <a:r>
                  <a:rPr lang="ja-JP" altLang="en-US" sz="2400" dirty="0" smtClean="0"/>
                  <a:t>　続き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/>
                          </m:ctrlPr>
                        </m:dPr>
                        <m:e>
                          <m:r>
                            <a:rPr lang="en-US" altLang="ja-JP" sz="2400"/>
                            <m:t>5</m:t>
                          </m:r>
                        </m:e>
                      </m:d>
                      <m:r>
                        <a:rPr lang="ja-JP" altLang="ja-JP" sz="2400"/>
                        <m:t>×</m:t>
                      </m:r>
                      <m:d>
                        <m:dPr>
                          <m:ctrlPr>
                            <a:rPr lang="ja-JP" altLang="ja-JP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400" i="1"/>
                              </m:ctrlPr>
                            </m:sSubPr>
                            <m:e>
                              <m:r>
                                <a:rPr lang="en-US" altLang="ja-JP" sz="2400" i="1"/>
                                <m:t>𝑥</m:t>
                              </m:r>
                            </m:e>
                            <m:sub>
                              <m:r>
                                <a:rPr lang="en-US" altLang="ja-JP" sz="2400" i="1"/>
                                <m:t>1</m:t>
                              </m:r>
                            </m:sub>
                          </m:sSub>
                          <m:r>
                            <a:rPr lang="en-US" altLang="ja-JP" sz="2400" i="1"/>
                            <m:t>−</m:t>
                          </m:r>
                          <m:sSub>
                            <m:sSubPr>
                              <m:ctrlPr>
                                <a:rPr lang="ja-JP" altLang="ja-JP" sz="2400" i="1"/>
                              </m:ctrlPr>
                            </m:sSubPr>
                            <m:e>
                              <m:r>
                                <a:rPr lang="en-US" altLang="ja-JP" sz="2400" i="1"/>
                                <m:t>𝑥</m:t>
                              </m:r>
                            </m:e>
                            <m:sub>
                              <m:r>
                                <a:rPr lang="en-US" altLang="ja-JP" sz="2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/>
                        <m:t>−</m:t>
                      </m:r>
                      <m:d>
                        <m:dPr>
                          <m:ctrlPr>
                            <a:rPr lang="ja-JP" altLang="ja-JP" sz="2400" i="1"/>
                          </m:ctrlPr>
                        </m:dPr>
                        <m:e>
                          <m:r>
                            <a:rPr lang="en-US" altLang="ja-JP" sz="2400" i="1"/>
                            <m:t>4</m:t>
                          </m:r>
                        </m:e>
                      </m:d>
                      <m:r>
                        <a:rPr lang="ja-JP" altLang="ja-JP" sz="2400" i="1"/>
                        <m:t>×</m:t>
                      </m:r>
                      <m:d>
                        <m:dPr>
                          <m:ctrlPr>
                            <a:rPr lang="ja-JP" altLang="ja-JP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400" i="1"/>
                              </m:ctrlPr>
                            </m:sSubPr>
                            <m:e>
                              <m:r>
                                <a:rPr lang="en-US" altLang="ja-JP" sz="2400" i="1"/>
                                <m:t>𝑥</m:t>
                              </m:r>
                            </m:e>
                            <m:sub>
                              <m:r>
                                <a:rPr lang="en-US" altLang="ja-JP" sz="2400" i="1"/>
                                <m:t>2</m:t>
                              </m:r>
                            </m:sub>
                          </m:sSub>
                          <m:r>
                            <a:rPr lang="en-US" altLang="ja-JP" sz="2400" i="1"/>
                            <m:t>−</m:t>
                          </m:r>
                          <m:sSub>
                            <m:sSubPr>
                              <m:ctrlPr>
                                <a:rPr lang="ja-JP" altLang="ja-JP" sz="2400" i="1"/>
                              </m:ctrlPr>
                            </m:sSubPr>
                            <m:e>
                              <m:r>
                                <a:rPr lang="en-US" altLang="ja-JP" sz="2400" i="1"/>
                                <m:t>𝑥</m:t>
                              </m:r>
                            </m:e>
                            <m:sub>
                              <m:r>
                                <a:rPr lang="en-US" altLang="ja-JP" sz="2400" i="1"/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i="1" dirty="0" smtClean="0"/>
              </a:p>
              <a:p>
                <a:pPr marL="269875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/>
                      <m:t>𝑎</m:t>
                    </m:r>
                    <m:r>
                      <a:rPr lang="en-US" altLang="ja-JP" sz="2800" i="1"/>
                      <m:t>=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1</m:t>
                            </m:r>
                          </m:sub>
                        </m:sSub>
                        <m:r>
                          <a:rPr lang="en-US" altLang="ja-JP" sz="2800" i="1"/>
                          <m:t>−</m:t>
                        </m:r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/>
                      <m:t>+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2</m:t>
                            </m:r>
                          </m:sub>
                        </m:sSub>
                        <m:r>
                          <a:rPr lang="en-US" altLang="ja-JP" sz="2800" i="1"/>
                          <m:t>−</m:t>
                        </m:r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ja-JP" sz="2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 smtClean="0"/>
                  <a:t>より</a:t>
                </a:r>
                <a:endParaRPr lang="en-US" altLang="ja-JP" sz="2400" dirty="0" smtClean="0"/>
              </a:p>
              <a:p>
                <a:pPr marL="26511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/>
                      <m:t>𝑏</m:t>
                    </m:r>
                    <m:r>
                      <a:rPr lang="en-US" altLang="ja-JP" sz="2400" i="1"/>
                      <m:t>=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− </m:t>
                    </m:r>
                    <m:r>
                      <a:rPr lang="en-US" altLang="ja-JP" sz="2400" i="1"/>
                      <m:t>𝑎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d>
                          <m:dPr>
                            <m:ctrlPr>
                              <a:rPr lang="ja-JP" altLang="ja-JP" sz="24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ja-JP" altLang="ja-JP" sz="2400" i="1"/>
                                </m:ctrlPr>
                              </m:sSubSupPr>
                              <m:e>
                                <m:r>
                                  <a:rPr lang="en-US" altLang="ja-JP" sz="24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/>
                                  <m:t>1</m:t>
                                </m:r>
                              </m:sub>
                              <m:sup>
                                <m:r>
                                  <a:rPr lang="en-US" altLang="ja-JP" sz="2400" i="1"/>
                                  <m:t>2</m:t>
                                </m:r>
                              </m:sup>
                            </m:sSubSup>
                            <m:r>
                              <a:rPr lang="en-US" altLang="ja-JP" sz="2400" i="1"/>
                              <m:t>−</m:t>
                            </m:r>
                            <m:sSubSup>
                              <m:sSubSupPr>
                                <m:ctrlPr>
                                  <a:rPr lang="ja-JP" altLang="ja-JP" sz="2400" i="1"/>
                                </m:ctrlPr>
                              </m:sSubSupPr>
                              <m:e>
                                <m:r>
                                  <a:rPr lang="en-US" altLang="ja-JP" sz="24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/>
                                  <m:t>0</m:t>
                                </m:r>
                              </m:sub>
                              <m:sup>
                                <m:r>
                                  <a:rPr lang="en-US" altLang="ja-JP" sz="2400" i="1"/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=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𝑓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−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−</m:t>
                    </m:r>
                    <m:r>
                      <a:rPr lang="en-US" altLang="ja-JP" sz="2400" i="1"/>
                      <m:t>𝑎</m:t>
                    </m:r>
                    <m:d>
                      <m:dPr>
                        <m:ctrlPr>
                          <a:rPr lang="en-US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1</m:t>
                            </m:r>
                          </m:sub>
                        </m:sSub>
                        <m:r>
                          <a:rPr lang="en-US" altLang="ja-JP" sz="2400" i="1"/>
                          <m:t>+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=(</m:t>
                    </m:r>
                    <m:r>
                      <a:rPr lang="ja-JP" altLang="en-US" sz="2400" b="0" i="1" smtClean="0">
                        <a:latin typeface="Cambria Math"/>
                      </a:rPr>
                      <m:t>略</m:t>
                    </m:r>
                    <m:r>
                      <a:rPr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ja-JP" sz="2400" i="1" dirty="0" smtClean="0"/>
              </a:p>
              <a:p>
                <a:pPr marL="53975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/>
                      <m:t>=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/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(</m:t>
                            </m:r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0</m:t>
                            </m:r>
                          </m:sub>
                        </m:sSub>
                        <m:r>
                          <a:rPr lang="en-US" altLang="ja-JP" sz="2800" i="1"/>
                          <m:t>−</m:t>
                        </m:r>
                        <m:sSub>
                          <m:sSubPr>
                            <m:ctrlPr>
                              <a:rPr lang="ja-JP" altLang="ja-JP" sz="2800" i="1"/>
                            </m:ctrlPr>
                          </m:sSubPr>
                          <m:e>
                            <m:r>
                              <a:rPr lang="en-US" altLang="ja-JP" sz="2800" i="1"/>
                              <m:t>𝑓</m:t>
                            </m:r>
                          </m:e>
                          <m:sub>
                            <m:r>
                              <a:rPr lang="en-US" altLang="ja-JP" sz="2800" i="1"/>
                              <m:t>1</m:t>
                            </m:r>
                          </m:sub>
                        </m:sSub>
                        <m:r>
                          <a:rPr lang="en-US" altLang="ja-JP" sz="2800" i="1"/>
                          <m:t>)</m:t>
                        </m:r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  <m:r>
                              <a:rPr lang="en-US" altLang="ja-JP" sz="2800" i="1"/>
                              <m:t>+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/>
                      <m:t>−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/>
                      <m:t> </m:t>
                    </m:r>
                    <m:f>
                      <m:fPr>
                        <m:ctrlPr>
                          <a:rPr lang="ja-JP" altLang="ja-JP" sz="2800" i="1"/>
                        </m:ctrlPr>
                      </m:fPr>
                      <m:num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𝑓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𝑓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/>
                              <m:t>+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/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/>
                                </m:ctrlPr>
                              </m:sSubPr>
                              <m:e>
                                <m:r>
                                  <a:rPr lang="en-US" altLang="ja-JP" sz="2800" i="1"/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/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ja-JP" sz="2800" i="1" dirty="0" smtClean="0"/>
              </a:p>
              <a:p>
                <a:pPr marL="0" indent="0">
                  <a:buNone/>
                </a:pPr>
                <a:r>
                  <a:rPr lang="en-US" altLang="ja-JP" sz="2400" dirty="0"/>
                  <a:t>(1)</a:t>
                </a:r>
                <a:r>
                  <a:rPr lang="ja-JP" altLang="ja-JP" sz="2400" dirty="0"/>
                  <a:t>より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𝑐</m:t>
                    </m:r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−</m:t>
                    </m:r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𝑎𝑥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  <m:sup>
                        <m:r>
                          <a:rPr lang="en-US" altLang="ja-JP" sz="2400" i="1"/>
                          <m:t>2</m:t>
                        </m:r>
                      </m:sup>
                    </m:sSubSup>
                    <m:r>
                      <a:rPr lang="en-US" altLang="ja-JP" sz="2400" i="1"/>
                      <m:t>−</m:t>
                    </m:r>
                    <m:r>
                      <a:rPr lang="en-US" altLang="ja-JP" sz="2400" i="1"/>
                      <m:t>𝑏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𝑓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−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(</m:t>
                    </m:r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𝑎𝑥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  <m:sup/>
                    </m:sSubSup>
                    <m:r>
                      <a:rPr lang="en-US" altLang="ja-JP" sz="2400" i="1"/>
                      <m:t>−</m:t>
                    </m:r>
                    <m:r>
                      <a:rPr lang="en-US" altLang="ja-JP" sz="2400" i="1"/>
                      <m:t>𝑏</m:t>
                    </m:r>
                    <m:r>
                      <a:rPr lang="en-US" altLang="ja-JP" sz="2400"/>
                      <m:t>)</m:t>
                    </m:r>
                  </m:oMath>
                </a14:m>
                <a:r>
                  <a:rPr lang="en-US" altLang="ja-JP" sz="2400" i="1" dirty="0" smtClean="0"/>
                  <a:t> </a:t>
                </a:r>
                <a:r>
                  <a:rPr lang="ja-JP" altLang="en-US" sz="2400" dirty="0" smtClean="0"/>
                  <a:t>に上式を代入</a:t>
                </a:r>
                <a:endParaRPr lang="en-US" altLang="ja-JP" sz="2400" dirty="0" smtClean="0"/>
              </a:p>
              <a:p>
                <a:pPr marL="26511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𝑐</m:t>
                    </m:r>
                    <m:r>
                      <a:rPr lang="en-US" altLang="ja-JP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/>
                      </a:rPr>
                      <m:t> </m:t>
                    </m:r>
                  </m:oMath>
                </a14:m>
                <a:endParaRPr lang="en-US" altLang="ja-JP" sz="2800" i="1" dirty="0" smtClean="0">
                  <a:latin typeface="Cambria Math"/>
                </a:endParaRPr>
              </a:p>
              <a:p>
                <a:pPr marL="53975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800" i="1" dirty="0"/>
              </a:p>
              <a:p>
                <a:pPr marL="0" indent="0"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32656"/>
                <a:ext cx="8579296" cy="6192688"/>
              </a:xfrm>
              <a:blipFill rotWithShape="1">
                <a:blip r:embed="rId2"/>
                <a:stretch>
                  <a:fillRect l="-1137" t="-1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332656"/>
                <a:ext cx="8579296" cy="61926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(2)  </a:t>
                </a:r>
                <a:r>
                  <a:rPr lang="en-US" altLang="ja-JP" sz="2400" dirty="0" smtClean="0"/>
                  <a:t>2</a:t>
                </a:r>
                <a:r>
                  <a:rPr lang="ja-JP" altLang="ja-JP" sz="2400" dirty="0" smtClean="0"/>
                  <a:t>次補間</a:t>
                </a:r>
                <a:r>
                  <a:rPr lang="ja-JP" altLang="en-US" sz="2400" dirty="0" smtClean="0"/>
                  <a:t>　続き</a:t>
                </a:r>
                <a:endParaRPr lang="en-US" altLang="ja-JP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sz="200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sSub>
                        <m:sSub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ja-JP" sz="2000" dirty="0"/>
              </a:p>
              <a:p>
                <a:pPr marL="717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ja-JP" altLang="ja-JP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ja-JP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lang="en-US" altLang="ja-JP" sz="2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i="1" dirty="0" smtClean="0"/>
              </a:p>
              <a:p>
                <a:pPr marL="0" indent="0">
                  <a:buNone/>
                </a:pPr>
                <a:r>
                  <a:rPr lang="en-US" altLang="ja-JP" sz="2400" dirty="0" smtClean="0"/>
                  <a:t>(3)  n</a:t>
                </a:r>
                <a:r>
                  <a:rPr lang="ja-JP" altLang="ja-JP" sz="2400" dirty="0" smtClean="0"/>
                  <a:t>次補間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400" i="1" dirty="0" smtClean="0"/>
              </a:p>
              <a:p>
                <a:pPr marL="0" indent="0">
                  <a:buNone/>
                </a:pPr>
                <a:endParaRPr lang="en-US" altLang="ja-JP" sz="9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2400" i="1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32656"/>
                <a:ext cx="8579296" cy="6192688"/>
              </a:xfrm>
              <a:blipFill rotWithShape="1">
                <a:blip r:embed="rId2"/>
                <a:stretch>
                  <a:fillRect l="-1137" t="-1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461048" y="2348880"/>
            <a:ext cx="93610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0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ja-JP" altLang="ja-JP" sz="3600" dirty="0"/>
              <a:t>スプライン補間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2400" dirty="0" smtClean="0"/>
                  <a:t>3</a:t>
                </a:r>
                <a:r>
                  <a:rPr lang="ja-JP" altLang="en-US" sz="2400" dirty="0" smtClean="0"/>
                  <a:t>次のスプライン補間</a:t>
                </a:r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/>
                      <m:t>𝑛</m:t>
                    </m:r>
                    <m:r>
                      <a:rPr lang="en-US" altLang="ja-JP" sz="2400" i="1"/>
                      <m:t>+1 </m:t>
                    </m:r>
                  </m:oMath>
                </a14:m>
                <a:r>
                  <a:rPr lang="ja-JP" altLang="ja-JP" sz="2400" dirty="0"/>
                  <a:t>個の分点</a:t>
                </a:r>
                <a14:m>
                  <m:oMath xmlns:m="http://schemas.openxmlformats.org/officeDocument/2006/math">
                    <m:r>
                      <a:rPr lang="ja-JP" altLang="ja-JP" sz="2400"/>
                      <m:t> 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&lt;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1</m:t>
                        </m:r>
                      </m:sub>
                    </m:sSub>
                    <m:r>
                      <a:rPr lang="en-US" altLang="ja-JP" sz="2400" i="1"/>
                      <m:t>&lt;</m:t>
                    </m:r>
                    <m:r>
                      <a:rPr lang="ja-JP" altLang="ja-JP" sz="2400" i="1"/>
                      <m:t>…</m:t>
                    </m:r>
                    <m:r>
                      <a:rPr lang="en-US" altLang="ja-JP" sz="2400" i="1"/>
                      <m:t>&lt;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𝑛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ja-JP" sz="2400" dirty="0"/>
                  <a:t>（Ⅰ）区間</a:t>
                </a:r>
                <a14:m>
                  <m:oMath xmlns:m="http://schemas.openxmlformats.org/officeDocument/2006/math">
                    <m:r>
                      <a:rPr lang="ja-JP" altLang="ja-JP" sz="240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</m:sub>
                        </m:sSub>
                        <m:r>
                          <a:rPr lang="en-US" altLang="ja-JP" sz="2400" i="1"/>
                          <m:t>,</m:t>
                        </m:r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/>
                      <m:t> </m:t>
                    </m:r>
                  </m:oMath>
                </a14:m>
                <a:r>
                  <a:rPr lang="ja-JP" altLang="ja-JP" sz="2400" dirty="0" err="1"/>
                  <a:t>での</a:t>
                </a:r>
                <a:r>
                  <a:rPr lang="en-US" altLang="ja-JP" sz="2400" dirty="0"/>
                  <a:t>3</a:t>
                </a:r>
                <a:r>
                  <a:rPr lang="ja-JP" altLang="ja-JP" sz="2400" dirty="0"/>
                  <a:t>次多項式</a:t>
                </a:r>
                <a14:m>
                  <m:oMath xmlns:m="http://schemas.openxmlformats.org/officeDocument/2006/math">
                    <m:r>
                      <a:rPr lang="ja-JP" altLang="ja-JP" sz="2400"/>
                      <m:t> </m:t>
                    </m:r>
                    <m:r>
                      <a:rPr lang="en-US" altLang="ja-JP" sz="2400" i="1"/>
                      <m:t>𝑆</m:t>
                    </m:r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r>
                          <a:rPr lang="en-US" altLang="ja-JP" sz="2400" i="1"/>
                          <m:t>𝑥</m:t>
                        </m:r>
                      </m:e>
                    </m:d>
                    <m:r>
                      <a:rPr lang="en-US" altLang="ja-JP" sz="2400" i="1"/>
                      <m:t> </m:t>
                    </m:r>
                  </m:oMath>
                </a14:m>
                <a:r>
                  <a:rPr lang="ja-JP" altLang="ja-JP" sz="2400" dirty="0"/>
                  <a:t>を</a:t>
                </a:r>
                <a14:m>
                  <m:oMath xmlns:m="http://schemas.openxmlformats.org/officeDocument/2006/math">
                    <m:r>
                      <a:rPr lang="ja-JP" altLang="ja-JP" sz="2400"/>
                      <m:t> 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</m:sub>
                    </m:sSub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r>
                          <a:rPr lang="en-US" altLang="ja-JP" sz="2400" i="1"/>
                          <m:t>𝑥</m:t>
                        </m:r>
                      </m:e>
                    </m:d>
                    <m:r>
                      <a:rPr lang="en-US" altLang="ja-JP" sz="2400" i="1"/>
                      <m:t> </m:t>
                    </m:r>
                  </m:oMath>
                </a14:m>
                <a:r>
                  <a:rPr lang="ja-JP" altLang="ja-JP" sz="2400" dirty="0"/>
                  <a:t>とする．</a:t>
                </a:r>
              </a:p>
              <a:p>
                <a:pPr marL="628650" indent="-628650">
                  <a:buNone/>
                </a:pPr>
                <a:r>
                  <a:rPr lang="ja-JP" altLang="ja-JP" sz="2400" dirty="0"/>
                  <a:t>（Ⅱ）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𝑗</m:t>
                    </m:r>
                    <m:r>
                      <a:rPr lang="en-US" altLang="ja-JP" sz="2400" i="1"/>
                      <m:t>=0,1,</m:t>
                    </m:r>
                    <m:r>
                      <a:rPr lang="ja-JP" altLang="ja-JP" sz="2400" i="1"/>
                      <m:t>…</m:t>
                    </m:r>
                    <m:r>
                      <a:rPr lang="en-US" altLang="ja-JP" sz="2400" i="1"/>
                      <m:t>,</m:t>
                    </m:r>
                    <m:r>
                      <a:rPr lang="en-US" altLang="ja-JP" sz="2400" i="1"/>
                      <m:t>𝑛</m:t>
                    </m:r>
                    <m:r>
                      <a:rPr lang="en-US" altLang="ja-JP" sz="2400" i="1"/>
                      <m:t>−2</m:t>
                    </m:r>
                    <m:r>
                      <a:rPr lang="en-US" altLang="ja-JP" sz="2400"/>
                      <m:t> </m:t>
                    </m:r>
                  </m:oMath>
                </a14:m>
                <a:r>
                  <a:rPr lang="ja-JP" altLang="ja-JP" sz="2400" dirty="0"/>
                  <a:t>において，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𝑆</m:t>
                    </m:r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r>
                          <a:rPr lang="en-US" altLang="ja-JP" sz="2400" i="1"/>
                          <m:t>𝑥</m:t>
                        </m:r>
                      </m:e>
                    </m:d>
                    <m:r>
                      <a:rPr lang="en-US" altLang="ja-JP" sz="2400" i="1"/>
                      <m:t> </m:t>
                    </m:r>
                  </m:oMath>
                </a14:m>
                <a:r>
                  <a:rPr lang="ja-JP" altLang="ja-JP" sz="2400" dirty="0"/>
                  <a:t>は以下の</a:t>
                </a:r>
                <a:r>
                  <a:rPr lang="en-US" altLang="ja-JP" sz="2400" dirty="0"/>
                  <a:t>(</a:t>
                </a:r>
                <a:r>
                  <a:rPr lang="en-US" altLang="ja-JP" sz="2400" dirty="0" err="1"/>
                  <a:t>i</a:t>
                </a:r>
                <a:r>
                  <a:rPr lang="en-US" altLang="ja-JP" sz="2400" dirty="0"/>
                  <a:t>)</a:t>
                </a:r>
                <a:r>
                  <a:rPr lang="ja-JP" altLang="ja-JP" sz="2400" dirty="0"/>
                  <a:t>～</a:t>
                </a:r>
                <a:r>
                  <a:rPr lang="en-US" altLang="ja-JP" sz="2400" dirty="0"/>
                  <a:t>(iv)</a:t>
                </a:r>
                <a:r>
                  <a:rPr lang="ja-JP" altLang="ja-JP" sz="2400" dirty="0"/>
                  <a:t>の条件を満たす．</a:t>
                </a:r>
              </a:p>
              <a:p>
                <a:pPr marL="263525" indent="0">
                  <a:buNone/>
                </a:pPr>
                <a:r>
                  <a:rPr lang="en-US" altLang="ja-JP" sz="2400" dirty="0"/>
                  <a:t>(</a:t>
                </a:r>
                <a:r>
                  <a:rPr lang="en-US" altLang="ja-JP" sz="2400" dirty="0" err="1"/>
                  <a:t>i</a:t>
                </a:r>
                <a:r>
                  <a:rPr lang="en-US" altLang="ja-JP" sz="24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 </m:t>
                    </m:r>
                    <m:r>
                      <a:rPr lang="en-US" altLang="ja-JP" sz="2400" i="1"/>
                      <m:t>𝑆</m:t>
                    </m:r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r>
                      <a:rPr lang="en-US" altLang="ja-JP" sz="2400" i="1"/>
                      <m:t>𝑓</m:t>
                    </m:r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		</a:t>
                </a: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 </m:t>
                        </m:r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</m:sub>
                    </m:sSub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  <m:r>
                          <a:rPr lang="en-US" altLang="ja-JP" sz="2400" i="1"/>
                          <m:t>+1</m:t>
                        </m:r>
                      </m:sub>
                    </m:sSub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    </m:t>
                    </m:r>
                  </m:oMath>
                </a14:m>
                <a:endParaRPr lang="ja-JP" altLang="ja-JP" sz="2400" dirty="0"/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/>
                      <m:t> </m:t>
                    </m:r>
                  </m:oMath>
                </a14:m>
                <a:r>
                  <a:rPr lang="en-US" altLang="ja-JP" sz="2400" dirty="0"/>
                  <a:t>(iii)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</m:sub>
                      <m:sup>
                        <m:r>
                          <a:rPr lang="en-US" altLang="ja-JP" sz="2400" i="1"/>
                          <m:t>′</m:t>
                        </m:r>
                      </m:sup>
                    </m:sSub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  <m:r>
                          <a:rPr lang="en-US" altLang="ja-JP" sz="2400" i="1"/>
                          <m:t>+1</m:t>
                        </m:r>
                      </m:sub>
                      <m:sup>
                        <m:r>
                          <a:rPr lang="en-US" altLang="ja-JP" sz="2400" i="1"/>
                          <m:t>′</m:t>
                        </m:r>
                      </m:sup>
                    </m:sSub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	</a:t>
                </a: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iv)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</m:sub>
                      <m:sup>
                        <m:r>
                          <a:rPr lang="en-US" altLang="ja-JP" sz="2400" i="1"/>
                          <m:t>′′</m:t>
                        </m:r>
                      </m:sup>
                    </m:sSub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sSubSup>
                      <m:sSubSupPr>
                        <m:ctrlPr>
                          <a:rPr lang="ja-JP" altLang="ja-JP" sz="2400" i="1"/>
                        </m:ctrlPr>
                      </m:sSubSupPr>
                      <m:e>
                        <m:r>
                          <a:rPr lang="en-US" altLang="ja-JP" sz="2400" i="1"/>
                          <m:t>𝑆</m:t>
                        </m:r>
                      </m:e>
                      <m:sub>
                        <m:r>
                          <a:rPr lang="en-US" altLang="ja-JP" sz="2400" i="1"/>
                          <m:t>𝑗</m:t>
                        </m:r>
                        <m:r>
                          <a:rPr lang="en-US" altLang="ja-JP" sz="2400" i="1"/>
                          <m:t>+1</m:t>
                        </m:r>
                      </m:sub>
                      <m:sup>
                        <m:r>
                          <a:rPr lang="en-US" altLang="ja-JP" sz="2400" i="1"/>
                          <m:t>′′</m:t>
                        </m:r>
                      </m:sup>
                    </m:sSub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𝑗</m:t>
                            </m:r>
                            <m:r>
                              <a:rPr lang="en-US" altLang="ja-JP" sz="2400" i="1"/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ja-JP" sz="2400" dirty="0"/>
                  <a:t>（Ⅲ）</a:t>
                </a:r>
                <a14:m>
                  <m:oMath xmlns:m="http://schemas.openxmlformats.org/officeDocument/2006/math">
                    <m:r>
                      <a:rPr lang="en-US" altLang="ja-JP" sz="2400" i="1"/>
                      <m:t>𝑥</m:t>
                    </m:r>
                    <m:r>
                      <a:rPr lang="en-US" altLang="ja-JP" sz="2400" i="1"/>
                      <m:t>=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0</m:t>
                        </m:r>
                      </m:sub>
                    </m:sSub>
                    <m:r>
                      <a:rPr lang="en-US" altLang="ja-JP" sz="2400" i="1"/>
                      <m:t>, </m:t>
                    </m:r>
                    <m:sSub>
                      <m:sSubPr>
                        <m:ctrlPr>
                          <a:rPr lang="ja-JP" altLang="ja-JP" sz="2400" i="1"/>
                        </m:ctrlPr>
                      </m:sSubPr>
                      <m:e>
                        <m:r>
                          <a:rPr lang="en-US" altLang="ja-JP" sz="2400" i="1"/>
                          <m:t>𝑥</m:t>
                        </m:r>
                      </m:e>
                      <m:sub>
                        <m:r>
                          <a:rPr lang="en-US" altLang="ja-JP" sz="2400" i="1"/>
                          <m:t>𝑛</m:t>
                        </m:r>
                      </m:sub>
                    </m:sSub>
                    <m:r>
                      <a:rPr lang="en-US" altLang="ja-JP" sz="2400"/>
                      <m:t> </m:t>
                    </m:r>
                  </m:oMath>
                </a14:m>
                <a:r>
                  <a:rPr lang="ja-JP" altLang="ja-JP" sz="2400" dirty="0"/>
                  <a:t>において，下記の境界条件を満たす．</a:t>
                </a:r>
              </a:p>
              <a:p>
                <a:pPr marL="26352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400" i="1"/>
                        </m:ctrlPr>
                      </m:sSupPr>
                      <m:e>
                        <m:r>
                          <a:rPr lang="en-US" altLang="ja-JP" sz="2400" i="1"/>
                          <m:t>𝑆</m:t>
                        </m:r>
                      </m:e>
                      <m:sup>
                        <m:r>
                          <a:rPr lang="en-US" altLang="ja-JP" sz="2400" i="1"/>
                          <m:t>′′</m:t>
                        </m:r>
                      </m:sup>
                    </m:s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</m:t>
                    </m:r>
                    <m:sSup>
                      <m:sSupPr>
                        <m:ctrlPr>
                          <a:rPr lang="ja-JP" altLang="ja-JP" sz="2400" i="1"/>
                        </m:ctrlPr>
                      </m:sSupPr>
                      <m:e>
                        <m:r>
                          <a:rPr lang="en-US" altLang="ja-JP" sz="2400" i="1"/>
                          <m:t>𝑆</m:t>
                        </m:r>
                      </m:e>
                      <m:sup>
                        <m:r>
                          <a:rPr lang="en-US" altLang="ja-JP" sz="2400" i="1"/>
                          <m:t>′′</m:t>
                        </m:r>
                      </m:sup>
                    </m:sSup>
                    <m:d>
                      <m:dPr>
                        <m:ctrlPr>
                          <a:rPr lang="ja-JP" altLang="ja-JP" sz="2400" i="1"/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/>
                            </m:ctrlPr>
                          </m:sSubPr>
                          <m:e>
                            <m:r>
                              <a:rPr lang="en-US" altLang="ja-JP" sz="2400" i="1"/>
                              <m:t>𝑥</m:t>
                            </m:r>
                          </m:e>
                          <m:sub>
                            <m:r>
                              <a:rPr lang="en-US" altLang="ja-JP" sz="2400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400" i="1"/>
                      <m:t>=0</m:t>
                    </m:r>
                  </m:oMath>
                </a14:m>
                <a:r>
                  <a:rPr lang="ja-JP" altLang="ja-JP" sz="2400" dirty="0"/>
                  <a:t>　（自然境界条件）</a:t>
                </a:r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111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ja-JP" altLang="ja-JP" sz="3600" dirty="0"/>
              <a:t>スプライン補間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165715" cy="41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5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268</Words>
  <Application>Microsoft Office PowerPoint</Application>
  <PresentationFormat>画面に合わせる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3.2  補間法</vt:lpstr>
      <vt:lpstr>3.2.1  ラグランジュの補間公式</vt:lpstr>
      <vt:lpstr>(1)  1次補間</vt:lpstr>
      <vt:lpstr>(2)  2次補間</vt:lpstr>
      <vt:lpstr>PowerPoint プレゼンテーション</vt:lpstr>
      <vt:lpstr>PowerPoint プレゼンテーション</vt:lpstr>
      <vt:lpstr>スプライン補間</vt:lpstr>
      <vt:lpstr>スプライン補間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誤差</dc:title>
  <dc:creator>gotoh</dc:creator>
  <cp:lastModifiedBy>gotoh</cp:lastModifiedBy>
  <cp:revision>98</cp:revision>
  <dcterms:created xsi:type="dcterms:W3CDTF">2017-08-24T07:18:01Z</dcterms:created>
  <dcterms:modified xsi:type="dcterms:W3CDTF">2017-11-05T06:44:31Z</dcterms:modified>
</cp:coreProperties>
</file>