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604"/>
  </p:normalViewPr>
  <p:slideViewPr>
    <p:cSldViewPr snapToGrid="0" snapToObjects="1">
      <p:cViewPr>
        <p:scale>
          <a:sx n="144" d="100"/>
          <a:sy n="144" d="100"/>
        </p:scale>
        <p:origin x="9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E5D68-8145-2747-A52E-5B1E373579B4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286-56EC-484D-AF19-24892F0FA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2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28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17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51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82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5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7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8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2.m-fr.net/gallu/u_numb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2.m-fr.net/gallu/u_numb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ゲームサーバー講義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9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get_session_id</a:t>
            </a:r>
            <a:r>
              <a:rPr kumimoji="1" lang="en-US" altLang="ja-JP" dirty="0" err="1" smtClean="0"/>
              <a:t>.php</a:t>
            </a:r>
            <a:r>
              <a:rPr kumimoji="1" lang="en-US" altLang="ja-JP" dirty="0" smtClean="0"/>
              <a:t> (</a:t>
            </a:r>
            <a:r>
              <a:rPr lang="ja-JP" altLang="en-US" dirty="0" smtClean="0"/>
              <a:t>一部抜粋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流れ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セッション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を送信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そのセッション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今使える？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使えないならアウト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使えるなら認証</a:t>
            </a:r>
            <a:r>
              <a:rPr kumimoji="1" lang="en-US" altLang="ja-JP" dirty="0" smtClean="0"/>
              <a:t>OK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安全のために今使ったセッション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は捨てて新しいセッション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を発行する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2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なんでそんなことするの？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20827"/>
            <a:ext cx="5059777" cy="3790395"/>
          </a:xfrm>
          <a:prstGeom prst="rect">
            <a:avLst/>
          </a:prstGeom>
        </p:spPr>
      </p:pic>
      <p:sp>
        <p:nvSpPr>
          <p:cNvPr id="5" name="雲形吹き出し 4"/>
          <p:cNvSpPr/>
          <p:nvPr/>
        </p:nvSpPr>
        <p:spPr>
          <a:xfrm>
            <a:off x="7013360" y="2133600"/>
            <a:ext cx="4660776" cy="2299316"/>
          </a:xfrm>
          <a:prstGeom prst="cloudCallout">
            <a:avLst>
              <a:gd name="adj1" fmla="val -63063"/>
              <a:gd name="adj2" fmla="val 671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セッションハイジャックというものがあってな・・・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セッションハイジャックってなんぞ？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2680" y="2298122"/>
            <a:ext cx="8915400" cy="3777622"/>
          </a:xfrm>
        </p:spPr>
        <p:txBody>
          <a:bodyPr/>
          <a:lstStyle/>
          <a:p>
            <a:r>
              <a:rPr kumimoji="1" lang="ja-JP" altLang="en-US" dirty="0" smtClean="0"/>
              <a:t>ふつーのセッション認証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56" y="3235346"/>
            <a:ext cx="3233691" cy="18108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264" y="2739711"/>
            <a:ext cx="3162300" cy="2565400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521911" y="3382393"/>
            <a:ext cx="2112885" cy="213064"/>
          </a:xfrm>
          <a:prstGeom prst="righ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62741" y="301306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で通信</a:t>
            </a:r>
            <a:endParaRPr kumimoji="1" lang="ja-JP" altLang="en-US" dirty="0"/>
          </a:p>
        </p:txBody>
      </p:sp>
      <p:sp>
        <p:nvSpPr>
          <p:cNvPr id="10" name="左矢印 9"/>
          <p:cNvSpPr/>
          <p:nvPr/>
        </p:nvSpPr>
        <p:spPr>
          <a:xfrm>
            <a:off x="5477522" y="4526306"/>
            <a:ext cx="2201662" cy="257453"/>
          </a:xfrm>
          <a:prstGeom prst="lef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91653" y="41869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で通信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8717873" y="5165644"/>
            <a:ext cx="2786740" cy="949910"/>
          </a:xfrm>
          <a:prstGeom prst="wedgeRoundRectCallout">
            <a:avLst>
              <a:gd name="adj1" fmla="val 1888"/>
              <a:gd name="adj2" fmla="val -87032"/>
              <a:gd name="adj3" fmla="val 16667"/>
            </a:avLst>
          </a:prstGeom>
          <a:solidFill>
            <a:schemeClr val="bg1"/>
          </a:solidFill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session_id</a:t>
            </a:r>
            <a:r>
              <a:rPr kumimoji="1" lang="en-US" altLang="ja-JP" dirty="0" smtClean="0">
                <a:solidFill>
                  <a:schemeClr val="tx1"/>
                </a:solidFill>
              </a:rPr>
              <a:t>(XXXXX)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なら味方に決まってる！！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セッションハイジャックってなんぞ？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ふつーのセッション認証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556" y="3235346"/>
            <a:ext cx="3233691" cy="18108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64" y="2739711"/>
            <a:ext cx="3162300" cy="2565400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521911" y="3382393"/>
            <a:ext cx="2112885" cy="213064"/>
          </a:xfrm>
          <a:prstGeom prst="righ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62741" y="301306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で通信</a:t>
            </a:r>
            <a:endParaRPr kumimoji="1" lang="ja-JP" altLang="en-US" dirty="0"/>
          </a:p>
        </p:txBody>
      </p:sp>
      <p:sp>
        <p:nvSpPr>
          <p:cNvPr id="10" name="左矢印 9"/>
          <p:cNvSpPr/>
          <p:nvPr/>
        </p:nvSpPr>
        <p:spPr>
          <a:xfrm>
            <a:off x="5477522" y="4526306"/>
            <a:ext cx="2201662" cy="257453"/>
          </a:xfrm>
          <a:prstGeom prst="lef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91653" y="41869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で返信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1751" y="5667160"/>
            <a:ext cx="801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同じセッション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ID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で通信を続けている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上矢印 6"/>
          <p:cNvSpPr/>
          <p:nvPr/>
        </p:nvSpPr>
        <p:spPr>
          <a:xfrm>
            <a:off x="5863700" y="4936035"/>
            <a:ext cx="1429305" cy="738152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0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セッションハイジャックってこんなん。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56667"/>
            <a:ext cx="8915400" cy="3777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33" y="2692039"/>
            <a:ext cx="3602048" cy="201714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75" y="1761191"/>
            <a:ext cx="2551344" cy="206976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4598737" y="2793759"/>
            <a:ext cx="3169328" cy="237014"/>
          </a:xfrm>
          <a:prstGeom prst="righ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47960" y="2493642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で通信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13511" y="4079726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傍受した</a:t>
            </a:r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で通信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916" y="4506199"/>
            <a:ext cx="2475938" cy="1854563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>
          <a:xfrm>
            <a:off x="4299819" y="4472172"/>
            <a:ext cx="3468246" cy="2370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曲折矢印 15"/>
          <p:cNvSpPr/>
          <p:nvPr/>
        </p:nvSpPr>
        <p:spPr>
          <a:xfrm rot="10800000">
            <a:off x="4443649" y="4883531"/>
            <a:ext cx="5383931" cy="531086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43649" y="5443188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ja-JP" altLang="en-US" dirty="0" smtClean="0"/>
              <a:t>を鵜呑みにするので味方だと思って返信してしまう</a:t>
            </a:r>
            <a:endParaRPr kumimoji="1" lang="ja-JP" altLang="en-US" dirty="0"/>
          </a:p>
        </p:txBody>
      </p:sp>
      <p:sp>
        <p:nvSpPr>
          <p:cNvPr id="19" name="左矢印 18"/>
          <p:cNvSpPr/>
          <p:nvPr/>
        </p:nvSpPr>
        <p:spPr>
          <a:xfrm>
            <a:off x="4598737" y="3486675"/>
            <a:ext cx="3169328" cy="257453"/>
          </a:xfrm>
          <a:prstGeom prst="lef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20187" y="3176176"/>
            <a:ext cx="284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で返信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何が悪かったの？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１つめの理由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戦車道のレギュレーションをよく読んでいなかった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通信傍受は違反行為にならない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むしろ同数の戦車で臨んだケイを称えるべき！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２つめの理由</a:t>
            </a:r>
            <a:endParaRPr lang="en-US" altLang="ja-JP" dirty="0" smtClean="0"/>
          </a:p>
          <a:p>
            <a:pPr lvl="1"/>
            <a:r>
              <a:rPr lang="ja-JP" altLang="en-US" sz="2200" dirty="0" smtClean="0"/>
              <a:t>同じセッション</a:t>
            </a:r>
            <a:r>
              <a:rPr lang="en-US" altLang="ja-JP" sz="2200" dirty="0" smtClean="0"/>
              <a:t>ID</a:t>
            </a:r>
            <a:r>
              <a:rPr lang="ja-JP" altLang="en-US" sz="2200" dirty="0" smtClean="0"/>
              <a:t>を無配慮に使いまわしていたから</a:t>
            </a:r>
            <a:endParaRPr lang="en-US" altLang="ja-JP" sz="2200" dirty="0" smtClean="0"/>
          </a:p>
          <a:p>
            <a:pPr lvl="2"/>
            <a:r>
              <a:rPr kumimoji="1" lang="ja-JP" altLang="en-US" sz="2000" dirty="0" smtClean="0"/>
              <a:t>同じの使っている＋寿命がない！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8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75" y="4424326"/>
            <a:ext cx="2840888" cy="15965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どうすればいいの？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56667"/>
            <a:ext cx="8915400" cy="3777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433" y="2692039"/>
            <a:ext cx="3602048" cy="201714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475" y="1761191"/>
            <a:ext cx="2551344" cy="206976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4598737" y="2793759"/>
            <a:ext cx="3169328" cy="237014"/>
          </a:xfrm>
          <a:prstGeom prst="righ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47960" y="2493642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で通信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13511" y="4079726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傍受した</a:t>
            </a:r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(XXXXX)</a:t>
            </a:r>
            <a:r>
              <a:rPr kumimoji="1" lang="ja-JP" altLang="en-US" dirty="0" smtClean="0"/>
              <a:t>で通信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4299819" y="4472172"/>
            <a:ext cx="3468246" cy="2370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曲折矢印 15"/>
          <p:cNvSpPr/>
          <p:nvPr/>
        </p:nvSpPr>
        <p:spPr>
          <a:xfrm rot="10800000">
            <a:off x="4443649" y="4883531"/>
            <a:ext cx="5383931" cy="531086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9819" y="5986309"/>
            <a:ext cx="635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XXXXX</a:t>
            </a:r>
            <a:r>
              <a:rPr kumimoji="1" lang="ja-JP" altLang="en-US" dirty="0" smtClean="0"/>
              <a:t>はすでに使われていない</a:t>
            </a:r>
            <a:r>
              <a:rPr kumimoji="1" lang="en-US" altLang="ja-JP" dirty="0" err="1" smtClean="0"/>
              <a:t>session_id</a:t>
            </a:r>
            <a:r>
              <a:rPr kumimoji="1" lang="ja-JP" altLang="en-US" dirty="0" smtClean="0"/>
              <a:t>なので返答なし！</a:t>
            </a:r>
            <a:endParaRPr kumimoji="1" lang="en-US" altLang="ja-JP" dirty="0" smtClean="0"/>
          </a:p>
        </p:txBody>
      </p:sp>
      <p:sp>
        <p:nvSpPr>
          <p:cNvPr id="19" name="左矢印 18"/>
          <p:cNvSpPr/>
          <p:nvPr/>
        </p:nvSpPr>
        <p:spPr>
          <a:xfrm>
            <a:off x="4598737" y="3486675"/>
            <a:ext cx="3169328" cy="257453"/>
          </a:xfrm>
          <a:prstGeom prst="leftArrow">
            <a:avLst/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20187" y="3176176"/>
            <a:ext cx="284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session_id</a:t>
            </a:r>
            <a:r>
              <a:rPr kumimoji="1" lang="en-US" altLang="ja-JP" dirty="0" smtClean="0"/>
              <a:t>(YYYYY)</a:t>
            </a:r>
            <a:r>
              <a:rPr kumimoji="1" lang="ja-JP" altLang="en-US" dirty="0" smtClean="0"/>
              <a:t>で返信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773662" y="905522"/>
            <a:ext cx="5211192" cy="1358284"/>
          </a:xfrm>
          <a:prstGeom prst="cloudCallout">
            <a:avLst>
              <a:gd name="adj1" fmla="val 13920"/>
              <a:gd name="adj2" fmla="val 72958"/>
            </a:avLst>
          </a:prstGeom>
          <a:noFill/>
          <a:ln>
            <a:solidFill>
              <a:srgbClr val="5D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57244" y="1308528"/>
            <a:ext cx="521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１回使った</a:t>
            </a:r>
            <a:r>
              <a:rPr kumimoji="1" lang="en-US" altLang="ja-JP" sz="1400" dirty="0" err="1" smtClean="0"/>
              <a:t>session_id</a:t>
            </a:r>
            <a:r>
              <a:rPr kumimoji="1" lang="ja-JP" altLang="en-US" sz="1400" dirty="0" smtClean="0"/>
              <a:t>は破棄して新しい</a:t>
            </a:r>
            <a:r>
              <a:rPr kumimoji="1" lang="en-US" altLang="ja-JP" sz="1400" dirty="0" smtClean="0"/>
              <a:t>id</a:t>
            </a:r>
            <a:r>
              <a:rPr kumimoji="1" lang="ja-JP" altLang="en-US" sz="1400" dirty="0" smtClean="0"/>
              <a:t>にするよ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使える時間に制限もつけておくよ</a:t>
            </a:r>
            <a:endParaRPr kumimoji="1" lang="ja-JP" altLang="en-US" sz="1400" dirty="0"/>
          </a:p>
        </p:txBody>
      </p:sp>
      <p:sp>
        <p:nvSpPr>
          <p:cNvPr id="10" name="禁止 9"/>
          <p:cNvSpPr/>
          <p:nvPr/>
        </p:nvSpPr>
        <p:spPr>
          <a:xfrm>
            <a:off x="6955896" y="4758935"/>
            <a:ext cx="1002696" cy="1002696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token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推測困難であることの重要性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hash</a:t>
            </a:r>
            <a:r>
              <a:rPr lang="ja-JP" altLang="en-US" dirty="0" smtClean="0"/>
              <a:t>の種類について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md5</a:t>
            </a:r>
          </a:p>
          <a:p>
            <a:pPr lvl="2"/>
            <a:r>
              <a:rPr lang="en-US" altLang="ja-JP" dirty="0" smtClean="0"/>
              <a:t>sha1</a:t>
            </a:r>
          </a:p>
          <a:p>
            <a:pPr lvl="2"/>
            <a:r>
              <a:rPr lang="en-US" altLang="ja-JP" dirty="0" smtClean="0"/>
              <a:t>sha512</a:t>
            </a:r>
            <a:endParaRPr lang="en-US" altLang="ja-JP" dirty="0"/>
          </a:p>
          <a:p>
            <a:pPr lvl="1"/>
            <a:r>
              <a:rPr lang="ja-JP" altLang="en-US" dirty="0" smtClean="0"/>
              <a:t>やったかな？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コリジョンについて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衝突する可能性（強衝突性</a:t>
            </a:r>
            <a:r>
              <a:rPr lang="en-US" altLang="ja-JP" dirty="0" smtClean="0"/>
              <a:t> / </a:t>
            </a:r>
            <a:r>
              <a:rPr lang="ja-JP" altLang="en-US" dirty="0" smtClean="0"/>
              <a:t>弱衝突性）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1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固定番号を使った認証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＋セッションを使った認証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8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固定番号を使った認証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dev2.m-fr.net/gallu/u_number.html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固有番号の取得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例によって</a:t>
            </a:r>
            <a:r>
              <a:rPr kumimoji="1" lang="en-US" altLang="ja-JP" dirty="0" smtClean="0"/>
              <a:t>Ajax</a:t>
            </a:r>
          </a:p>
          <a:p>
            <a:pPr lvl="1"/>
            <a:r>
              <a:rPr lang="ja-JP" altLang="en-US" dirty="0" smtClean="0"/>
              <a:t>実際のプログラム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u_get_1.php</a:t>
            </a:r>
          </a:p>
          <a:p>
            <a:pPr lvl="2"/>
            <a:r>
              <a:rPr lang="en-US" altLang="ja-JP" dirty="0" smtClean="0"/>
              <a:t>user_register_2.php</a:t>
            </a:r>
          </a:p>
          <a:p>
            <a:pPr lvl="2"/>
            <a:r>
              <a:rPr lang="en-US" altLang="ja-JP" dirty="0"/>
              <a:t>is_auth_2.php</a:t>
            </a:r>
          </a:p>
          <a:p>
            <a:pPr lvl="2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453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u_get_1.php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/>
              <a:t>&lt;?</a:t>
            </a:r>
            <a:r>
              <a:rPr lang="en-US" altLang="ja-JP" dirty="0" err="1" smtClean="0"/>
              <a:t>php</a:t>
            </a: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// </a:t>
            </a:r>
            <a:r>
              <a:rPr lang="ja-JP" altLang="en-US" dirty="0"/>
              <a:t>ヘッダの</a:t>
            </a:r>
            <a:r>
              <a:rPr lang="ja-JP" altLang="en-US" dirty="0" smtClean="0"/>
              <a:t>出力</a:t>
            </a: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header</a:t>
            </a:r>
            <a:r>
              <a:rPr lang="en-US" altLang="ja-JP" dirty="0"/>
              <a:t>("Content-Type: application/</a:t>
            </a:r>
            <a:r>
              <a:rPr lang="en-US" altLang="ja-JP" dirty="0" err="1"/>
              <a:t>json</a:t>
            </a:r>
            <a:r>
              <a:rPr lang="en-US" altLang="ja-JP" dirty="0"/>
              <a:t>; charset=utf-8</a:t>
            </a:r>
            <a:r>
              <a:rPr lang="en-US" altLang="ja-JP" dirty="0" smtClean="0"/>
              <a:t>");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// </a:t>
            </a:r>
            <a:r>
              <a:rPr lang="en-US" altLang="ja-JP" dirty="0" err="1"/>
              <a:t>uuid</a:t>
            </a:r>
            <a:r>
              <a:rPr lang="ja-JP" altLang="en-US" dirty="0"/>
              <a:t>を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$</a:t>
            </a:r>
            <a:r>
              <a:rPr lang="en-US" altLang="ja-JP" dirty="0" err="1"/>
              <a:t>uuid</a:t>
            </a:r>
            <a:r>
              <a:rPr lang="en-US" altLang="ja-JP" dirty="0"/>
              <a:t> = </a:t>
            </a:r>
            <a:r>
              <a:rPr lang="en-US" altLang="ja-JP" dirty="0" err="1"/>
              <a:t>strtolower</a:t>
            </a:r>
            <a:r>
              <a:rPr lang="en-US" altLang="ja-JP" dirty="0"/>
              <a:t>(trim(`</a:t>
            </a:r>
            <a:r>
              <a:rPr lang="en-US" altLang="ja-JP" dirty="0" err="1"/>
              <a:t>uuidgen</a:t>
            </a:r>
            <a:r>
              <a:rPr lang="en-US" altLang="ja-JP" dirty="0"/>
              <a:t> -r</a:t>
            </a:r>
            <a:r>
              <a:rPr lang="en-US" altLang="ja-JP" dirty="0" smtClean="0"/>
              <a:t>`));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//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$</a:t>
            </a:r>
            <a:r>
              <a:rPr lang="en-US" altLang="ja-JP" dirty="0"/>
              <a:t>ret = array(  'status' =&gt; 'ok',  '</a:t>
            </a:r>
            <a:r>
              <a:rPr lang="en-US" altLang="ja-JP" dirty="0" err="1"/>
              <a:t>uuid</a:t>
            </a:r>
            <a:r>
              <a:rPr lang="en-US" altLang="ja-JP" dirty="0"/>
              <a:t>' =&gt; $</a:t>
            </a:r>
            <a:r>
              <a:rPr lang="en-US" altLang="ja-JP" dirty="0" err="1"/>
              <a:t>uuid</a:t>
            </a:r>
            <a:r>
              <a:rPr lang="en-US" altLang="ja-JP" dirty="0" smtClean="0"/>
              <a:t>,);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echo </a:t>
            </a:r>
            <a:r>
              <a:rPr lang="en-US" altLang="ja-JP" dirty="0" err="1"/>
              <a:t>json_encode</a:t>
            </a:r>
            <a:r>
              <a:rPr lang="en-US" altLang="ja-JP" dirty="0"/>
              <a:t>($ret);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u_get_1.php </a:t>
            </a:r>
            <a:r>
              <a:rPr kumimoji="1" lang="ja-JP" altLang="en-US" dirty="0" smtClean="0"/>
              <a:t>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&lt;?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php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ヘッダの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("Content-Type: application/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charset=utf-8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uuid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作成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uuid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strtolower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(trim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(`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uuidgen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-r`));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 = array(  'status' =&gt; 'ok',  '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uuid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uuid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echo 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json_encode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($ret);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46875" y="3229521"/>
            <a:ext cx="6724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PHP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ではサーバーコマンドを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``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で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囲うと実行してくれる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　　　　　　　　　　　　↑バッククォートなので注意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11723" y="4462649"/>
            <a:ext cx="3292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uuidgen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–r 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UniqueUserId</a:t>
            </a:r>
            <a:r>
              <a:rPr kumimoji="1" lang="en-US" altLang="ja-JP" dirty="0" smtClean="0">
                <a:solidFill>
                  <a:srgbClr val="FF0000"/>
                </a:solidFill>
              </a:rPr>
              <a:t> Generate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-r 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乱数を使って</a:t>
            </a:r>
            <a:r>
              <a:rPr kumimoji="1" lang="en-US" altLang="ja-JP" dirty="0" smtClean="0">
                <a:solidFill>
                  <a:srgbClr val="FF0000"/>
                </a:solidFill>
              </a:rPr>
              <a:t>UUID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を生成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user_regiseter_2.php (</a:t>
            </a:r>
            <a:r>
              <a:rPr lang="ja-JP" altLang="en-US" dirty="0" smtClean="0"/>
              <a:t>一部抜粋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/>
              <a:t>// </a:t>
            </a:r>
            <a:r>
              <a:rPr lang="en-US" altLang="ja-JP" dirty="0" err="1"/>
              <a:t>uuid</a:t>
            </a:r>
            <a:r>
              <a:rPr lang="ja-JP" altLang="en-US" dirty="0"/>
              <a:t>を軽く</a:t>
            </a:r>
            <a:r>
              <a:rPr lang="en-US" altLang="ja-JP" dirty="0" smtClean="0"/>
              <a:t>validate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$</a:t>
            </a:r>
            <a:r>
              <a:rPr lang="en-US" altLang="ja-JP" dirty="0"/>
              <a:t>r = </a:t>
            </a:r>
            <a:r>
              <a:rPr lang="en-US" altLang="ja-JP" dirty="0" err="1"/>
              <a:t>preg_match</a:t>
            </a:r>
            <a:r>
              <a:rPr lang="en-US" altLang="ja-JP" dirty="0" smtClean="0"/>
              <a:t>(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'/\</a:t>
            </a:r>
            <a:r>
              <a:rPr lang="en-US" altLang="ja-JP" dirty="0"/>
              <a:t>A[a-f0-9]{8}-[a-f0-9]{4}-[a-f0-9]{4}-[a-f0-9]{4}-[a-f0-9]{12}\z</a:t>
            </a:r>
            <a:r>
              <a:rPr lang="en-US" altLang="ja-JP" dirty="0" smtClean="0"/>
              <a:t>/’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, </a:t>
            </a:r>
            <a:r>
              <a:rPr lang="en-US" altLang="ja-JP" dirty="0"/>
              <a:t>$</a:t>
            </a:r>
            <a:r>
              <a:rPr lang="en-US" altLang="ja-JP" dirty="0" err="1" smtClean="0"/>
              <a:t>uuid</a:t>
            </a: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if </a:t>
            </a:r>
            <a:r>
              <a:rPr lang="en-US" altLang="ja-JP" dirty="0"/>
              <a:t>(1 !== $r) </a:t>
            </a:r>
            <a:r>
              <a:rPr lang="en-US" altLang="ja-JP" dirty="0" smtClean="0"/>
              <a:t>{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  </a:t>
            </a:r>
            <a:r>
              <a:rPr lang="en-US" altLang="ja-JP" dirty="0"/>
              <a:t>$</a:t>
            </a:r>
            <a:r>
              <a:rPr lang="en-US" altLang="ja-JP" dirty="0" err="1"/>
              <a:t>error_ret</a:t>
            </a:r>
            <a:r>
              <a:rPr lang="en-US" altLang="ja-JP" dirty="0"/>
              <a:t>['</a:t>
            </a:r>
            <a:r>
              <a:rPr lang="en-US" altLang="ja-JP" dirty="0" err="1"/>
              <a:t>msg</a:t>
            </a:r>
            <a:r>
              <a:rPr lang="en-US" altLang="ja-JP" dirty="0"/>
              <a:t>'] .= "UUID</a:t>
            </a:r>
            <a:r>
              <a:rPr lang="ja-JP" altLang="en-US" dirty="0"/>
              <a:t>のフォーマットが不適切です</a:t>
            </a:r>
            <a:r>
              <a:rPr lang="en-US" altLang="ja-JP" dirty="0"/>
              <a:t>\n</a:t>
            </a:r>
            <a:r>
              <a:rPr lang="en-US" altLang="ja-JP" dirty="0" smtClean="0"/>
              <a:t>";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7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user_regiseter_2.php (</a:t>
            </a:r>
            <a:r>
              <a:rPr lang="ja-JP" altLang="en-US" dirty="0" smtClean="0"/>
              <a:t>一部抜粋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uuid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を軽く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validate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= 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preg_match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'/\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A[a-f0-9]{8}-[a-f0-9]{4}-[a-f0-9]{4}-[a-f0-9]{4}-[a-f0-9]{12}\z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/’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,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uuid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 !== $r)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error_ret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msg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.= "UUID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のフォーマットが不適切です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\n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64313" y="3769917"/>
            <a:ext cx="529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/¥A[</a:t>
            </a:r>
            <a:r>
              <a:rPr kumimoji="1" lang="ja-JP" altLang="en-US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</a:rPr>
              <a:t>]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先頭が</a:t>
            </a:r>
            <a:r>
              <a:rPr kumimoji="1" lang="en-US" altLang="ja-JP" dirty="0" smtClean="0">
                <a:solidFill>
                  <a:srgbClr val="FF0000"/>
                </a:solidFill>
              </a:rPr>
              <a:t>[</a:t>
            </a:r>
            <a:r>
              <a:rPr kumimoji="1" lang="ja-JP" altLang="en-US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dirty="0" smtClean="0">
                <a:solidFill>
                  <a:srgbClr val="FF0000"/>
                </a:solidFill>
              </a:rPr>
              <a:t>]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である</a:t>
            </a:r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</a:rPr>
            </a:br>
            <a:r>
              <a:rPr kumimoji="1" lang="en-US" altLang="ja-JP" dirty="0" smtClean="0">
                <a:solidFill>
                  <a:srgbClr val="FF0000"/>
                </a:solidFill>
              </a:rPr>
              <a:t>[</a:t>
            </a:r>
            <a:r>
              <a:rPr kumimoji="1" lang="ja-JP" altLang="en-US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dirty="0">
                <a:solidFill>
                  <a:srgbClr val="FF0000"/>
                </a:solidFill>
              </a:rPr>
              <a:t>]</a:t>
            </a:r>
            <a:r>
              <a:rPr kumimoji="1" lang="en-US" altLang="ja-JP" dirty="0" smtClean="0">
                <a:solidFill>
                  <a:srgbClr val="FF0000"/>
                </a:solidFill>
              </a:rPr>
              <a:t>¥z/ 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 (</a:t>
            </a:r>
            <a:r>
              <a:rPr kumimoji="1" lang="ja-JP" altLang="en-US" dirty="0" smtClean="0">
                <a:solidFill>
                  <a:srgbClr val="FF0000"/>
                </a:solidFill>
              </a:rPr>
              <a:t>改行を含めない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末尾が</a:t>
            </a:r>
            <a:r>
              <a:rPr kumimoji="1" lang="en-US" altLang="ja-JP" dirty="0" smtClean="0">
                <a:solidFill>
                  <a:srgbClr val="FF0000"/>
                </a:solidFill>
              </a:rPr>
              <a:t>[</a:t>
            </a:r>
            <a:r>
              <a:rPr kumimoji="1" lang="ja-JP" altLang="en-US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dirty="0" smtClean="0">
                <a:solidFill>
                  <a:srgbClr val="FF0000"/>
                </a:solidFill>
              </a:rPr>
              <a:t>]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である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[a-f0-9]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a〜f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までと</a:t>
            </a:r>
            <a:r>
              <a:rPr kumimoji="1" lang="en-US" altLang="ja-JP" dirty="0" smtClean="0">
                <a:solidFill>
                  <a:srgbClr val="FF0000"/>
                </a:solidFill>
              </a:rPr>
              <a:t>0〜9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まで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{8} 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 8</a:t>
            </a:r>
            <a:r>
              <a:rPr kumimoji="1" lang="ja-JP" altLang="en-US" dirty="0" smtClean="0">
                <a:solidFill>
                  <a:srgbClr val="FF0000"/>
                </a:solidFill>
              </a:rPr>
              <a:t>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64313" y="3367257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preg_match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条件に合致していたら１を返す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セッション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ja-JP" altLang="en-US" dirty="0"/>
              <a:t>使った認証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dev2.m-fr.net/gallu/u_number_2.html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固有番号からセッション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の取得</a:t>
            </a:r>
            <a:endParaRPr lang="en-US" altLang="ja-JP" dirty="0" smtClean="0"/>
          </a:p>
          <a:p>
            <a:r>
              <a:rPr lang="ja-JP" altLang="en-US" dirty="0" smtClean="0"/>
              <a:t>セッション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でのアクセス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例によって</a:t>
            </a:r>
            <a:r>
              <a:rPr kumimoji="1" lang="en-US" altLang="ja-JP" dirty="0" smtClean="0"/>
              <a:t>Ajax</a:t>
            </a:r>
          </a:p>
          <a:p>
            <a:pPr lvl="1"/>
            <a:r>
              <a:rPr lang="ja-JP" altLang="en-US" dirty="0" smtClean="0"/>
              <a:t>実際のプログラム</a:t>
            </a:r>
            <a:endParaRPr lang="en-US" altLang="ja-JP" dirty="0" smtClean="0"/>
          </a:p>
          <a:p>
            <a:pPr lvl="2"/>
            <a:r>
              <a:rPr lang="en-US" altLang="ja-JP" dirty="0" err="1"/>
              <a:t>get_session_id.php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pPr lvl="2"/>
            <a:r>
              <a:rPr lang="en-US" altLang="ja-JP" dirty="0"/>
              <a:t>is_auth_3.php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4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>
          <a:solidFill>
            <a:srgbClr val="5D81E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787</TotalTime>
  <Words>530</Words>
  <Application>Microsoft Macintosh PowerPoint</Application>
  <PresentationFormat>ワイド画面</PresentationFormat>
  <Paragraphs>142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Century Gothic</vt:lpstr>
      <vt:lpstr>Wingdings 3</vt:lpstr>
      <vt:lpstr>Yu Gothic</vt:lpstr>
      <vt:lpstr>メイリオ</vt:lpstr>
      <vt:lpstr>Arial</vt:lpstr>
      <vt:lpstr>ウィスプ</vt:lpstr>
      <vt:lpstr>ゲームサーバー講義</vt:lpstr>
      <vt:lpstr>前回のおさらい</vt:lpstr>
      <vt:lpstr>本日の内容</vt:lpstr>
      <vt:lpstr>固定番号を使った認証 </vt:lpstr>
      <vt:lpstr>u_get_1.php</vt:lpstr>
      <vt:lpstr>u_get_1.php 解説</vt:lpstr>
      <vt:lpstr>user_regiseter_2.php (一部抜粋)</vt:lpstr>
      <vt:lpstr>user_regiseter_2.php (一部抜粋) 解説</vt:lpstr>
      <vt:lpstr>セッションIDを使った認証 </vt:lpstr>
      <vt:lpstr>get_session_id.php (一部抜粋)</vt:lpstr>
      <vt:lpstr>なんでそんなことするの？</vt:lpstr>
      <vt:lpstr>セッションハイジャックってなんぞ？</vt:lpstr>
      <vt:lpstr>セッションハイジャックってなんぞ？</vt:lpstr>
      <vt:lpstr>セッションハイジャックってこんなん。</vt:lpstr>
      <vt:lpstr>何が悪かったの？</vt:lpstr>
      <vt:lpstr>どうすればいいの？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ゲームサーバー 代理講義第二回</dc:title>
  <dc:creator>cryforthemoon1@gmail.com</dc:creator>
  <cp:lastModifiedBy>cryforthemoon1@gmail.com</cp:lastModifiedBy>
  <cp:revision>48</cp:revision>
  <dcterms:created xsi:type="dcterms:W3CDTF">2016-05-19T17:03:19Z</dcterms:created>
  <dcterms:modified xsi:type="dcterms:W3CDTF">2016-06-16T15:48:32Z</dcterms:modified>
</cp:coreProperties>
</file>