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6" r:id="rId6"/>
    <p:sldId id="267" r:id="rId7"/>
    <p:sldId id="268" r:id="rId8"/>
    <p:sldId id="269" r:id="rId9"/>
    <p:sldId id="270" r:id="rId10"/>
    <p:sldId id="271" r:id="rId11"/>
    <p:sldId id="272" r:id="rId12"/>
    <p:sldId id="273" r:id="rId13"/>
    <p:sldId id="274" r:id="rId14"/>
    <p:sldId id="275" r:id="rId15"/>
    <p:sldId id="260" r:id="rId16"/>
    <p:sldId id="320" r:id="rId17"/>
    <p:sldId id="321" r:id="rId18"/>
    <p:sldId id="322" r:id="rId19"/>
    <p:sldId id="323" r:id="rId20"/>
    <p:sldId id="276" r:id="rId21"/>
    <p:sldId id="277" r:id="rId22"/>
    <p:sldId id="278" r:id="rId23"/>
    <p:sldId id="279" r:id="rId24"/>
    <p:sldId id="280" r:id="rId25"/>
    <p:sldId id="281" r:id="rId26"/>
    <p:sldId id="282" r:id="rId27"/>
    <p:sldId id="283" r:id="rId28"/>
    <p:sldId id="261" r:id="rId29"/>
    <p:sldId id="284" r:id="rId30"/>
    <p:sldId id="285" r:id="rId31"/>
    <p:sldId id="286" r:id="rId32"/>
    <p:sldId id="262" r:id="rId33"/>
    <p:sldId id="287" r:id="rId34"/>
    <p:sldId id="288" r:id="rId35"/>
    <p:sldId id="289" r:id="rId36"/>
    <p:sldId id="290" r:id="rId37"/>
    <p:sldId id="291" r:id="rId38"/>
    <p:sldId id="294" r:id="rId39"/>
    <p:sldId id="292" r:id="rId40"/>
    <p:sldId id="263" r:id="rId41"/>
    <p:sldId id="295" r:id="rId42"/>
    <p:sldId id="296" r:id="rId43"/>
    <p:sldId id="297" r:id="rId44"/>
    <p:sldId id="298" r:id="rId45"/>
    <p:sldId id="299" r:id="rId46"/>
    <p:sldId id="300" r:id="rId47"/>
    <p:sldId id="301" r:id="rId48"/>
    <p:sldId id="302" r:id="rId49"/>
    <p:sldId id="303" r:id="rId50"/>
    <p:sldId id="304" r:id="rId51"/>
    <p:sldId id="264" r:id="rId52"/>
    <p:sldId id="305" r:id="rId53"/>
    <p:sldId id="306" r:id="rId54"/>
    <p:sldId id="307" r:id="rId55"/>
    <p:sldId id="311" r:id="rId56"/>
    <p:sldId id="308" r:id="rId57"/>
    <p:sldId id="309" r:id="rId58"/>
    <p:sldId id="310" r:id="rId59"/>
    <p:sldId id="312" r:id="rId60"/>
    <p:sldId id="313" r:id="rId61"/>
    <p:sldId id="314" r:id="rId62"/>
    <p:sldId id="315" r:id="rId63"/>
    <p:sldId id="316" r:id="rId64"/>
    <p:sldId id="319" r:id="rId65"/>
    <p:sldId id="265" r:id="rId66"/>
    <p:sldId id="317" r:id="rId67"/>
    <p:sldId id="318" r:id="rId6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タイトル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400800" y="6355080"/>
            <a:ext cx="2286000" cy="365760"/>
          </a:xfrm>
        </p:spPr>
        <p:txBody>
          <a:bodyPr/>
          <a:lstStyle>
            <a:lvl1pPr>
              <a:defRPr sz="1400"/>
            </a:lvl1pPr>
          </a:lstStyle>
          <a:p>
            <a:fld id="{E90ED720-0104-4369-84BC-D37694168613}" type="datetimeFigureOut">
              <a:rPr kumimoji="1" lang="ja-JP" altLang="en-US" smtClean="0"/>
              <a:t>2012/9/23</a:t>
            </a:fld>
            <a:endParaRPr kumimoji="1" lang="ja-JP" altLang="en-US"/>
          </a:p>
        </p:txBody>
      </p:sp>
      <p:sp>
        <p:nvSpPr>
          <p:cNvPr id="17" name="フッター プレースホルダー 16"/>
          <p:cNvSpPr>
            <a:spLocks noGrp="1"/>
          </p:cNvSpPr>
          <p:nvPr>
            <p:ph type="ftr" sz="quarter" idx="11"/>
          </p:nvPr>
        </p:nvSpPr>
        <p:spPr>
          <a:xfrm>
            <a:off x="2898648" y="6355080"/>
            <a:ext cx="3474720" cy="365760"/>
          </a:xfrm>
        </p:spPr>
        <p:txBody>
          <a:bodyPr/>
          <a:lstStyle/>
          <a:p>
            <a:endParaRPr kumimoji="1" lang="ja-JP" altLang="en-US"/>
          </a:p>
        </p:txBody>
      </p:sp>
      <p:sp>
        <p:nvSpPr>
          <p:cNvPr id="29" name="スライド番号プレースホルダー 28"/>
          <p:cNvSpPr>
            <a:spLocks noGrp="1"/>
          </p:cNvSpPr>
          <p:nvPr>
            <p:ph type="sldNum" sz="quarter" idx="12"/>
          </p:nvPr>
        </p:nvSpPr>
        <p:spPr>
          <a:xfrm>
            <a:off x="1216152" y="6355080"/>
            <a:ext cx="1219200" cy="365760"/>
          </a:xfrm>
        </p:spPr>
        <p:txBody>
          <a:bodyPr/>
          <a:lstStyle/>
          <a:p>
            <a:fld id="{D2D8002D-B5B0-4BAC-B1F6-782DDCCE6D9C}" type="slidenum">
              <a:rPr kumimoji="1" lang="ja-JP" altLang="en-US" smtClean="0"/>
              <a:t>‹#›</a:t>
            </a:fld>
            <a:endParaRPr kumimoji="1" lang="ja-JP" altLang="en-US"/>
          </a:p>
        </p:txBody>
      </p:sp>
      <p:sp>
        <p:nvSpPr>
          <p:cNvPr id="21" name="正方形/長方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正方形/長方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正方形/長方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7" name="直線コネクタ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二等辺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コネクタ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457200" y="1219200"/>
            <a:ext cx="8229600"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a:xfrm>
            <a:off x="6400800" y="6355080"/>
            <a:ext cx="2286000" cy="365760"/>
          </a:xfrm>
        </p:spPr>
        <p:txBody>
          <a:bodyPr/>
          <a:lstStyle/>
          <a:p>
            <a:fld id="{E90ED720-0104-4369-84BC-D37694168613}" type="datetimeFigureOut">
              <a:rPr kumimoji="1" lang="ja-JP" altLang="en-US" smtClean="0"/>
              <a:t>2012/9/23</a:t>
            </a:fld>
            <a:endParaRPr kumimoji="1" lang="ja-JP" altLang="en-US"/>
          </a:p>
        </p:txBody>
      </p:sp>
      <p:sp>
        <p:nvSpPr>
          <p:cNvPr id="5" name="フッター プレースホルダー 4"/>
          <p:cNvSpPr>
            <a:spLocks noGrp="1"/>
          </p:cNvSpPr>
          <p:nvPr>
            <p:ph type="ftr" sz="quarter" idx="11"/>
          </p:nvPr>
        </p:nvSpPr>
        <p:spPr>
          <a:xfrm>
            <a:off x="2898648" y="6355080"/>
            <a:ext cx="3474720" cy="365760"/>
          </a:xfrm>
        </p:spPr>
        <p:txBody>
          <a:bodyPr/>
          <a:lstStyle/>
          <a:p>
            <a:endParaRPr kumimoji="1" lang="ja-JP" altLang="en-US"/>
          </a:p>
        </p:txBody>
      </p:sp>
      <p:sp>
        <p:nvSpPr>
          <p:cNvPr id="6" name="スライド番号プレースホルダー 5"/>
          <p:cNvSpPr>
            <a:spLocks noGrp="1"/>
          </p:cNvSpPr>
          <p:nvPr>
            <p:ph type="sldNum" sz="quarter" idx="12"/>
          </p:nvPr>
        </p:nvSpPr>
        <p:spPr>
          <a:xfrm>
            <a:off x="1069848" y="6355080"/>
            <a:ext cx="1520952" cy="365760"/>
          </a:xfrm>
        </p:spPr>
        <p:txBody>
          <a:bodyPr/>
          <a:lstStyle/>
          <a:p>
            <a:fld id="{D2D8002D-B5B0-4BAC-B1F6-782DDCCE6D9C}" type="slidenum">
              <a:rPr kumimoji="1" lang="ja-JP" altLang="en-US" smtClean="0"/>
              <a:t>‹#›</a:t>
            </a:fld>
            <a:endParaRPr kumimoji="1" lang="ja-JP" altLang="en-US"/>
          </a:p>
        </p:txBody>
      </p:sp>
      <p:sp>
        <p:nvSpPr>
          <p:cNvPr id="7" name="正方形/長方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457200" y="1219200"/>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632198" y="1216152"/>
            <a:ext cx="4041648" cy="493776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nchor="ct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quarter" idx="2"/>
          </p:nvPr>
        </p:nvSpPr>
        <p:spPr>
          <a:xfrm>
            <a:off x="457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quarter" idx="4"/>
          </p:nvPr>
        </p:nvSpPr>
        <p:spPr>
          <a:xfrm>
            <a:off x="4648200" y="2133600"/>
            <a:ext cx="4038600" cy="40386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8600"/>
            <a:ext cx="8229600" cy="914400"/>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5" name="直線コネクタ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二等辺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線コネクタ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コンテンツ プレースホルダー 11"/>
          <p:cNvSpPr>
            <a:spLocks noGrp="1"/>
          </p:cNvSpPr>
          <p:nvPr>
            <p:ph sz="quarter" idx="1"/>
          </p:nvPr>
        </p:nvSpPr>
        <p:spPr>
          <a:xfrm>
            <a:off x="304800" y="304800"/>
            <a:ext cx="5715000" cy="5715000"/>
          </a:xfrm>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2012/9/23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直線コネクタ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二等辺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タイトル プレースホルダー 21"/>
          <p:cNvSpPr>
            <a:spLocks noGrp="1"/>
          </p:cNvSpPr>
          <p:nvPr>
            <p:ph type="title"/>
          </p:nvPr>
        </p:nvSpPr>
        <p:spPr>
          <a:xfrm>
            <a:off x="457200" y="152400"/>
            <a:ext cx="8229600" cy="990600"/>
          </a:xfrm>
          <a:prstGeom prst="rect">
            <a:avLst/>
          </a:prstGeom>
        </p:spPr>
        <p:txBody>
          <a:bodyPr vert="horz"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90ED720-0104-4369-84BC-D37694168613}" type="datetimeFigureOut">
              <a:rPr kumimoji="1" lang="ja-JP" altLang="en-US" smtClean="0"/>
              <a:t>2012/9/23</a:t>
            </a:fld>
            <a:endParaRPr kumimoji="1" lang="ja-JP" altLang="en-US"/>
          </a:p>
        </p:txBody>
      </p:sp>
      <p:sp>
        <p:nvSpPr>
          <p:cNvPr id="3" name="フッター プレースホルダー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2D8002D-B5B0-4BAC-B1F6-782DDCCE6D9C}" type="slidenum">
              <a:rPr kumimoji="1" lang="ja-JP" altLang="en-US" smtClean="0"/>
              <a:t>‹#›</a:t>
            </a:fld>
            <a:endParaRPr kumimoji="1" lang="ja-JP" altLang="en-US"/>
          </a:p>
        </p:txBody>
      </p:sp>
      <p:sp>
        <p:nvSpPr>
          <p:cNvPr id="28" name="直線コネクタ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線コネクタ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二等辺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1"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1"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1"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1"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1"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1"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1"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1"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1" lang="en-US" sz="1200" kern="1200" smtClean="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studyinghttp.net/cgi-bin/rfc.cgi?261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tudyinghttp.net/cgi-bin/rfc.cgi?261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altLang="ja-JP" dirty="0"/>
              <a:t>Web</a:t>
            </a:r>
            <a:r>
              <a:rPr lang="ja-JP" altLang="en-US" dirty="0" smtClean="0"/>
              <a:t>アプリケーション</a:t>
            </a:r>
            <a:r>
              <a:rPr lang="en-US" altLang="ja-JP" dirty="0" smtClean="0"/>
              <a:t/>
            </a:r>
            <a:br>
              <a:rPr lang="en-US" altLang="ja-JP" dirty="0" smtClean="0"/>
            </a:br>
            <a:r>
              <a:rPr lang="en-US" altLang="ja-JP" dirty="0" smtClean="0"/>
              <a:t>HTTP</a:t>
            </a:r>
            <a:r>
              <a:rPr lang="ja-JP" altLang="en-US" dirty="0"/>
              <a:t>通信のいろは</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by </a:t>
            </a:r>
            <a:r>
              <a:rPr kumimoji="1" lang="ja-JP" altLang="en-US" dirty="0" smtClean="0"/>
              <a:t>がる</a:t>
            </a:r>
            <a:endParaRPr kumimoji="1" lang="ja-JP" altLang="en-US" dirty="0"/>
          </a:p>
        </p:txBody>
      </p:sp>
    </p:spTree>
    <p:extLst>
      <p:ext uri="{BB962C8B-B14F-4D97-AF65-F5344CB8AC3E}">
        <p14:creationId xmlns:p14="http://schemas.microsoft.com/office/powerpoint/2010/main" val="1186976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ポート番号続き</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最上階の「スイートルーム」的なものが、ポート番号にもありまして。</a:t>
            </a:r>
            <a:r>
              <a:rPr lang="en-US" altLang="ja-JP" dirty="0" smtClean="0"/>
              <a:t>0</a:t>
            </a:r>
            <a:r>
              <a:rPr lang="ja-JP" altLang="en-US" dirty="0" smtClean="0"/>
              <a:t>～</a:t>
            </a:r>
            <a:r>
              <a:rPr lang="en-US" altLang="ja-JP" dirty="0" smtClean="0"/>
              <a:t>1023</a:t>
            </a:r>
            <a:r>
              <a:rPr lang="ja-JP" altLang="en-US" dirty="0" smtClean="0"/>
              <a:t>番までを「特権ポート」といって、</a:t>
            </a:r>
            <a:r>
              <a:rPr lang="ja-JP" altLang="en-US" dirty="0" err="1" smtClean="0"/>
              <a:t>ごっつ</a:t>
            </a:r>
            <a:r>
              <a:rPr lang="ja-JP" altLang="en-US" dirty="0" smtClean="0"/>
              <a:t>偉い人だけが使えます</a:t>
            </a:r>
            <a:endParaRPr lang="en-US" altLang="ja-JP" dirty="0" smtClean="0"/>
          </a:p>
          <a:p>
            <a:r>
              <a:rPr kumimoji="1" lang="ja-JP" altLang="en-US" dirty="0"/>
              <a:t>次</a:t>
            </a:r>
            <a:r>
              <a:rPr kumimoji="1" lang="ja-JP" altLang="en-US" dirty="0" smtClean="0"/>
              <a:t>が「登録済みポート」で、ここは「偉くはないけど予約が入ってる」感じです。</a:t>
            </a:r>
            <a:r>
              <a:rPr kumimoji="1" lang="en-US" altLang="ja-JP" dirty="0" smtClean="0"/>
              <a:t>1024</a:t>
            </a:r>
            <a:r>
              <a:rPr kumimoji="1" lang="ja-JP" altLang="en-US" dirty="0" smtClean="0"/>
              <a:t>～</a:t>
            </a:r>
            <a:r>
              <a:rPr kumimoji="1" lang="en-US" altLang="ja-JP" dirty="0" smtClean="0"/>
              <a:t>49151</a:t>
            </a:r>
            <a:r>
              <a:rPr kumimoji="1" lang="ja-JP" altLang="en-US" dirty="0" smtClean="0"/>
              <a:t>番までがそうです。</a:t>
            </a:r>
            <a:endParaRPr kumimoji="1" lang="en-US" altLang="ja-JP" dirty="0" smtClean="0"/>
          </a:p>
          <a:p>
            <a:r>
              <a:rPr lang="ja-JP" altLang="en-US" dirty="0" smtClean="0"/>
              <a:t>最後、</a:t>
            </a:r>
            <a:r>
              <a:rPr lang="en-US" altLang="ja-JP" dirty="0" smtClean="0"/>
              <a:t>49152</a:t>
            </a:r>
            <a:r>
              <a:rPr lang="ja-JP" altLang="en-US" dirty="0" smtClean="0"/>
              <a:t>～</a:t>
            </a:r>
            <a:r>
              <a:rPr lang="en-US" altLang="ja-JP" dirty="0" smtClean="0"/>
              <a:t>65535</a:t>
            </a:r>
            <a:r>
              <a:rPr lang="ja-JP" altLang="en-US" dirty="0" smtClean="0"/>
              <a:t>番までは「誰でも自由に」使えるポートです</a:t>
            </a:r>
            <a:endParaRPr kumimoji="1" lang="ja-JP" altLang="en-US" dirty="0"/>
          </a:p>
        </p:txBody>
      </p:sp>
    </p:spTree>
    <p:extLst>
      <p:ext uri="{BB962C8B-B14F-4D97-AF65-F5344CB8AC3E}">
        <p14:creationId xmlns:p14="http://schemas.microsoft.com/office/powerpoint/2010/main" val="273271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ブラウザのアクセスはどうなるの？</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あなたの</a:t>
            </a:r>
            <a:r>
              <a:rPr kumimoji="1" lang="en-US" altLang="ja-JP" dirty="0" smtClean="0"/>
              <a:t>PC</a:t>
            </a:r>
            <a:r>
              <a:rPr kumimoji="1" lang="ja-JP" altLang="en-US" dirty="0" smtClean="0"/>
              <a:t>から、</a:t>
            </a:r>
            <a:r>
              <a:rPr lang="en-US" altLang="ja-JP" dirty="0"/>
              <a:t>http://</a:t>
            </a:r>
            <a:r>
              <a:rPr lang="en-US" altLang="ja-JP" dirty="0" err="1"/>
              <a:t>www.mswave.co.jp</a:t>
            </a:r>
            <a:r>
              <a:rPr lang="en-US" altLang="ja-JP" dirty="0" smtClean="0"/>
              <a:t>/</a:t>
            </a:r>
            <a:r>
              <a:rPr lang="ja-JP" altLang="en-US" dirty="0" smtClean="0"/>
              <a:t>にアクセスをしてみましょう</a:t>
            </a:r>
            <a:endParaRPr lang="en-US" altLang="ja-JP" dirty="0" smtClean="0"/>
          </a:p>
          <a:p>
            <a:r>
              <a:rPr lang="ja-JP" altLang="en-US" dirty="0" smtClean="0"/>
              <a:t>あなた</a:t>
            </a:r>
            <a:r>
              <a:rPr lang="ja-JP" altLang="en-US" dirty="0"/>
              <a:t>は</a:t>
            </a:r>
            <a:r>
              <a:rPr lang="ja-JP" altLang="en-US" dirty="0" smtClean="0"/>
              <a:t>「あなたの</a:t>
            </a:r>
            <a:r>
              <a:rPr lang="en-US" altLang="ja-JP" dirty="0" smtClean="0"/>
              <a:t>PC</a:t>
            </a:r>
            <a:r>
              <a:rPr lang="ja-JP" altLang="en-US" dirty="0" smtClean="0"/>
              <a:t>の</a:t>
            </a:r>
            <a:r>
              <a:rPr lang="en-US" altLang="ja-JP" dirty="0" smtClean="0"/>
              <a:t>IP/</a:t>
            </a:r>
            <a:r>
              <a:rPr lang="ja-JP" altLang="en-US" dirty="0" smtClean="0"/>
              <a:t>ブラウザが適当に選んでくれる、</a:t>
            </a:r>
            <a:r>
              <a:rPr lang="en-US" altLang="ja-JP" dirty="0"/>
              <a:t> 49152</a:t>
            </a:r>
            <a:r>
              <a:rPr lang="ja-JP" altLang="en-US" dirty="0"/>
              <a:t>～</a:t>
            </a:r>
            <a:r>
              <a:rPr lang="en-US" altLang="ja-JP" dirty="0"/>
              <a:t>65535</a:t>
            </a:r>
            <a:r>
              <a:rPr lang="ja-JP" altLang="en-US" dirty="0" smtClean="0"/>
              <a:t>番ポートのどれか」でアクセスします。今回は</a:t>
            </a:r>
            <a:r>
              <a:rPr lang="en-US" altLang="ja-JP" dirty="0" smtClean="0"/>
              <a:t>50000</a:t>
            </a:r>
            <a:r>
              <a:rPr lang="ja-JP" altLang="en-US" dirty="0" smtClean="0"/>
              <a:t>番ポートとしましょう</a:t>
            </a:r>
            <a:endParaRPr lang="en-US" altLang="ja-JP" dirty="0" smtClean="0"/>
          </a:p>
          <a:p>
            <a:r>
              <a:rPr lang="ja-JP" altLang="en-US" dirty="0"/>
              <a:t>これを</a:t>
            </a:r>
            <a:r>
              <a:rPr lang="ja-JP" altLang="en-US" dirty="0" smtClean="0"/>
              <a:t>「</a:t>
            </a:r>
            <a:r>
              <a:rPr lang="en-US" altLang="ja-JP" dirty="0" smtClean="0"/>
              <a:t>From(</a:t>
            </a:r>
            <a:r>
              <a:rPr lang="ja-JP" altLang="en-US" dirty="0" smtClean="0"/>
              <a:t>送信元</a:t>
            </a:r>
            <a:r>
              <a:rPr lang="en-US" altLang="ja-JP" dirty="0" smtClean="0"/>
              <a:t>)</a:t>
            </a:r>
            <a:r>
              <a:rPr lang="ja-JP" altLang="en-US" dirty="0" smtClean="0"/>
              <a:t>情報」と言います</a:t>
            </a:r>
            <a:endParaRPr lang="en-US" altLang="ja-JP" dirty="0" smtClean="0"/>
          </a:p>
          <a:p>
            <a:r>
              <a:rPr lang="en-US" altLang="ja-JP" dirty="0" smtClean="0"/>
              <a:t>http</a:t>
            </a:r>
            <a:r>
              <a:rPr lang="ja-JP" altLang="en-US" dirty="0" err="1" smtClean="0"/>
              <a:t>さんは</a:t>
            </a:r>
            <a:r>
              <a:rPr lang="en-US" altLang="ja-JP" dirty="0" smtClean="0"/>
              <a:t>80</a:t>
            </a:r>
            <a:r>
              <a:rPr lang="ja-JP" altLang="en-US" dirty="0" smtClean="0"/>
              <a:t>番ポートに住んでるので、アクセス先は「</a:t>
            </a:r>
            <a:r>
              <a:rPr lang="en-US" altLang="ja-JP" dirty="0"/>
              <a:t> </a:t>
            </a:r>
            <a:r>
              <a:rPr lang="en-US" altLang="ja-JP" dirty="0" smtClean="0"/>
              <a:t>www.mswave.co.jp </a:t>
            </a:r>
            <a:r>
              <a:rPr lang="ja-JP" altLang="en-US" dirty="0" smtClean="0"/>
              <a:t>の</a:t>
            </a:r>
            <a:r>
              <a:rPr lang="en-US" altLang="ja-JP" dirty="0" smtClean="0"/>
              <a:t>IP/80</a:t>
            </a:r>
            <a:r>
              <a:rPr lang="ja-JP" altLang="en-US" dirty="0" smtClean="0"/>
              <a:t>番ポート」になります</a:t>
            </a:r>
            <a:r>
              <a:rPr lang="en-US" altLang="ja-JP" dirty="0" smtClean="0"/>
              <a:t/>
            </a:r>
            <a:br>
              <a:rPr lang="en-US" altLang="ja-JP" dirty="0" smtClean="0"/>
            </a:br>
            <a:r>
              <a:rPr lang="ja-JP" altLang="en-US" dirty="0" smtClean="0"/>
              <a:t>これを「</a:t>
            </a:r>
            <a:r>
              <a:rPr lang="en-US" altLang="ja-JP" dirty="0" smtClean="0"/>
              <a:t>80</a:t>
            </a:r>
            <a:r>
              <a:rPr lang="ja-JP" altLang="en-US" dirty="0" smtClean="0"/>
              <a:t>番で待ち受ける」とか言います</a:t>
            </a:r>
            <a:endParaRPr lang="en-US" altLang="ja-JP" dirty="0" smtClean="0"/>
          </a:p>
          <a:p>
            <a:r>
              <a:rPr lang="ja-JP" altLang="en-US" dirty="0"/>
              <a:t>つまり</a:t>
            </a:r>
            <a:r>
              <a:rPr lang="ja-JP" altLang="en-US" dirty="0" smtClean="0"/>
              <a:t>「あなた</a:t>
            </a:r>
            <a:r>
              <a:rPr lang="en-US" altLang="ja-JP" dirty="0" smtClean="0"/>
              <a:t>PC</a:t>
            </a:r>
            <a:r>
              <a:rPr lang="ja-JP" altLang="en-US" dirty="0" smtClean="0"/>
              <a:t>の</a:t>
            </a:r>
            <a:r>
              <a:rPr lang="en-US" altLang="ja-JP" dirty="0" smtClean="0"/>
              <a:t>50000</a:t>
            </a:r>
            <a:r>
              <a:rPr lang="ja-JP" altLang="en-US" dirty="0" smtClean="0"/>
              <a:t>番さん」が「</a:t>
            </a:r>
            <a:r>
              <a:rPr lang="en-US" altLang="ja-JP" dirty="0" err="1" smtClean="0"/>
              <a:t>mswave</a:t>
            </a:r>
            <a:r>
              <a:rPr lang="ja-JP" altLang="en-US" dirty="0" smtClean="0"/>
              <a:t>サーバの</a:t>
            </a:r>
            <a:r>
              <a:rPr lang="en-US" altLang="ja-JP" dirty="0" smtClean="0"/>
              <a:t>80</a:t>
            </a:r>
            <a:r>
              <a:rPr lang="ja-JP" altLang="en-US" dirty="0" smtClean="0"/>
              <a:t>番のお部屋」にてくてく伺う感じです</a:t>
            </a:r>
            <a:endParaRPr lang="en-US" altLang="ja-JP" dirty="0" smtClean="0"/>
          </a:p>
          <a:p>
            <a:endParaRPr lang="en-US" altLang="ja-JP" dirty="0" smtClean="0"/>
          </a:p>
          <a:p>
            <a:pPr marL="0" indent="0">
              <a:buNone/>
            </a:pPr>
            <a:endParaRPr lang="en-US" altLang="ja-JP" dirty="0" smtClean="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13:50</a:t>
            </a:r>
            <a:endParaRPr kumimoji="1" lang="ja-JP" altLang="en-US" dirty="0"/>
          </a:p>
        </p:txBody>
      </p:sp>
    </p:spTree>
    <p:extLst>
      <p:ext uri="{BB962C8B-B14F-4D97-AF65-F5344CB8AC3E}">
        <p14:creationId xmlns:p14="http://schemas.microsoft.com/office/powerpoint/2010/main" val="488137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ブラウザでタブの時の挙動</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先ほどは「あなたの</a:t>
            </a:r>
            <a:r>
              <a:rPr kumimoji="1" lang="en-US" altLang="ja-JP" dirty="0" smtClean="0"/>
              <a:t>PC</a:t>
            </a:r>
            <a:r>
              <a:rPr kumimoji="1" lang="ja-JP" altLang="en-US" dirty="0" smtClean="0"/>
              <a:t>の</a:t>
            </a:r>
            <a:r>
              <a:rPr kumimoji="1" lang="en-US" altLang="ja-JP" dirty="0" smtClean="0"/>
              <a:t>IP/50000</a:t>
            </a:r>
            <a:r>
              <a:rPr kumimoji="1" lang="ja-JP" altLang="en-US" dirty="0" smtClean="0"/>
              <a:t>」でアクセスしていましたね</a:t>
            </a:r>
            <a:endParaRPr kumimoji="1" lang="en-US" altLang="ja-JP" dirty="0" smtClean="0"/>
          </a:p>
          <a:p>
            <a:r>
              <a:rPr lang="ja-JP" altLang="en-US" dirty="0"/>
              <a:t>この</a:t>
            </a:r>
            <a:r>
              <a:rPr lang="ja-JP" altLang="en-US" dirty="0" smtClean="0"/>
              <a:t>辺は賢いので、ブラウザ</a:t>
            </a:r>
            <a:r>
              <a:rPr lang="en-US" altLang="ja-JP" dirty="0" smtClean="0"/>
              <a:t>(</a:t>
            </a:r>
            <a:r>
              <a:rPr lang="ja-JP" altLang="en-US" dirty="0" smtClean="0"/>
              <a:t>というかそのさらに奥の方にあるプログラム</a:t>
            </a:r>
            <a:r>
              <a:rPr lang="en-US" altLang="ja-JP" dirty="0" smtClean="0"/>
              <a:t>)</a:t>
            </a:r>
            <a:r>
              <a:rPr lang="ja-JP" altLang="en-US" dirty="0" smtClean="0"/>
              <a:t>が、別のタブだと、例えば「</a:t>
            </a:r>
            <a:r>
              <a:rPr lang="ja-JP" altLang="en-US" dirty="0"/>
              <a:t>あなたの</a:t>
            </a:r>
            <a:r>
              <a:rPr lang="en-US" altLang="ja-JP" dirty="0"/>
              <a:t>PC</a:t>
            </a:r>
            <a:r>
              <a:rPr lang="ja-JP" altLang="en-US" dirty="0"/>
              <a:t>の</a:t>
            </a:r>
            <a:r>
              <a:rPr lang="en-US" altLang="ja-JP" dirty="0" smtClean="0"/>
              <a:t>IP/50001</a:t>
            </a:r>
            <a:r>
              <a:rPr lang="ja-JP" altLang="en-US" dirty="0" smtClean="0"/>
              <a:t>」で通信を開始します</a:t>
            </a:r>
            <a:endParaRPr lang="en-US" altLang="ja-JP" dirty="0" smtClean="0"/>
          </a:p>
          <a:p>
            <a:r>
              <a:rPr kumimoji="1" lang="ja-JP" altLang="en-US" dirty="0"/>
              <a:t>ですので</a:t>
            </a:r>
            <a:r>
              <a:rPr kumimoji="1" lang="ja-JP" altLang="en-US" dirty="0" smtClean="0"/>
              <a:t>、通信としては以下の２つがある事になります</a:t>
            </a:r>
            <a:r>
              <a:rPr kumimoji="1" lang="en-US" altLang="ja-JP" dirty="0" smtClean="0"/>
              <a:t/>
            </a:r>
            <a:br>
              <a:rPr kumimoji="1" lang="en-US" altLang="ja-JP" dirty="0" smtClean="0"/>
            </a:br>
            <a:r>
              <a:rPr kumimoji="1" lang="ja-JP" altLang="en-US" dirty="0" smtClean="0"/>
              <a:t>「</a:t>
            </a:r>
            <a:r>
              <a:rPr lang="ja-JP" altLang="en-US" dirty="0"/>
              <a:t>あなたの</a:t>
            </a:r>
            <a:r>
              <a:rPr lang="en-US" altLang="ja-JP" dirty="0" smtClean="0"/>
              <a:t>PC/50000</a:t>
            </a:r>
            <a:r>
              <a:rPr lang="ja-JP" altLang="en-US" dirty="0" smtClean="0"/>
              <a:t>番</a:t>
            </a:r>
            <a:r>
              <a:rPr lang="en-US" altLang="ja-JP" dirty="0" smtClean="0"/>
              <a:t> </a:t>
            </a:r>
            <a:r>
              <a:rPr lang="ja-JP" altLang="en-US" dirty="0" smtClean="0"/>
              <a:t>→ </a:t>
            </a:r>
            <a:r>
              <a:rPr lang="en-US" altLang="ja-JP" dirty="0"/>
              <a:t>www.mswave.co.jp </a:t>
            </a:r>
            <a:r>
              <a:rPr lang="en-US" altLang="ja-JP" dirty="0" smtClean="0"/>
              <a:t>/80</a:t>
            </a:r>
            <a:r>
              <a:rPr lang="ja-JP" altLang="en-US" dirty="0"/>
              <a:t>番</a:t>
            </a:r>
            <a:r>
              <a:rPr lang="ja-JP" altLang="en-US" dirty="0" smtClean="0"/>
              <a:t>」</a:t>
            </a:r>
            <a:r>
              <a:rPr lang="en-US" altLang="ja-JP" dirty="0" smtClean="0"/>
              <a:t/>
            </a:r>
            <a:br>
              <a:rPr lang="en-US" altLang="ja-JP" dirty="0" smtClean="0"/>
            </a:br>
            <a:r>
              <a:rPr lang="ja-JP" altLang="en-US" dirty="0" smtClean="0"/>
              <a:t>「</a:t>
            </a:r>
            <a:r>
              <a:rPr lang="ja-JP" altLang="en-US" dirty="0"/>
              <a:t>あなたの</a:t>
            </a:r>
            <a:r>
              <a:rPr lang="en-US" altLang="ja-JP" dirty="0" smtClean="0"/>
              <a:t>PC/50001</a:t>
            </a:r>
            <a:r>
              <a:rPr lang="ja-JP" altLang="en-US" dirty="0" smtClean="0"/>
              <a:t>番</a:t>
            </a:r>
            <a:r>
              <a:rPr lang="en-US" altLang="ja-JP" dirty="0" smtClean="0"/>
              <a:t> </a:t>
            </a:r>
            <a:r>
              <a:rPr lang="ja-JP" altLang="en-US" dirty="0"/>
              <a:t>→ </a:t>
            </a:r>
            <a:r>
              <a:rPr lang="en-US" altLang="ja-JP" dirty="0"/>
              <a:t>www.mswave.co.jp /80</a:t>
            </a:r>
            <a:r>
              <a:rPr lang="ja-JP" altLang="en-US" dirty="0"/>
              <a:t>番」</a:t>
            </a:r>
          </a:p>
          <a:p>
            <a:r>
              <a:rPr kumimoji="1" lang="ja-JP" altLang="en-US" dirty="0" smtClean="0"/>
              <a:t>あなた</a:t>
            </a:r>
            <a:r>
              <a:rPr kumimoji="1" lang="en-US" altLang="ja-JP" dirty="0" smtClean="0"/>
              <a:t>PC</a:t>
            </a:r>
            <a:r>
              <a:rPr kumimoji="1" lang="ja-JP" altLang="en-US" dirty="0" smtClean="0"/>
              <a:t>の、２人の住人が、それ</a:t>
            </a:r>
            <a:r>
              <a:rPr kumimoji="1" lang="ja-JP" altLang="en-US" dirty="0" err="1" smtClean="0"/>
              <a:t>ぞえ</a:t>
            </a:r>
            <a:r>
              <a:rPr kumimoji="1" lang="ja-JP" altLang="en-US" dirty="0" smtClean="0"/>
              <a:t>ｒ「</a:t>
            </a:r>
            <a:r>
              <a:rPr kumimoji="1" lang="en-US" altLang="ja-JP" dirty="0" err="1" smtClean="0"/>
              <a:t>mswave</a:t>
            </a:r>
            <a:r>
              <a:rPr kumimoji="1" lang="ja-JP" altLang="en-US" dirty="0" smtClean="0"/>
              <a:t>サーバの</a:t>
            </a:r>
            <a:r>
              <a:rPr kumimoji="1" lang="en-US" altLang="ja-JP" dirty="0" smtClean="0"/>
              <a:t>80</a:t>
            </a:r>
            <a:r>
              <a:rPr kumimoji="1" lang="ja-JP" altLang="en-US" dirty="0" smtClean="0"/>
              <a:t>番のお部屋」に、微妙な時間差でてくてく行く感じです</a:t>
            </a:r>
            <a:endParaRPr kumimoji="1" lang="ja-JP" altLang="en-US" dirty="0"/>
          </a:p>
        </p:txBody>
      </p:sp>
    </p:spTree>
    <p:extLst>
      <p:ext uri="{BB962C8B-B14F-4D97-AF65-F5344CB8AC3E}">
        <p14:creationId xmlns:p14="http://schemas.microsoft.com/office/powerpoint/2010/main" val="1125527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TCP/IP</a:t>
            </a:r>
            <a:r>
              <a:rPr lang="ja-JP" altLang="en-US" dirty="0" err="1"/>
              <a:t>での</a:t>
            </a:r>
            <a:r>
              <a:rPr lang="ja-JP" altLang="en-US" dirty="0"/>
              <a:t>通信：パケットの冒険</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TCP/IP</a:t>
            </a:r>
            <a:r>
              <a:rPr lang="ja-JP" altLang="en-US" dirty="0" smtClean="0"/>
              <a:t>は、先ほどの「</a:t>
            </a:r>
            <a:r>
              <a:rPr lang="en-US" altLang="ja-JP" dirty="0" smtClean="0"/>
              <a:t>from</a:t>
            </a:r>
            <a:r>
              <a:rPr lang="ja-JP" altLang="en-US" dirty="0" smtClean="0"/>
              <a:t>と</a:t>
            </a:r>
            <a:r>
              <a:rPr lang="en-US" altLang="ja-JP" dirty="0" smtClean="0"/>
              <a:t>to</a:t>
            </a:r>
            <a:r>
              <a:rPr lang="ja-JP" altLang="en-US" dirty="0" smtClean="0"/>
              <a:t>の組」で、通信経路を</a:t>
            </a:r>
            <a:r>
              <a:rPr lang="ja-JP" altLang="en-US" dirty="0" err="1" smtClean="0"/>
              <a:t>がっ</a:t>
            </a:r>
            <a:r>
              <a:rPr lang="ja-JP" altLang="en-US" dirty="0" smtClean="0"/>
              <a:t>つりと握って確保します</a:t>
            </a:r>
            <a:endParaRPr lang="en-US" altLang="ja-JP" dirty="0" smtClean="0"/>
          </a:p>
          <a:p>
            <a:pPr lvl="1"/>
            <a:r>
              <a:rPr lang="ja-JP" altLang="en-US" dirty="0"/>
              <a:t>「あなたの</a:t>
            </a:r>
            <a:r>
              <a:rPr lang="en-US" altLang="ja-JP" dirty="0"/>
              <a:t>PC/50000</a:t>
            </a:r>
            <a:r>
              <a:rPr lang="ja-JP" altLang="en-US" dirty="0"/>
              <a:t>番</a:t>
            </a:r>
            <a:r>
              <a:rPr lang="en-US" altLang="ja-JP" dirty="0"/>
              <a:t> </a:t>
            </a:r>
            <a:r>
              <a:rPr lang="ja-JP" altLang="en-US" dirty="0"/>
              <a:t>→ </a:t>
            </a:r>
            <a:r>
              <a:rPr lang="en-US" altLang="ja-JP" dirty="0"/>
              <a:t>www.mswave.co.jp /80</a:t>
            </a:r>
            <a:r>
              <a:rPr lang="ja-JP" altLang="en-US" dirty="0"/>
              <a:t>番</a:t>
            </a:r>
            <a:r>
              <a:rPr lang="ja-JP" altLang="en-US" dirty="0" smtClean="0"/>
              <a:t>」とか</a:t>
            </a:r>
            <a:endParaRPr kumimoji="1" lang="en-US" altLang="ja-JP" dirty="0" smtClean="0"/>
          </a:p>
          <a:p>
            <a:r>
              <a:rPr lang="ja-JP" altLang="en-US" dirty="0"/>
              <a:t>実際に</a:t>
            </a:r>
            <a:r>
              <a:rPr lang="ja-JP" altLang="en-US" dirty="0" smtClean="0"/>
              <a:t>は、ここは「パケット」という単位での信号がやりとりされます</a:t>
            </a:r>
            <a:endParaRPr lang="en-US" altLang="ja-JP" dirty="0" smtClean="0"/>
          </a:p>
          <a:p>
            <a:pPr lvl="1"/>
            <a:r>
              <a:rPr lang="ja-JP" altLang="en-US" dirty="0" smtClean="0"/>
              <a:t>「パケ放題」とかでおなじみのあれです</a:t>
            </a:r>
            <a:endParaRPr lang="en-US" altLang="ja-JP" dirty="0" smtClean="0"/>
          </a:p>
          <a:p>
            <a:r>
              <a:rPr lang="ja-JP" altLang="en-US" dirty="0" smtClean="0"/>
              <a:t>ただ、この通信の中身は大抵「文字」なので</a:t>
            </a:r>
            <a:endParaRPr lang="en-US" altLang="ja-JP" dirty="0" smtClean="0"/>
          </a:p>
          <a:p>
            <a:pPr lvl="1"/>
            <a:r>
              <a:rPr lang="ja-JP" altLang="en-US" dirty="0" smtClean="0"/>
              <a:t>画像とか音声とか動画とかも「文字」の一種です。コンピュータ的には</a:t>
            </a:r>
            <a:endParaRPr lang="en-US" altLang="ja-JP" dirty="0" smtClean="0"/>
          </a:p>
          <a:p>
            <a:r>
              <a:rPr kumimoji="1" lang="ja-JP" altLang="en-US" dirty="0" smtClean="0"/>
              <a:t>以降、</a:t>
            </a:r>
            <a:r>
              <a:rPr kumimoji="1" lang="en-US" altLang="ja-JP" dirty="0" smtClean="0"/>
              <a:t>TCP/IP</a:t>
            </a:r>
            <a:r>
              <a:rPr kumimoji="1" lang="ja-JP" altLang="en-US" dirty="0" smtClean="0"/>
              <a:t>の通信には「文字」を使って説明します</a:t>
            </a:r>
            <a:endParaRPr kumimoji="1" lang="en-US" altLang="ja-JP" dirty="0" smtClean="0"/>
          </a:p>
        </p:txBody>
      </p:sp>
    </p:spTree>
    <p:extLst>
      <p:ext uri="{BB962C8B-B14F-4D97-AF65-F5344CB8AC3E}">
        <p14:creationId xmlns:p14="http://schemas.microsoft.com/office/powerpoint/2010/main" val="1819080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サーバ・クライアントという考え方</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もう一つだけ、ここは重要なので。</a:t>
            </a:r>
            <a:endParaRPr kumimoji="1" lang="en-US" altLang="ja-JP" dirty="0" smtClean="0"/>
          </a:p>
          <a:p>
            <a:r>
              <a:rPr lang="ja-JP" altLang="en-US" dirty="0" smtClean="0"/>
              <a:t>サーバはサーバです</a:t>
            </a:r>
            <a:endParaRPr lang="en-US" altLang="ja-JP" dirty="0" smtClean="0"/>
          </a:p>
          <a:p>
            <a:r>
              <a:rPr kumimoji="1" lang="ja-JP" altLang="en-US" dirty="0" smtClean="0"/>
              <a:t>クライアント</a:t>
            </a:r>
            <a:r>
              <a:rPr kumimoji="1" lang="ja-JP" altLang="en-US" dirty="0"/>
              <a:t>は</a:t>
            </a:r>
            <a:r>
              <a:rPr kumimoji="1" lang="ja-JP" altLang="en-US" dirty="0" smtClean="0"/>
              <a:t>、例えば「ブラウザ」です</a:t>
            </a:r>
            <a:endParaRPr kumimoji="1" lang="en-US" altLang="ja-JP" dirty="0" smtClean="0"/>
          </a:p>
          <a:p>
            <a:r>
              <a:rPr lang="ja-JP" altLang="en-US" dirty="0" smtClean="0"/>
              <a:t>クライアントは「自分勝手でわがままな子供」です</a:t>
            </a:r>
            <a:endParaRPr lang="en-US" altLang="ja-JP" dirty="0" smtClean="0"/>
          </a:p>
          <a:p>
            <a:r>
              <a:rPr kumimoji="1" lang="ja-JP" altLang="en-US" dirty="0" smtClean="0"/>
              <a:t>サーバ</a:t>
            </a:r>
            <a:r>
              <a:rPr kumimoji="1" lang="ja-JP" altLang="en-US" dirty="0"/>
              <a:t>は</a:t>
            </a:r>
            <a:r>
              <a:rPr kumimoji="1" lang="ja-JP" altLang="en-US" dirty="0" smtClean="0"/>
              <a:t>「</a:t>
            </a:r>
            <a:r>
              <a:rPr kumimoji="1" lang="ja-JP" altLang="en-US" dirty="0" err="1" smtClean="0"/>
              <a:t>そこそこ</a:t>
            </a:r>
            <a:r>
              <a:rPr kumimoji="1" lang="ja-JP" altLang="en-US" dirty="0" smtClean="0"/>
              <a:t>有能な執事さん」です</a:t>
            </a:r>
            <a:endParaRPr kumimoji="1" lang="en-US" altLang="ja-JP" dirty="0" smtClean="0"/>
          </a:p>
          <a:p>
            <a:r>
              <a:rPr kumimoji="1" lang="ja-JP" altLang="en-US" dirty="0" smtClean="0"/>
              <a:t>サーバは「クライアントの要求を受け取って</a:t>
            </a:r>
            <a:r>
              <a:rPr kumimoji="1" lang="en-US" altLang="ja-JP" dirty="0" smtClean="0"/>
              <a:t>(</a:t>
            </a:r>
            <a:r>
              <a:rPr kumimoji="1" lang="ja-JP" altLang="en-US" dirty="0" smtClean="0"/>
              <a:t>リクエスト</a:t>
            </a:r>
            <a:r>
              <a:rPr kumimoji="1" lang="en-US" altLang="ja-JP" dirty="0" smtClean="0"/>
              <a:t>)</a:t>
            </a:r>
            <a:r>
              <a:rPr kumimoji="1" lang="ja-JP" altLang="en-US" dirty="0" err="1" smtClean="0"/>
              <a:t>、</a:t>
            </a:r>
            <a:r>
              <a:rPr kumimoji="1" lang="ja-JP" altLang="en-US" dirty="0" smtClean="0"/>
              <a:t>要求に沿った内容を返します</a:t>
            </a:r>
            <a:r>
              <a:rPr kumimoji="1" lang="en-US" altLang="ja-JP" dirty="0" smtClean="0"/>
              <a:t>(</a:t>
            </a:r>
            <a:r>
              <a:rPr kumimoji="1" lang="ja-JP" altLang="en-US" dirty="0" smtClean="0"/>
              <a:t>レスポンス</a:t>
            </a:r>
            <a:r>
              <a:rPr kumimoji="1" lang="en-US" altLang="ja-JP" dirty="0" smtClean="0"/>
              <a:t>)</a:t>
            </a:r>
            <a:r>
              <a:rPr kumimoji="1" lang="ja-JP" altLang="en-US" dirty="0" smtClean="0"/>
              <a:t>」</a:t>
            </a:r>
            <a:endParaRPr kumimoji="1" lang="en-US" altLang="ja-JP" dirty="0" smtClean="0"/>
          </a:p>
          <a:p>
            <a:r>
              <a:rPr lang="ja-JP" altLang="en-US" dirty="0"/>
              <a:t>サーバ</a:t>
            </a:r>
            <a:r>
              <a:rPr lang="ja-JP" altLang="en-US" dirty="0" smtClean="0"/>
              <a:t>は「同時に</a:t>
            </a:r>
            <a:r>
              <a:rPr lang="en-US" altLang="ja-JP" dirty="0" smtClean="0"/>
              <a:t>10</a:t>
            </a:r>
            <a:r>
              <a:rPr lang="ja-JP" altLang="en-US" dirty="0" smtClean="0"/>
              <a:t>人くらい」を捌ける程度に有能ですが、大抵の場合「同時に</a:t>
            </a:r>
            <a:r>
              <a:rPr lang="en-US" altLang="ja-JP" dirty="0" smtClean="0"/>
              <a:t>1000</a:t>
            </a:r>
            <a:r>
              <a:rPr lang="ja-JP" altLang="en-US" dirty="0" smtClean="0"/>
              <a:t>人は捌けない」程度に一般人です。無理のさせすぎに注意しましょう</a:t>
            </a:r>
            <a:endParaRPr kumimoji="1" lang="ja-JP" altLang="en-US" dirty="0"/>
          </a:p>
        </p:txBody>
      </p:sp>
    </p:spTree>
    <p:extLst>
      <p:ext uri="{BB962C8B-B14F-4D97-AF65-F5344CB8AC3E}">
        <p14:creationId xmlns:p14="http://schemas.microsoft.com/office/powerpoint/2010/main" val="1551816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 HTTP</a:t>
            </a:r>
            <a:r>
              <a:rPr kumimoji="1" lang="ja-JP" altLang="en-US" dirty="0" smtClean="0"/>
              <a:t>通信</a:t>
            </a:r>
            <a:r>
              <a:rPr kumimoji="1" lang="en-US" altLang="ja-JP" dirty="0" smtClean="0"/>
              <a:t>/</a:t>
            </a:r>
            <a:r>
              <a:rPr kumimoji="1" lang="ja-JP" altLang="en-US" dirty="0" smtClean="0"/>
              <a:t>実際の所のやりとりは？</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TCP/IP</a:t>
            </a:r>
            <a:r>
              <a:rPr kumimoji="1" lang="ja-JP" altLang="en-US" dirty="0" smtClean="0"/>
              <a:t>通信をざっくりと説明したので</a:t>
            </a:r>
            <a:endParaRPr kumimoji="1" lang="en-US" altLang="ja-JP" dirty="0" smtClean="0"/>
          </a:p>
          <a:p>
            <a:r>
              <a:rPr lang="ja-JP" altLang="en-US" dirty="0"/>
              <a:t>今日の</a:t>
            </a:r>
            <a:r>
              <a:rPr lang="ja-JP" altLang="en-US" dirty="0" smtClean="0"/>
              <a:t>本題の一つ、</a:t>
            </a:r>
            <a:r>
              <a:rPr lang="en-US" altLang="ja-JP" dirty="0"/>
              <a:t>HTTP(</a:t>
            </a:r>
            <a:r>
              <a:rPr lang="en-US" altLang="ja-JP" dirty="0" err="1"/>
              <a:t>HyperText</a:t>
            </a:r>
            <a:r>
              <a:rPr lang="en-US" altLang="ja-JP" dirty="0"/>
              <a:t> Transfer Protocol</a:t>
            </a:r>
            <a:r>
              <a:rPr lang="en-US" altLang="ja-JP" dirty="0" smtClean="0"/>
              <a:t>)</a:t>
            </a:r>
            <a:r>
              <a:rPr lang="ja-JP" altLang="en-US" dirty="0" smtClean="0"/>
              <a:t>の通信を</a:t>
            </a:r>
            <a:r>
              <a:rPr lang="ja-JP" altLang="en-US" dirty="0"/>
              <a:t>みて</a:t>
            </a:r>
            <a:r>
              <a:rPr lang="ja-JP" altLang="en-US" dirty="0" smtClean="0"/>
              <a:t>いきましょう</a:t>
            </a:r>
            <a:endParaRPr lang="en-US" altLang="ja-JP" dirty="0" smtClean="0"/>
          </a:p>
          <a:p>
            <a:r>
              <a:rPr lang="ja-JP" altLang="en-US" dirty="0" smtClean="0"/>
              <a:t>基本</a:t>
            </a:r>
            <a:r>
              <a:rPr lang="ja-JP" altLang="en-US" dirty="0"/>
              <a:t>は</a:t>
            </a:r>
            <a:r>
              <a:rPr lang="ja-JP" altLang="en-US" dirty="0" smtClean="0"/>
              <a:t>「要求を依頼する」リクエスト、「要求に応える」レスポンス、という流れです</a:t>
            </a:r>
            <a:endParaRPr lang="en-US" altLang="ja-JP" dirty="0" smtClean="0"/>
          </a:p>
          <a:p>
            <a:r>
              <a:rPr lang="ja-JP" altLang="en-US" dirty="0"/>
              <a:t>もう</a:t>
            </a:r>
            <a:r>
              <a:rPr lang="ja-JP" altLang="en-US" dirty="0" smtClean="0"/>
              <a:t>一つ。リクエストとレスポンスに共通しているフォーマットがあります</a:t>
            </a:r>
            <a:endParaRPr lang="en-US" altLang="ja-JP" dirty="0"/>
          </a:p>
          <a:p>
            <a:r>
              <a:rPr lang="ja-JP" altLang="en-US" sz="8000" dirty="0" smtClean="0"/>
              <a:t>名前： 値</a:t>
            </a:r>
            <a:endParaRPr lang="en-US" altLang="ja-JP" sz="8000" dirty="0" smtClean="0"/>
          </a:p>
          <a:p>
            <a:pPr marL="0" indent="0">
              <a:buNone/>
            </a:pPr>
            <a:endParaRPr kumimoji="1" lang="ja-JP" altLang="en-US" dirty="0"/>
          </a:p>
        </p:txBody>
      </p:sp>
    </p:spTree>
    <p:extLst>
      <p:ext uri="{BB962C8B-B14F-4D97-AF65-F5344CB8AC3E}">
        <p14:creationId xmlns:p14="http://schemas.microsoft.com/office/powerpoint/2010/main" val="2265792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HTTP</a:t>
            </a:r>
            <a:r>
              <a:rPr kumimoji="1" lang="ja-JP" altLang="en-US" dirty="0" smtClean="0"/>
              <a:t>のルールはどこで決まるの？</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RFC</a:t>
            </a:r>
            <a:r>
              <a:rPr kumimoji="1" lang="en-US" altLang="ja-JP" dirty="0" smtClean="0"/>
              <a:t>(</a:t>
            </a:r>
            <a:r>
              <a:rPr lang="en-US" altLang="ja-JP" dirty="0"/>
              <a:t>Request for </a:t>
            </a:r>
            <a:r>
              <a:rPr lang="en-US" altLang="ja-JP" dirty="0" smtClean="0"/>
              <a:t>Comments)</a:t>
            </a:r>
          </a:p>
          <a:p>
            <a:r>
              <a:rPr kumimoji="1" lang="en-US" altLang="ja-JP" dirty="0" smtClean="0"/>
              <a:t>HTTP 1.1</a:t>
            </a:r>
            <a:r>
              <a:rPr kumimoji="1" lang="ja-JP" altLang="en-US" dirty="0" smtClean="0"/>
              <a:t>は、 </a:t>
            </a:r>
            <a:r>
              <a:rPr kumimoji="1" lang="en-US" altLang="ja-JP" dirty="0" err="1" smtClean="0"/>
              <a:t>RFC2616</a:t>
            </a:r>
            <a:r>
              <a:rPr kumimoji="1" lang="ja-JP" altLang="en-US" dirty="0" smtClean="0"/>
              <a:t>で決まってる</a:t>
            </a:r>
            <a:endParaRPr kumimoji="1" lang="en-US" altLang="ja-JP" dirty="0" smtClean="0"/>
          </a:p>
          <a:p>
            <a:endParaRPr lang="en-US" altLang="ja-JP" dirty="0"/>
          </a:p>
          <a:p>
            <a:r>
              <a:rPr lang="en-US" altLang="ja-JP" dirty="0"/>
              <a:t>Request = Request-Line ; Section </a:t>
            </a:r>
            <a:r>
              <a:rPr lang="en-US" altLang="ja-JP" dirty="0" smtClean="0">
                <a:hlinkClick r:id="rId2"/>
              </a:rPr>
              <a:t>5.1</a:t>
            </a:r>
            <a:r>
              <a:rPr lang="en-US" altLang="ja-JP" dirty="0" smtClean="0"/>
              <a:t/>
            </a:r>
            <a:br>
              <a:rPr lang="en-US" altLang="ja-JP" dirty="0" smtClean="0"/>
            </a:br>
            <a:r>
              <a:rPr lang="en-US" altLang="ja-JP" dirty="0" smtClean="0"/>
              <a:t>        </a:t>
            </a:r>
            <a:r>
              <a:rPr lang="en-US" altLang="ja-JP" dirty="0"/>
              <a:t>*(( general-header ; Section </a:t>
            </a:r>
            <a:r>
              <a:rPr lang="en-US" altLang="ja-JP" dirty="0" smtClean="0">
                <a:hlinkClick r:id="rId2"/>
              </a:rPr>
              <a:t>4.5</a:t>
            </a:r>
            <a:r>
              <a:rPr lang="en-US" altLang="ja-JP" dirty="0" smtClean="0"/>
              <a:t/>
            </a:r>
            <a:br>
              <a:rPr lang="en-US" altLang="ja-JP" dirty="0" smtClean="0"/>
            </a:br>
            <a:r>
              <a:rPr lang="en-US" altLang="ja-JP" dirty="0" smtClean="0"/>
              <a:t>           | </a:t>
            </a:r>
            <a:r>
              <a:rPr lang="en-US" altLang="ja-JP" dirty="0"/>
              <a:t>request-header ; Section </a:t>
            </a:r>
            <a:r>
              <a:rPr lang="en-US" altLang="ja-JP" dirty="0" smtClean="0">
                <a:hlinkClick r:id="rId2"/>
              </a:rPr>
              <a:t>5.3</a:t>
            </a:r>
            <a:r>
              <a:rPr lang="en-US" altLang="ja-JP" dirty="0" smtClean="0"/>
              <a:t/>
            </a:r>
            <a:br>
              <a:rPr lang="en-US" altLang="ja-JP" dirty="0" smtClean="0"/>
            </a:br>
            <a:r>
              <a:rPr lang="en-US" altLang="ja-JP" dirty="0" smtClean="0"/>
              <a:t>           </a:t>
            </a:r>
            <a:r>
              <a:rPr lang="en-US" altLang="ja-JP" dirty="0"/>
              <a:t>| entity-header ) </a:t>
            </a:r>
            <a:r>
              <a:rPr lang="en-US" altLang="ja-JP" dirty="0" err="1"/>
              <a:t>CRLF</a:t>
            </a:r>
            <a:r>
              <a:rPr lang="en-US" altLang="ja-JP" dirty="0"/>
              <a:t>) ; Section </a:t>
            </a:r>
            <a:r>
              <a:rPr lang="en-US" altLang="ja-JP" dirty="0" smtClean="0">
                <a:hlinkClick r:id="rId2"/>
              </a:rPr>
              <a:t>7.1</a:t>
            </a:r>
            <a:r>
              <a:rPr lang="en-US" altLang="ja-JP" dirty="0" smtClean="0"/>
              <a:t/>
            </a:r>
            <a:br>
              <a:rPr lang="en-US" altLang="ja-JP" dirty="0" smtClean="0"/>
            </a:br>
            <a:r>
              <a:rPr lang="en-US" altLang="ja-JP" dirty="0" smtClean="0"/>
              <a:t> </a:t>
            </a:r>
            <a:r>
              <a:rPr lang="en-US" altLang="ja-JP" dirty="0" err="1" smtClean="0"/>
              <a:t>CRLF</a:t>
            </a:r>
            <a:r>
              <a:rPr lang="en-US" altLang="ja-JP" dirty="0" smtClean="0"/>
              <a:t/>
            </a:r>
            <a:br>
              <a:rPr lang="en-US" altLang="ja-JP" dirty="0" smtClean="0"/>
            </a:br>
            <a:r>
              <a:rPr lang="en-US" altLang="ja-JP" dirty="0" smtClean="0"/>
              <a:t> </a:t>
            </a:r>
            <a:r>
              <a:rPr lang="en-US" altLang="ja-JP" dirty="0"/>
              <a:t>[ message-body ] ; Section </a:t>
            </a:r>
            <a:r>
              <a:rPr lang="en-US" altLang="ja-JP" dirty="0">
                <a:hlinkClick r:id="rId2"/>
              </a:rPr>
              <a:t>4.3</a:t>
            </a:r>
            <a:endParaRPr kumimoji="1" lang="ja-JP" altLang="en-US" dirty="0"/>
          </a:p>
        </p:txBody>
      </p:sp>
    </p:spTree>
    <p:extLst>
      <p:ext uri="{BB962C8B-B14F-4D97-AF65-F5344CB8AC3E}">
        <p14:creationId xmlns:p14="http://schemas.microsoft.com/office/powerpoint/2010/main" val="407153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lang="en-US" altLang="ja-JP" dirty="0"/>
              <a:t>Response = Status-Line ; Section </a:t>
            </a:r>
            <a:r>
              <a:rPr lang="en-US" altLang="ja-JP" dirty="0" smtClean="0">
                <a:hlinkClick r:id="rId2"/>
              </a:rPr>
              <a:t>6.1</a:t>
            </a:r>
            <a:r>
              <a:rPr lang="en-US" altLang="ja-JP" dirty="0" smtClean="0"/>
              <a:t/>
            </a:r>
            <a:br>
              <a:rPr lang="en-US" altLang="ja-JP" dirty="0" smtClean="0"/>
            </a:br>
            <a:r>
              <a:rPr lang="en-US" altLang="ja-JP" dirty="0" smtClean="0"/>
              <a:t>        </a:t>
            </a:r>
            <a:r>
              <a:rPr lang="en-US" altLang="ja-JP" dirty="0"/>
              <a:t>*(( general-header ; Section </a:t>
            </a:r>
            <a:r>
              <a:rPr lang="en-US" altLang="ja-JP" dirty="0" smtClean="0">
                <a:hlinkClick r:id="rId2"/>
              </a:rPr>
              <a:t>4.5</a:t>
            </a:r>
            <a:r>
              <a:rPr lang="en-US" altLang="ja-JP" dirty="0" smtClean="0"/>
              <a:t/>
            </a:r>
            <a:br>
              <a:rPr lang="en-US" altLang="ja-JP" dirty="0" smtClean="0"/>
            </a:br>
            <a:r>
              <a:rPr lang="en-US" altLang="ja-JP" dirty="0" smtClean="0"/>
              <a:t>         </a:t>
            </a:r>
            <a:r>
              <a:rPr lang="en-US" altLang="ja-JP" dirty="0"/>
              <a:t>| response-header ; Section </a:t>
            </a:r>
            <a:r>
              <a:rPr lang="en-US" altLang="ja-JP" dirty="0" smtClean="0">
                <a:hlinkClick r:id="rId2"/>
              </a:rPr>
              <a:t>6.2</a:t>
            </a:r>
            <a:r>
              <a:rPr lang="en-US" altLang="ja-JP" dirty="0" smtClean="0"/>
              <a:t/>
            </a:r>
            <a:br>
              <a:rPr lang="en-US" altLang="ja-JP" dirty="0" smtClean="0"/>
            </a:br>
            <a:r>
              <a:rPr lang="en-US" altLang="ja-JP" dirty="0" smtClean="0"/>
              <a:t>         </a:t>
            </a:r>
            <a:r>
              <a:rPr lang="en-US" altLang="ja-JP" dirty="0"/>
              <a:t>| entity-header ) </a:t>
            </a:r>
            <a:r>
              <a:rPr lang="en-US" altLang="ja-JP" dirty="0" err="1"/>
              <a:t>CRLF</a:t>
            </a:r>
            <a:r>
              <a:rPr lang="en-US" altLang="ja-JP" dirty="0"/>
              <a:t>) ; Section </a:t>
            </a:r>
            <a:r>
              <a:rPr lang="en-US" altLang="ja-JP" dirty="0" smtClean="0">
                <a:hlinkClick r:id="rId2"/>
              </a:rPr>
              <a:t>7.1</a:t>
            </a:r>
            <a:r>
              <a:rPr lang="en-US" altLang="ja-JP" dirty="0" smtClean="0"/>
              <a:t/>
            </a:r>
            <a:br>
              <a:rPr lang="en-US" altLang="ja-JP" dirty="0" smtClean="0"/>
            </a:br>
            <a:r>
              <a:rPr lang="en-US" altLang="ja-JP" dirty="0" smtClean="0"/>
              <a:t> </a:t>
            </a:r>
            <a:r>
              <a:rPr lang="en-US" altLang="ja-JP" dirty="0" err="1" smtClean="0"/>
              <a:t>CRLF</a:t>
            </a:r>
            <a:r>
              <a:rPr lang="en-US" altLang="ja-JP" dirty="0" smtClean="0"/>
              <a:t/>
            </a:r>
            <a:br>
              <a:rPr lang="en-US" altLang="ja-JP" dirty="0" smtClean="0"/>
            </a:br>
            <a:r>
              <a:rPr lang="en-US" altLang="ja-JP" dirty="0" smtClean="0"/>
              <a:t> </a:t>
            </a:r>
            <a:r>
              <a:rPr lang="en-US" altLang="ja-JP" dirty="0"/>
              <a:t>[ message-body ] ; Section </a:t>
            </a:r>
            <a:r>
              <a:rPr lang="en-US" altLang="ja-JP" dirty="0">
                <a:hlinkClick r:id="rId2"/>
              </a:rPr>
              <a:t>7.2</a:t>
            </a:r>
            <a:endParaRPr kumimoji="1" lang="ja-JP" altLang="en-US" dirty="0"/>
          </a:p>
        </p:txBody>
      </p:sp>
    </p:spTree>
    <p:extLst>
      <p:ext uri="{BB962C8B-B14F-4D97-AF65-F5344CB8AC3E}">
        <p14:creationId xmlns:p14="http://schemas.microsoft.com/office/powerpoint/2010/main" val="275460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 ステータスコード</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err="1"/>
              <a:t>1xx</a:t>
            </a:r>
            <a:r>
              <a:rPr lang="en-US" altLang="ja-JP" dirty="0"/>
              <a:t>: Informational - </a:t>
            </a:r>
            <a:r>
              <a:rPr lang="ja-JP" altLang="en-US" dirty="0"/>
              <a:t>リクエストは受け入れられ、処理を続けている</a:t>
            </a:r>
          </a:p>
          <a:p>
            <a:r>
              <a:rPr lang="en-US" altLang="ja-JP" dirty="0" err="1"/>
              <a:t>2xx</a:t>
            </a:r>
            <a:r>
              <a:rPr lang="en-US" altLang="ja-JP" dirty="0"/>
              <a:t>: Success - </a:t>
            </a:r>
            <a:r>
              <a:rPr lang="ja-JP" altLang="en-US" dirty="0"/>
              <a:t>動作は正常に受信され、理解され、受け入れられた</a:t>
            </a:r>
          </a:p>
          <a:p>
            <a:r>
              <a:rPr lang="en-US" altLang="ja-JP" dirty="0" err="1"/>
              <a:t>3xx</a:t>
            </a:r>
            <a:r>
              <a:rPr lang="en-US" altLang="ja-JP" dirty="0"/>
              <a:t>: Redirection - </a:t>
            </a:r>
            <a:r>
              <a:rPr lang="ja-JP" altLang="en-US" dirty="0"/>
              <a:t>リクエストを完了するためには、さらに動作を行わなければならない</a:t>
            </a:r>
          </a:p>
          <a:p>
            <a:r>
              <a:rPr lang="en-US" altLang="ja-JP" dirty="0" err="1"/>
              <a:t>4xx</a:t>
            </a:r>
            <a:r>
              <a:rPr lang="en-US" altLang="ja-JP" dirty="0"/>
              <a:t>: Client Error - </a:t>
            </a:r>
            <a:r>
              <a:rPr lang="ja-JP" altLang="en-US" dirty="0"/>
              <a:t>リクエストは間違った構文か、果たす事のできないものを含んでいる</a:t>
            </a:r>
          </a:p>
          <a:p>
            <a:r>
              <a:rPr lang="en-US" altLang="ja-JP" dirty="0" err="1"/>
              <a:t>5xx</a:t>
            </a:r>
            <a:r>
              <a:rPr lang="en-US" altLang="ja-JP" dirty="0"/>
              <a:t>: Server Error - </a:t>
            </a:r>
            <a:r>
              <a:rPr lang="ja-JP" altLang="en-US" dirty="0"/>
              <a:t>サーバは明白に明らかにリクエストを果たすのに失敗</a:t>
            </a:r>
            <a:r>
              <a:rPr lang="ja-JP" altLang="en-US" dirty="0" smtClean="0"/>
              <a:t>した</a:t>
            </a:r>
            <a:endParaRPr lang="ja-JP" altLang="en-US" dirty="0"/>
          </a:p>
        </p:txBody>
      </p:sp>
    </p:spTree>
    <p:extLst>
      <p:ext uri="{BB962C8B-B14F-4D97-AF65-F5344CB8AC3E}">
        <p14:creationId xmlns:p14="http://schemas.microsoft.com/office/powerpoint/2010/main" val="302635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lang="en-US" altLang="ja-JP" dirty="0"/>
              <a:t>"200"  ; Section 10.2.1: OK</a:t>
            </a:r>
          </a:p>
          <a:p>
            <a:r>
              <a:rPr lang="en-US" altLang="ja-JP" dirty="0"/>
              <a:t>"301"  ; Section 10.3.2: Moved Permanently</a:t>
            </a:r>
          </a:p>
          <a:p>
            <a:r>
              <a:rPr lang="en-US" altLang="ja-JP" dirty="0"/>
              <a:t>"304"  ; Section 10.3.5: Not Modified</a:t>
            </a:r>
          </a:p>
          <a:p>
            <a:r>
              <a:rPr lang="en-US" altLang="ja-JP" dirty="0"/>
              <a:t>"400"  ; Section 10.4.1: Bad Request</a:t>
            </a:r>
          </a:p>
          <a:p>
            <a:r>
              <a:rPr lang="en-US" altLang="ja-JP" dirty="0"/>
              <a:t>"401"  ; Section 10.4.2: Unauthorized</a:t>
            </a:r>
          </a:p>
          <a:p>
            <a:r>
              <a:rPr lang="en-US" altLang="ja-JP" dirty="0"/>
              <a:t>"404"  ; Section 10.4.5: Not Found</a:t>
            </a:r>
          </a:p>
          <a:p>
            <a:r>
              <a:rPr lang="en-US" altLang="ja-JP"/>
              <a:t>"500"  ; Section 10.5.1: Internal Server Error</a:t>
            </a:r>
          </a:p>
          <a:p>
            <a:endParaRPr kumimoji="1" lang="ja-JP" altLang="en-US"/>
          </a:p>
        </p:txBody>
      </p:sp>
    </p:spTree>
    <p:extLst>
      <p:ext uri="{BB962C8B-B14F-4D97-AF65-F5344CB8AC3E}">
        <p14:creationId xmlns:p14="http://schemas.microsoft.com/office/powerpoint/2010/main" val="269736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a:t>
            </a:r>
            <a:r>
              <a:rPr lang="ja-JP" altLang="en-US" dirty="0" smtClean="0"/>
              <a:t>紹介</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a:t>古庄と申します</a:t>
            </a:r>
            <a:endParaRPr lang="en-US" altLang="ja-JP" dirty="0"/>
          </a:p>
          <a:p>
            <a:r>
              <a:rPr lang="en-US" altLang="ja-JP" dirty="0"/>
              <a:t>Web</a:t>
            </a:r>
            <a:r>
              <a:rPr lang="ja-JP" altLang="en-US" dirty="0"/>
              <a:t>では「がる」というハンドルでふらついております</a:t>
            </a:r>
            <a:endParaRPr lang="en-US" altLang="ja-JP" dirty="0"/>
          </a:p>
          <a:p>
            <a:r>
              <a:rPr lang="ja-JP" altLang="en-US" dirty="0"/>
              <a:t>本職は技術者です。現役プログラマーやってます</a:t>
            </a:r>
            <a:endParaRPr lang="en-US" altLang="ja-JP" dirty="0"/>
          </a:p>
          <a:p>
            <a:r>
              <a:rPr lang="ja-JP" altLang="en-US" dirty="0"/>
              <a:t>あわせて、設計とかインフラとか教育とか色々</a:t>
            </a:r>
            <a:endParaRPr lang="en-US" altLang="ja-JP" dirty="0"/>
          </a:p>
          <a:p>
            <a:endParaRPr kumimoji="1" lang="ja-JP" altLang="en-US" dirty="0"/>
          </a:p>
        </p:txBody>
      </p:sp>
      <p:pic>
        <p:nvPicPr>
          <p:cNvPr id="1026" name="Picture 2" descr="C:\furu\security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3944466"/>
            <a:ext cx="9715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278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基本的なリクエスト</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en-US" altLang="ja-JP" dirty="0" smtClean="0"/>
              <a:t>GET</a:t>
            </a:r>
          </a:p>
          <a:p>
            <a:pPr lvl="1"/>
            <a:r>
              <a:rPr lang="en-US" altLang="ja-JP" dirty="0"/>
              <a:t>GET /events/32184 HTTP/1.1</a:t>
            </a:r>
          </a:p>
          <a:p>
            <a:r>
              <a:rPr lang="en-US" altLang="ja-JP" dirty="0" smtClean="0"/>
              <a:t>Host</a:t>
            </a:r>
          </a:p>
          <a:p>
            <a:pPr lvl="1"/>
            <a:r>
              <a:rPr lang="en-US" altLang="ja-JP" dirty="0"/>
              <a:t>Host: </a:t>
            </a:r>
            <a:r>
              <a:rPr lang="en-US" altLang="ja-JP" dirty="0" err="1" smtClean="0"/>
              <a:t>atnd.org</a:t>
            </a:r>
            <a:endParaRPr lang="en-US" altLang="ja-JP" dirty="0" smtClean="0"/>
          </a:p>
          <a:p>
            <a:r>
              <a:rPr lang="en-US" altLang="ja-JP" dirty="0" smtClean="0"/>
              <a:t>User-Agent</a:t>
            </a:r>
          </a:p>
          <a:p>
            <a:pPr lvl="1"/>
            <a:r>
              <a:rPr lang="en-US" altLang="ja-JP" dirty="0"/>
              <a:t>User-Agent: Mozilla/5.0 (Windows NT 6.1; </a:t>
            </a:r>
            <a:r>
              <a:rPr lang="en-US" altLang="ja-JP" dirty="0" err="1"/>
              <a:t>WOW64</a:t>
            </a:r>
            <a:r>
              <a:rPr lang="en-US" altLang="ja-JP" dirty="0"/>
              <a:t>; </a:t>
            </a:r>
            <a:r>
              <a:rPr lang="en-US" altLang="ja-JP" dirty="0" err="1"/>
              <a:t>rv:15.0</a:t>
            </a:r>
            <a:r>
              <a:rPr lang="en-US" altLang="ja-JP" dirty="0"/>
              <a:t>) Gecko/20100101 </a:t>
            </a:r>
            <a:r>
              <a:rPr lang="en-US" altLang="ja-JP" dirty="0" smtClean="0"/>
              <a:t>Firefox/15.0.1</a:t>
            </a:r>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14:00</a:t>
            </a:r>
            <a:endParaRPr kumimoji="1" lang="ja-JP" altLang="en-US" dirty="0"/>
          </a:p>
        </p:txBody>
      </p:sp>
    </p:spTree>
    <p:extLst>
      <p:ext uri="{BB962C8B-B14F-4D97-AF65-F5344CB8AC3E}">
        <p14:creationId xmlns:p14="http://schemas.microsoft.com/office/powerpoint/2010/main" val="2089607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normAutofit/>
          </a:bodyPr>
          <a:lstStyle/>
          <a:p>
            <a:r>
              <a:rPr lang="en-US" altLang="ja-JP" dirty="0"/>
              <a:t>Cookie</a:t>
            </a:r>
          </a:p>
          <a:p>
            <a:pPr lvl="1"/>
            <a:r>
              <a:rPr lang="en-US" altLang="ja-JP" dirty="0"/>
              <a:t>Cookie: __</a:t>
            </a:r>
            <a:r>
              <a:rPr lang="en-US" altLang="ja-JP" dirty="0" err="1"/>
              <a:t>utma</a:t>
            </a:r>
            <a:r>
              <a:rPr lang="en-US" altLang="ja-JP" dirty="0"/>
              <a:t>=</a:t>
            </a:r>
            <a:r>
              <a:rPr lang="en-US" altLang="ja-JP" dirty="0" err="1"/>
              <a:t>xxxxxxxxxxx</a:t>
            </a:r>
            <a:r>
              <a:rPr lang="en-US" altLang="ja-JP" dirty="0"/>
              <a:t>; _</a:t>
            </a:r>
            <a:r>
              <a:rPr lang="en-US" altLang="ja-JP" dirty="0" err="1"/>
              <a:t>atnd_rails3_session</a:t>
            </a:r>
            <a:r>
              <a:rPr lang="en-US" altLang="ja-JP" dirty="0"/>
              <a:t>=</a:t>
            </a:r>
            <a:r>
              <a:rPr lang="en-US" altLang="ja-JP" dirty="0" err="1"/>
              <a:t>xxxx</a:t>
            </a:r>
            <a:r>
              <a:rPr lang="en-US" altLang="ja-JP" dirty="0"/>
              <a:t>; </a:t>
            </a:r>
            <a:r>
              <a:rPr lang="en-US" altLang="ja-JP" dirty="0" err="1"/>
              <a:t>JSESSIONID</a:t>
            </a:r>
            <a:r>
              <a:rPr lang="en-US" altLang="ja-JP" dirty="0"/>
              <a:t>=</a:t>
            </a:r>
            <a:r>
              <a:rPr lang="en-US" altLang="ja-JP" dirty="0" err="1"/>
              <a:t>xxxxxxxx</a:t>
            </a:r>
            <a:endParaRPr lang="en-US" altLang="ja-JP" dirty="0"/>
          </a:p>
          <a:p>
            <a:r>
              <a:rPr lang="en-US" altLang="ja-JP" dirty="0" err="1" smtClean="0"/>
              <a:t>Referer</a:t>
            </a:r>
            <a:endParaRPr lang="en-US" altLang="ja-JP" dirty="0"/>
          </a:p>
          <a:p>
            <a:pPr lvl="1"/>
            <a:r>
              <a:rPr lang="en-US" altLang="ja-JP" dirty="0" err="1"/>
              <a:t>Referer</a:t>
            </a:r>
            <a:r>
              <a:rPr lang="en-US" altLang="ja-JP" dirty="0"/>
              <a:t>: http://</a:t>
            </a:r>
            <a:r>
              <a:rPr lang="en-US" altLang="ja-JP" dirty="0" err="1"/>
              <a:t>www.facebook.com</a:t>
            </a:r>
            <a:r>
              <a:rPr lang="en-US" altLang="ja-JP" dirty="0"/>
              <a:t>/</a:t>
            </a:r>
            <a:r>
              <a:rPr lang="en-US" altLang="ja-JP" dirty="0" err="1"/>
              <a:t>l.php?u</a:t>
            </a:r>
            <a:r>
              <a:rPr lang="en-US" altLang="ja-JP" dirty="0"/>
              <a:t>=</a:t>
            </a:r>
            <a:r>
              <a:rPr lang="en-US" altLang="ja-JP" dirty="0" err="1"/>
              <a:t>http%3A%2F%2Fatnd.org%2Fevents%2F32184&amp;h</a:t>
            </a:r>
            <a:r>
              <a:rPr lang="en-US" altLang="ja-JP" dirty="0"/>
              <a:t>=</a:t>
            </a:r>
            <a:r>
              <a:rPr lang="en-US" altLang="ja-JP" dirty="0" err="1"/>
              <a:t>BAQF_yNbnAQGoFD_wTSDwiKcki48x1Cw6OPr94oL_udrL4Q&amp;enc</a:t>
            </a:r>
            <a:r>
              <a:rPr lang="en-US" altLang="ja-JP" dirty="0"/>
              <a:t>=AZNVfQ7ewyjUzHX6KS7JLVVgmb98GZOV8Tff27hzjwHM4nvKtkf7eoIt7-eglzJ_eU4CZ4pZjq_VrnALqL9blUn6&amp;s=1</a:t>
            </a:r>
          </a:p>
          <a:p>
            <a:pPr marL="274320" lvl="1" indent="0">
              <a:buNone/>
            </a:pPr>
            <a:endParaRPr kumimoji="1" lang="ja-JP" altLang="en-US" dirty="0"/>
          </a:p>
        </p:txBody>
      </p:sp>
    </p:spTree>
    <p:extLst>
      <p:ext uri="{BB962C8B-B14F-4D97-AF65-F5344CB8AC3E}">
        <p14:creationId xmlns:p14="http://schemas.microsoft.com/office/powerpoint/2010/main" val="3645324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基本的なレスポンス</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HTTP/1.1 200 OK</a:t>
            </a:r>
          </a:p>
          <a:p>
            <a:r>
              <a:rPr lang="en-US" altLang="ja-JP" dirty="0" smtClean="0"/>
              <a:t>Date</a:t>
            </a:r>
          </a:p>
          <a:p>
            <a:pPr lvl="1"/>
            <a:r>
              <a:rPr lang="en-US" altLang="ja-JP" dirty="0"/>
              <a:t>Date: Sat, 22 Sep 2012 15:22:34 GMT</a:t>
            </a:r>
          </a:p>
          <a:p>
            <a:r>
              <a:rPr lang="en-US" altLang="ja-JP" dirty="0" smtClean="0"/>
              <a:t>Status</a:t>
            </a:r>
          </a:p>
          <a:p>
            <a:pPr lvl="1"/>
            <a:r>
              <a:rPr lang="en-US" altLang="ja-JP" dirty="0"/>
              <a:t>Status: </a:t>
            </a:r>
            <a:r>
              <a:rPr lang="en-US" altLang="ja-JP" dirty="0" smtClean="0"/>
              <a:t>200</a:t>
            </a:r>
          </a:p>
          <a:p>
            <a:r>
              <a:rPr lang="en-US" altLang="ja-JP" dirty="0" smtClean="0"/>
              <a:t>Content-type</a:t>
            </a:r>
          </a:p>
          <a:p>
            <a:pPr lvl="1"/>
            <a:r>
              <a:rPr lang="en-US" altLang="ja-JP" dirty="0"/>
              <a:t>Content-Type: text/html; </a:t>
            </a:r>
            <a:r>
              <a:rPr lang="en-US" altLang="ja-JP" dirty="0" smtClean="0"/>
              <a:t>charset=</a:t>
            </a:r>
            <a:r>
              <a:rPr lang="en-US" altLang="ja-JP" dirty="0" err="1" smtClean="0"/>
              <a:t>utf</a:t>
            </a:r>
            <a:r>
              <a:rPr lang="en-US" altLang="ja-JP" dirty="0" smtClean="0"/>
              <a:t>-8</a:t>
            </a:r>
          </a:p>
          <a:p>
            <a:r>
              <a:rPr lang="en-US" altLang="ja-JP" dirty="0" smtClean="0"/>
              <a:t>Content-Length</a:t>
            </a:r>
            <a:endParaRPr lang="en-US" altLang="ja-JP" dirty="0"/>
          </a:p>
          <a:p>
            <a:pPr lvl="1"/>
            <a:r>
              <a:rPr lang="en-US" altLang="ja-JP" dirty="0"/>
              <a:t>Content-Length: </a:t>
            </a:r>
            <a:r>
              <a:rPr lang="en-US" altLang="ja-JP" dirty="0" smtClean="0"/>
              <a:t>30476</a:t>
            </a:r>
          </a:p>
          <a:p>
            <a:r>
              <a:rPr lang="en-US" altLang="ja-JP" dirty="0"/>
              <a:t>Set-Cookie</a:t>
            </a:r>
          </a:p>
          <a:p>
            <a:pPr lvl="1"/>
            <a:r>
              <a:rPr lang="en-US" altLang="ja-JP" dirty="0"/>
              <a:t>Set-Cookie: _</a:t>
            </a:r>
            <a:r>
              <a:rPr lang="en-US" altLang="ja-JP" dirty="0" err="1"/>
              <a:t>xxxxxxx</a:t>
            </a:r>
            <a:r>
              <a:rPr lang="en-US" altLang="ja-JP" dirty="0"/>
              <a:t>; path=/; </a:t>
            </a:r>
            <a:r>
              <a:rPr lang="en-US" altLang="ja-JP" dirty="0" err="1" smtClean="0"/>
              <a:t>HttpOnly</a:t>
            </a:r>
            <a:endParaRPr lang="en-US" altLang="ja-JP" dirty="0"/>
          </a:p>
        </p:txBody>
      </p:sp>
    </p:spTree>
    <p:extLst>
      <p:ext uri="{BB962C8B-B14F-4D97-AF65-F5344CB8AC3E}">
        <p14:creationId xmlns:p14="http://schemas.microsoft.com/office/powerpoint/2010/main" val="2022609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もう少し細かいリクエスト</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dirty="0" smtClean="0"/>
              <a:t>受け入れ可能なタイプ、言語、フォーマット</a:t>
            </a:r>
            <a:endParaRPr lang="en-US" altLang="ja-JP" dirty="0" smtClean="0"/>
          </a:p>
          <a:p>
            <a:pPr lvl="1"/>
            <a:r>
              <a:rPr lang="en-US" altLang="ja-JP" dirty="0" smtClean="0"/>
              <a:t>Accept</a:t>
            </a:r>
            <a:r>
              <a:rPr lang="en-US" altLang="ja-JP" dirty="0"/>
              <a:t>: text/</a:t>
            </a:r>
            <a:r>
              <a:rPr lang="en-US" altLang="ja-JP" dirty="0" err="1"/>
              <a:t>html,application</a:t>
            </a:r>
            <a:r>
              <a:rPr lang="en-US" altLang="ja-JP" dirty="0"/>
              <a:t>/</a:t>
            </a:r>
            <a:r>
              <a:rPr lang="en-US" altLang="ja-JP" dirty="0" err="1"/>
              <a:t>xhtml+xml,application</a:t>
            </a:r>
            <a:r>
              <a:rPr lang="en-US" altLang="ja-JP" dirty="0"/>
              <a:t>/</a:t>
            </a:r>
            <a:r>
              <a:rPr lang="en-US" altLang="ja-JP" dirty="0" err="1"/>
              <a:t>xml;q</a:t>
            </a:r>
            <a:r>
              <a:rPr lang="en-US" altLang="ja-JP" dirty="0"/>
              <a:t>=0.9,*/*;</a:t>
            </a:r>
            <a:r>
              <a:rPr lang="en-US" altLang="ja-JP" dirty="0" smtClean="0"/>
              <a:t>q=0.8</a:t>
            </a:r>
          </a:p>
          <a:p>
            <a:pPr lvl="1"/>
            <a:r>
              <a:rPr lang="en-US" altLang="ja-JP" dirty="0" smtClean="0"/>
              <a:t>Accept-Language</a:t>
            </a:r>
            <a:r>
              <a:rPr lang="en-US" altLang="ja-JP" dirty="0"/>
              <a:t>: </a:t>
            </a:r>
            <a:r>
              <a:rPr lang="en-US" altLang="ja-JP" dirty="0" err="1" smtClean="0"/>
              <a:t>ja,en-us;q</a:t>
            </a:r>
            <a:r>
              <a:rPr lang="en-US" altLang="ja-JP" dirty="0" smtClean="0"/>
              <a:t>=</a:t>
            </a:r>
            <a:r>
              <a:rPr lang="en-US" altLang="ja-JP" dirty="0" err="1" smtClean="0"/>
              <a:t>0.7,en;q</a:t>
            </a:r>
            <a:r>
              <a:rPr lang="en-US" altLang="ja-JP" dirty="0" smtClean="0"/>
              <a:t>=0.3</a:t>
            </a:r>
          </a:p>
          <a:p>
            <a:pPr lvl="1"/>
            <a:r>
              <a:rPr lang="en-US" altLang="ja-JP" dirty="0" smtClean="0"/>
              <a:t>Accept-Encoding</a:t>
            </a:r>
            <a:r>
              <a:rPr lang="en-US" altLang="ja-JP" dirty="0"/>
              <a:t>: </a:t>
            </a:r>
            <a:r>
              <a:rPr lang="en-US" altLang="ja-JP" dirty="0" err="1"/>
              <a:t>gzip</a:t>
            </a:r>
            <a:r>
              <a:rPr lang="en-US" altLang="ja-JP" dirty="0"/>
              <a:t>, deflate</a:t>
            </a:r>
          </a:p>
          <a:p>
            <a:r>
              <a:rPr lang="ja-JP" altLang="en-US" dirty="0" smtClean="0"/>
              <a:t>キャッシュ</a:t>
            </a:r>
            <a:r>
              <a:rPr lang="ja-JP" altLang="en-US" dirty="0"/>
              <a:t>してよいか</a:t>
            </a:r>
            <a:r>
              <a:rPr lang="ja-JP" altLang="en-US" dirty="0" smtClean="0"/>
              <a:t>どうか</a:t>
            </a:r>
            <a:endParaRPr lang="en-US" altLang="ja-JP" dirty="0" smtClean="0"/>
          </a:p>
          <a:p>
            <a:pPr lvl="1"/>
            <a:r>
              <a:rPr lang="en-US" altLang="ja-JP" dirty="0"/>
              <a:t>Pragma: no-cache</a:t>
            </a:r>
          </a:p>
          <a:p>
            <a:pPr lvl="1"/>
            <a:r>
              <a:rPr lang="en-US" altLang="ja-JP" dirty="0"/>
              <a:t>Cache-Control: </a:t>
            </a:r>
            <a:r>
              <a:rPr lang="en-US" altLang="ja-JP" dirty="0" smtClean="0"/>
              <a:t>no-cache</a:t>
            </a:r>
            <a:endParaRPr lang="en-US" altLang="ja-JP" dirty="0"/>
          </a:p>
          <a:p>
            <a:r>
              <a:rPr lang="ja-JP" altLang="en-US" dirty="0" smtClean="0"/>
              <a:t>接続しっぱなしでよいか：</a:t>
            </a:r>
            <a:r>
              <a:rPr lang="ja-JP" altLang="en-US" dirty="0"/>
              <a:t>詳しく</a:t>
            </a:r>
            <a:r>
              <a:rPr lang="ja-JP" altLang="en-US" dirty="0" smtClean="0"/>
              <a:t>は</a:t>
            </a:r>
            <a:r>
              <a:rPr lang="ja-JP" altLang="en-US" dirty="0"/>
              <a:t> </a:t>
            </a:r>
            <a:r>
              <a:rPr lang="en-US" altLang="ja-JP" dirty="0" err="1" smtClean="0"/>
              <a:t>No5</a:t>
            </a:r>
            <a:r>
              <a:rPr lang="en-US" altLang="ja-JP" dirty="0" smtClean="0"/>
              <a:t> </a:t>
            </a:r>
            <a:r>
              <a:rPr lang="ja-JP" altLang="en-US" dirty="0" smtClean="0"/>
              <a:t>で</a:t>
            </a:r>
            <a:endParaRPr lang="en-US" altLang="ja-JP" dirty="0" smtClean="0"/>
          </a:p>
          <a:p>
            <a:pPr lvl="1"/>
            <a:r>
              <a:rPr lang="en-US" altLang="ja-JP" dirty="0"/>
              <a:t>Connection: </a:t>
            </a:r>
            <a:r>
              <a:rPr lang="en-US" altLang="ja-JP" dirty="0" smtClean="0"/>
              <a:t>keep-alive</a:t>
            </a:r>
            <a:endParaRPr lang="en-US" altLang="ja-JP" dirty="0"/>
          </a:p>
        </p:txBody>
      </p:sp>
    </p:spTree>
    <p:extLst>
      <p:ext uri="{BB962C8B-B14F-4D97-AF65-F5344CB8AC3E}">
        <p14:creationId xmlns:p14="http://schemas.microsoft.com/office/powerpoint/2010/main" val="1766479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もう少し細かいレスポンス</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前に見たのと変更がないかどうか突き合わせ用に</a:t>
            </a:r>
            <a:endParaRPr kumimoji="1" lang="en-US" altLang="ja-JP" dirty="0" smtClean="0"/>
          </a:p>
          <a:p>
            <a:pPr lvl="1"/>
            <a:r>
              <a:rPr lang="en-US" altLang="ja-JP" dirty="0" err="1"/>
              <a:t>Etag</a:t>
            </a:r>
            <a:r>
              <a:rPr lang="en-US" altLang="ja-JP" dirty="0"/>
              <a:t>: "</a:t>
            </a:r>
            <a:r>
              <a:rPr lang="en-US" altLang="ja-JP" dirty="0" err="1"/>
              <a:t>2a86fe1e024b6a1162de7a44a7e95b9a</a:t>
            </a:r>
            <a:r>
              <a:rPr lang="en-US" altLang="ja-JP" dirty="0" smtClean="0"/>
              <a:t>"</a:t>
            </a:r>
            <a:endParaRPr lang="en-US" altLang="ja-JP" dirty="0"/>
          </a:p>
          <a:p>
            <a:r>
              <a:rPr kumimoji="1" lang="ja-JP" altLang="en-US" dirty="0" smtClean="0"/>
              <a:t>キャッシュをどうして欲しいかのお願い</a:t>
            </a:r>
            <a:endParaRPr kumimoji="1" lang="en-US" altLang="ja-JP" dirty="0" smtClean="0"/>
          </a:p>
          <a:p>
            <a:pPr lvl="1"/>
            <a:r>
              <a:rPr lang="en-US" altLang="ja-JP" dirty="0"/>
              <a:t>Cache-Control: max-age=0, private, </a:t>
            </a:r>
            <a:r>
              <a:rPr lang="en-US" altLang="ja-JP" dirty="0" smtClean="0"/>
              <a:t>must-revalidate</a:t>
            </a:r>
            <a:endParaRPr kumimoji="1" lang="en-US" altLang="ja-JP" dirty="0" smtClean="0"/>
          </a:p>
          <a:p>
            <a:r>
              <a:rPr kumimoji="1" lang="ja-JP" altLang="en-US" dirty="0" smtClean="0"/>
              <a:t>プロキシのキャッシュ挙動を</a:t>
            </a:r>
            <a:r>
              <a:rPr kumimoji="1" lang="en-US" altLang="ja-JP" dirty="0" smtClean="0"/>
              <a:t>UA</a:t>
            </a:r>
            <a:r>
              <a:rPr kumimoji="1" lang="ja-JP" altLang="en-US" dirty="0" smtClean="0"/>
              <a:t>単位で変更してもらう</a:t>
            </a:r>
            <a:endParaRPr lang="en-US" altLang="ja-JP" dirty="0"/>
          </a:p>
          <a:p>
            <a:pPr lvl="1"/>
            <a:r>
              <a:rPr lang="en-US" altLang="ja-JP" dirty="0"/>
              <a:t>Vary: </a:t>
            </a:r>
            <a:r>
              <a:rPr lang="en-US" altLang="ja-JP" dirty="0" smtClean="0"/>
              <a:t>User-</a:t>
            </a:r>
            <a:r>
              <a:rPr lang="en-US" altLang="ja-JP" dirty="0" err="1" smtClean="0"/>
              <a:t>Agent,Accept</a:t>
            </a:r>
            <a:r>
              <a:rPr lang="en-US" altLang="ja-JP" dirty="0" smtClean="0"/>
              <a:t>-Encoding</a:t>
            </a:r>
            <a:endParaRPr kumimoji="1" lang="en-US" altLang="ja-JP" dirty="0" smtClean="0"/>
          </a:p>
          <a:p>
            <a:r>
              <a:rPr kumimoji="1" lang="ja-JP" altLang="en-US" dirty="0" smtClean="0"/>
              <a:t>接続しっぱなしについてのサーバの見解</a:t>
            </a:r>
            <a:endParaRPr kumimoji="1" lang="en-US" altLang="ja-JP" dirty="0" smtClean="0"/>
          </a:p>
          <a:p>
            <a:pPr lvl="1"/>
            <a:r>
              <a:rPr lang="en-US" altLang="ja-JP" dirty="0"/>
              <a:t>Keep-Alive: timeout=5, max=100</a:t>
            </a:r>
          </a:p>
          <a:p>
            <a:pPr lvl="1"/>
            <a:r>
              <a:rPr lang="en-US" altLang="ja-JP" dirty="0"/>
              <a:t>Connection: </a:t>
            </a:r>
            <a:r>
              <a:rPr lang="en-US" altLang="ja-JP" dirty="0" smtClean="0"/>
              <a:t>Keep-Alive</a:t>
            </a:r>
            <a:endParaRPr kumimoji="1" lang="en-US" altLang="ja-JP" dirty="0" smtClean="0"/>
          </a:p>
        </p:txBody>
      </p:sp>
    </p:spTree>
    <p:extLst>
      <p:ext uri="{BB962C8B-B14F-4D97-AF65-F5344CB8AC3E}">
        <p14:creationId xmlns:p14="http://schemas.microsoft.com/office/powerpoint/2010/main" val="1410673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キャッシュしてる</a:t>
            </a:r>
            <a:r>
              <a:rPr kumimoji="1" lang="ja-JP" altLang="en-US" dirty="0" err="1" smtClean="0"/>
              <a:t>っぽい</a:t>
            </a:r>
            <a:r>
              <a:rPr kumimoji="1" lang="ja-JP" altLang="en-US" dirty="0" smtClean="0"/>
              <a:t>時の挙動</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リクエストに「この子ならあるよ」を追加</a:t>
            </a:r>
            <a:endParaRPr kumimoji="1" lang="en-US" altLang="ja-JP" dirty="0" smtClean="0"/>
          </a:p>
          <a:p>
            <a:pPr lvl="1"/>
            <a:r>
              <a:rPr lang="en-US" altLang="ja-JP" dirty="0"/>
              <a:t>If-None-Match: "</a:t>
            </a:r>
            <a:r>
              <a:rPr lang="en-US" altLang="ja-JP" dirty="0" err="1"/>
              <a:t>2a86fe1e024b6a1162de7a44a7e95b9a</a:t>
            </a:r>
            <a:r>
              <a:rPr lang="en-US" altLang="ja-JP" dirty="0" smtClean="0"/>
              <a:t>"</a:t>
            </a:r>
            <a:endParaRPr lang="en-US" altLang="ja-JP" dirty="0"/>
          </a:p>
          <a:p>
            <a:r>
              <a:rPr kumimoji="1" lang="ja-JP" altLang="en-US" dirty="0" smtClean="0"/>
              <a:t>レスポンスで「あるんならそれつかって」という返事</a:t>
            </a:r>
            <a:endParaRPr kumimoji="1" lang="en-US" altLang="ja-JP" dirty="0" smtClean="0"/>
          </a:p>
          <a:p>
            <a:pPr lvl="1"/>
            <a:r>
              <a:rPr lang="en-US" altLang="ja-JP" dirty="0"/>
              <a:t>HTTP/1.1 304 Not Modified</a:t>
            </a:r>
          </a:p>
          <a:p>
            <a:pPr lvl="1"/>
            <a:r>
              <a:rPr lang="en-US" altLang="ja-JP" dirty="0" err="1"/>
              <a:t>Etag</a:t>
            </a:r>
            <a:r>
              <a:rPr lang="en-US" altLang="ja-JP" dirty="0"/>
              <a:t>: "</a:t>
            </a:r>
            <a:r>
              <a:rPr lang="en-US" altLang="ja-JP" dirty="0" err="1"/>
              <a:t>2a86fe1e024b6a1162de7a44a7e95b9a</a:t>
            </a:r>
            <a:r>
              <a:rPr lang="en-US" altLang="ja-JP" dirty="0" smtClean="0"/>
              <a:t>"</a:t>
            </a:r>
            <a:endParaRPr lang="en-US" altLang="ja-JP"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14:10</a:t>
            </a:r>
            <a:endParaRPr kumimoji="1" lang="ja-JP" altLang="en-US" dirty="0"/>
          </a:p>
        </p:txBody>
      </p:sp>
    </p:spTree>
    <p:extLst>
      <p:ext uri="{BB962C8B-B14F-4D97-AF65-F5344CB8AC3E}">
        <p14:creationId xmlns:p14="http://schemas.microsoft.com/office/powerpoint/2010/main" val="13583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Perl</a:t>
            </a:r>
            <a:r>
              <a:rPr lang="ja-JP" altLang="en-US" dirty="0"/>
              <a:t>と</a:t>
            </a:r>
            <a:r>
              <a:rPr lang="en-US" altLang="ja-JP" dirty="0" err="1"/>
              <a:t>PHP</a:t>
            </a:r>
            <a:r>
              <a:rPr lang="ja-JP" altLang="en-US" dirty="0"/>
              <a:t>ではどんな風に実装するの？</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リクエストはブラウザが作ってくれるものなので</a:t>
            </a:r>
            <a:endParaRPr kumimoji="1" lang="en-US" altLang="ja-JP" dirty="0" smtClean="0"/>
          </a:p>
          <a:p>
            <a:r>
              <a:rPr lang="ja-JP" altLang="en-US" dirty="0" smtClean="0"/>
              <a:t>レスポンス側</a:t>
            </a:r>
            <a:r>
              <a:rPr lang="ja-JP" altLang="en-US" dirty="0"/>
              <a:t>を</a:t>
            </a:r>
            <a:r>
              <a:rPr lang="ja-JP" altLang="en-US" dirty="0" smtClean="0"/>
              <a:t>、プログラムだと「どうやって」作っているのかを覗いてみましょう</a:t>
            </a:r>
            <a:endParaRPr lang="en-US" altLang="ja-JP" dirty="0" smtClean="0"/>
          </a:p>
          <a:p>
            <a:r>
              <a:rPr kumimoji="1" lang="ja-JP" altLang="en-US" dirty="0"/>
              <a:t>ちなみに</a:t>
            </a:r>
            <a:r>
              <a:rPr kumimoji="1" lang="ja-JP" altLang="en-US" dirty="0" smtClean="0"/>
              <a:t>。レスポンスは「レスポンスヘッダ」のあと、「空改行」を１つ入れてから「</a:t>
            </a:r>
            <a:r>
              <a:rPr kumimoji="1" lang="en-US" altLang="ja-JP" dirty="0" smtClean="0"/>
              <a:t>HTML(</a:t>
            </a:r>
            <a:r>
              <a:rPr kumimoji="1" lang="ja-JP" altLang="en-US" dirty="0" smtClean="0"/>
              <a:t>とか画像とか</a:t>
            </a:r>
            <a:r>
              <a:rPr lang="en-US" altLang="ja-JP" dirty="0" smtClean="0"/>
              <a:t>)</a:t>
            </a:r>
            <a:r>
              <a:rPr lang="ja-JP" altLang="en-US" dirty="0" smtClean="0"/>
              <a:t>」のデータを出力する、という決まりがあります</a:t>
            </a:r>
            <a:endParaRPr lang="en-US" altLang="ja-JP" dirty="0" smtClean="0"/>
          </a:p>
          <a:p>
            <a:r>
              <a:rPr lang="ja-JP" altLang="en-US" dirty="0" smtClean="0"/>
              <a:t>「ヘッダ」と「ボディ」という言い方をします。まんま「頭」と「体」ですね</a:t>
            </a:r>
            <a:endParaRPr lang="en-US" altLang="ja-JP" dirty="0" smtClean="0"/>
          </a:p>
          <a:p>
            <a:r>
              <a:rPr lang="ja-JP" altLang="en-US" dirty="0" smtClean="0"/>
              <a:t>普段</a:t>
            </a:r>
            <a:r>
              <a:rPr lang="ja-JP" altLang="en-US" dirty="0"/>
              <a:t>皆さん</a:t>
            </a:r>
            <a:r>
              <a:rPr lang="ja-JP" altLang="en-US" dirty="0" smtClean="0"/>
              <a:t>がブラウザ</a:t>
            </a:r>
            <a:r>
              <a:rPr lang="ja-JP" altLang="en-US" dirty="0"/>
              <a:t>で見てるの</a:t>
            </a:r>
            <a:r>
              <a:rPr lang="ja-JP" altLang="en-US" dirty="0" smtClean="0"/>
              <a:t>は「体」</a:t>
            </a:r>
            <a:endParaRPr lang="en-US" altLang="ja-JP" dirty="0" smtClean="0"/>
          </a:p>
          <a:p>
            <a:r>
              <a:rPr lang="ja-JP" altLang="en-US" dirty="0" smtClean="0"/>
              <a:t>このセミナーが着目してるのが「頭」</a:t>
            </a:r>
            <a:endParaRPr lang="en-US" altLang="ja-JP" dirty="0" smtClean="0"/>
          </a:p>
          <a:p>
            <a:endParaRPr kumimoji="1" lang="ja-JP" altLang="en-US" dirty="0"/>
          </a:p>
        </p:txBody>
      </p:sp>
    </p:spTree>
    <p:extLst>
      <p:ext uri="{BB962C8B-B14F-4D97-AF65-F5344CB8AC3E}">
        <p14:creationId xmlns:p14="http://schemas.microsoft.com/office/powerpoint/2010/main" val="1701916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Perl</a:t>
            </a:r>
            <a:r>
              <a:rPr kumimoji="1" lang="ja-JP" altLang="en-US" dirty="0" smtClean="0"/>
              <a:t>の場合</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一番簡単にいくと、以下の１文</a:t>
            </a:r>
            <a:endParaRPr kumimoji="1" lang="en-US" altLang="ja-JP" dirty="0" smtClean="0"/>
          </a:p>
          <a:p>
            <a:pPr lvl="1"/>
            <a:r>
              <a:rPr lang="en-US" altLang="ja-JP" dirty="0"/>
              <a:t>print "Content-type: text/html\n\n</a:t>
            </a:r>
            <a:r>
              <a:rPr lang="en-US" altLang="ja-JP" dirty="0" smtClean="0"/>
              <a:t>";</a:t>
            </a:r>
            <a:endParaRPr lang="en-US" altLang="ja-JP" dirty="0"/>
          </a:p>
          <a:p>
            <a:r>
              <a:rPr kumimoji="1" lang="ja-JP" altLang="en-US" dirty="0" smtClean="0"/>
              <a:t>もうちょっと丁寧にいくと、</a:t>
            </a:r>
            <a:r>
              <a:rPr kumimoji="1" lang="en-US" altLang="ja-JP" dirty="0" smtClean="0"/>
              <a:t>Content-length</a:t>
            </a:r>
            <a:r>
              <a:rPr kumimoji="1" lang="ja-JP" altLang="en-US" dirty="0" smtClean="0"/>
              <a:t>が入る</a:t>
            </a:r>
            <a:endParaRPr kumimoji="1" lang="en-US" altLang="ja-JP" dirty="0" smtClean="0"/>
          </a:p>
          <a:p>
            <a:pPr lvl="1"/>
            <a:r>
              <a:rPr lang="ja-JP" altLang="en-US" dirty="0" smtClean="0"/>
              <a:t>ガラケーの一部で「</a:t>
            </a:r>
            <a:r>
              <a:rPr lang="en-US" altLang="ja-JP" dirty="0" smtClean="0"/>
              <a:t>Content-length</a:t>
            </a:r>
            <a:r>
              <a:rPr lang="ja-JP" altLang="en-US" dirty="0" smtClean="0"/>
              <a:t>がないとエラーではじく」機種とかがあったので、割合と「やむを得ず」</a:t>
            </a:r>
            <a:endParaRPr lang="en-US" altLang="ja-JP" dirty="0"/>
          </a:p>
          <a:p>
            <a:r>
              <a:rPr lang="en-US" altLang="ja-JP" dirty="0" smtClean="0"/>
              <a:t>Cookie</a:t>
            </a:r>
            <a:r>
              <a:rPr lang="ja-JP" altLang="en-US" dirty="0" smtClean="0"/>
              <a:t>はヘッダの一種なので、自分で文字列を組み立てて、自分で</a:t>
            </a:r>
            <a:r>
              <a:rPr lang="en-US" altLang="ja-JP" dirty="0" smtClean="0"/>
              <a:t>print</a:t>
            </a:r>
            <a:r>
              <a:rPr lang="ja-JP" altLang="en-US" dirty="0" smtClean="0"/>
              <a:t>する</a:t>
            </a:r>
            <a:endParaRPr lang="en-US" altLang="ja-JP" dirty="0" smtClean="0"/>
          </a:p>
          <a:p>
            <a:r>
              <a:rPr kumimoji="1" lang="en-US" altLang="ja-JP" dirty="0" err="1" smtClean="0"/>
              <a:t>Etag</a:t>
            </a:r>
            <a:r>
              <a:rPr kumimoji="1" lang="ja-JP" altLang="en-US" dirty="0" smtClean="0"/>
              <a:t>とか、いくつかのヘッダーは、</a:t>
            </a:r>
            <a:r>
              <a:rPr kumimoji="1" lang="en-US" altLang="ja-JP" dirty="0" smtClean="0"/>
              <a:t>Apache</a:t>
            </a:r>
            <a:r>
              <a:rPr kumimoji="1" lang="ja-JP" altLang="en-US" dirty="0" smtClean="0"/>
              <a:t>が自動追加してくれる</a:t>
            </a:r>
            <a:endParaRPr kumimoji="1" lang="en-US" altLang="ja-JP" dirty="0" smtClean="0"/>
          </a:p>
          <a:p>
            <a:r>
              <a:rPr lang="en-US" altLang="ja-JP" dirty="0" smtClean="0"/>
              <a:t>Cache-Control</a:t>
            </a:r>
            <a:r>
              <a:rPr lang="ja-JP" altLang="en-US" dirty="0" smtClean="0"/>
              <a:t>はしてくれないから、必要なら自分で</a:t>
            </a:r>
            <a:endParaRPr lang="en-US" altLang="ja-JP" dirty="0" smtClean="0"/>
          </a:p>
          <a:p>
            <a:pPr lvl="1"/>
            <a:r>
              <a:rPr kumimoji="1" lang="en-US" altLang="ja-JP" dirty="0" err="1" smtClean="0"/>
              <a:t>EZ</a:t>
            </a:r>
            <a:r>
              <a:rPr kumimoji="1" lang="ja-JP" altLang="en-US" dirty="0" smtClean="0"/>
              <a:t>がねぇ</a:t>
            </a:r>
            <a:r>
              <a:rPr kumimoji="1" lang="en-US" altLang="ja-JP" dirty="0" smtClean="0"/>
              <a:t>…</a:t>
            </a:r>
            <a:r>
              <a:rPr kumimoji="1" lang="ja-JP" altLang="en-US" dirty="0" smtClean="0"/>
              <a:t>色々大変でねぇ</a:t>
            </a:r>
            <a:r>
              <a:rPr kumimoji="1" lang="en-US" altLang="ja-JP" dirty="0" smtClean="0"/>
              <a:t>… </a:t>
            </a:r>
            <a:r>
              <a:rPr kumimoji="1" lang="en-US" altLang="ja-JP" dirty="0" err="1" smtClean="0"/>
              <a:t>orz</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8469487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PHP</a:t>
            </a:r>
            <a:r>
              <a:rPr kumimoji="1" lang="ja-JP" altLang="en-US" dirty="0" smtClean="0"/>
              <a:t>の場合</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なにもしない</a:t>
            </a:r>
            <a:r>
              <a:rPr lang="ja-JP" altLang="en-US" dirty="0" smtClean="0"/>
              <a:t>：言語が勝手にやってくれる</a:t>
            </a:r>
            <a:endParaRPr lang="en-US" altLang="ja-JP" dirty="0"/>
          </a:p>
          <a:p>
            <a:r>
              <a:rPr lang="ja-JP" altLang="en-US" dirty="0" smtClean="0"/>
              <a:t>具体的</a:t>
            </a:r>
            <a:r>
              <a:rPr lang="ja-JP" altLang="en-US" dirty="0"/>
              <a:t>には</a:t>
            </a:r>
            <a:r>
              <a:rPr lang="ja-JP" altLang="en-US" dirty="0" smtClean="0"/>
              <a:t>、</a:t>
            </a:r>
            <a:r>
              <a:rPr lang="en-US" altLang="ja-JP" dirty="0" smtClean="0"/>
              <a:t>Content-type</a:t>
            </a:r>
            <a:r>
              <a:rPr lang="ja-JP" altLang="en-US" dirty="0" smtClean="0"/>
              <a:t>は自動で出してくれる</a:t>
            </a:r>
            <a:endParaRPr lang="en-US" altLang="ja-JP" dirty="0" smtClean="0"/>
          </a:p>
          <a:p>
            <a:r>
              <a:rPr lang="en-US" altLang="ja-JP" dirty="0" smtClean="0"/>
              <a:t>Cache-Control</a:t>
            </a:r>
            <a:r>
              <a:rPr lang="ja-JP" altLang="en-US" dirty="0" smtClean="0"/>
              <a:t>とかを出したい場合は、</a:t>
            </a:r>
            <a:r>
              <a:rPr lang="en-US" altLang="ja-JP" dirty="0" smtClean="0"/>
              <a:t>header</a:t>
            </a:r>
            <a:r>
              <a:rPr lang="ja-JP" altLang="en-US" dirty="0" smtClean="0"/>
              <a:t>関数というので指定する</a:t>
            </a:r>
            <a:r>
              <a:rPr lang="en-US" altLang="ja-JP" dirty="0" smtClean="0"/>
              <a:t>…</a:t>
            </a:r>
            <a:r>
              <a:rPr lang="ja-JP" altLang="en-US" dirty="0" smtClean="0"/>
              <a:t>んだけど、罠が一つ</a:t>
            </a:r>
            <a:endParaRPr lang="en-US" altLang="ja-JP" dirty="0" smtClean="0"/>
          </a:p>
        </p:txBody>
      </p:sp>
    </p:spTree>
    <p:extLst>
      <p:ext uri="{BB962C8B-B14F-4D97-AF65-F5344CB8AC3E}">
        <p14:creationId xmlns:p14="http://schemas.microsoft.com/office/powerpoint/2010/main" val="18397026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lang="ja-JP" altLang="en-US" dirty="0"/>
              <a:t>以下は、エラーになるプログラム</a:t>
            </a:r>
            <a:endParaRPr lang="en-US" altLang="ja-JP" dirty="0"/>
          </a:p>
          <a:p>
            <a:r>
              <a:rPr lang="en-US" altLang="ja-JP" dirty="0"/>
              <a:t>&lt;?</a:t>
            </a:r>
            <a:r>
              <a:rPr lang="en-US" altLang="ja-JP" dirty="0" err="1"/>
              <a:t>php</a:t>
            </a:r>
            <a:r>
              <a:rPr lang="en-US" altLang="ja-JP" dirty="0"/>
              <a:t/>
            </a:r>
            <a:br>
              <a:rPr lang="en-US" altLang="ja-JP" dirty="0"/>
            </a:br>
            <a:r>
              <a:rPr lang="en-US" altLang="ja-JP" dirty="0"/>
              <a:t>echo 'test';</a:t>
            </a:r>
            <a:br>
              <a:rPr lang="en-US" altLang="ja-JP" dirty="0"/>
            </a:br>
            <a:r>
              <a:rPr lang="en-US" altLang="ja-JP" dirty="0"/>
              <a:t>header('Cache-Control: no-cache');</a:t>
            </a:r>
            <a:endParaRPr lang="ja-JP" altLang="en-US" dirty="0"/>
          </a:p>
          <a:p>
            <a:r>
              <a:rPr lang="en-US" altLang="ja-JP" dirty="0" smtClean="0"/>
              <a:t>echo 'test'</a:t>
            </a:r>
            <a:r>
              <a:rPr lang="ja-JP" altLang="en-US" dirty="0" smtClean="0"/>
              <a:t>の段階で、</a:t>
            </a:r>
            <a:r>
              <a:rPr lang="en-US" altLang="ja-JP" dirty="0" smtClean="0"/>
              <a:t>Perl</a:t>
            </a:r>
            <a:r>
              <a:rPr lang="ja-JP" altLang="en-US" dirty="0" smtClean="0"/>
              <a:t>で言うところの以下が走る</a:t>
            </a:r>
            <a:endParaRPr lang="en-US" altLang="ja-JP" dirty="0" smtClean="0"/>
          </a:p>
          <a:p>
            <a:pPr lvl="1"/>
            <a:r>
              <a:rPr lang="en-US" altLang="ja-JP" dirty="0"/>
              <a:t>print "Content-type: text/html\n\n</a:t>
            </a:r>
            <a:r>
              <a:rPr lang="en-US" altLang="ja-JP" dirty="0" smtClean="0"/>
              <a:t>";</a:t>
            </a:r>
            <a:endParaRPr kumimoji="1" lang="en-US" altLang="ja-JP" dirty="0"/>
          </a:p>
          <a:p>
            <a:r>
              <a:rPr lang="ja-JP" altLang="en-US" dirty="0" smtClean="0"/>
              <a:t>だから「もうヘッダ出力終わってるから、今更ヘッダを出力しろとか言われても無理です」って言われる</a:t>
            </a:r>
            <a:endParaRPr lang="en-US" altLang="ja-JP" dirty="0" smtClean="0"/>
          </a:p>
          <a:p>
            <a:pPr lvl="1"/>
            <a:r>
              <a:rPr lang="en-US" altLang="ja-JP" b="1" dirty="0"/>
              <a:t>Warning: Cannot modify header information - headers already sent </a:t>
            </a:r>
            <a:r>
              <a:rPr lang="en-US" altLang="ja-JP" b="1" dirty="0" smtClean="0"/>
              <a:t>by</a:t>
            </a:r>
            <a:endParaRPr kumimoji="1" lang="en-US" altLang="ja-JP" dirty="0" smtClean="0"/>
          </a:p>
          <a:p>
            <a:endParaRPr kumimoji="1" lang="ja-JP" altLang="en-US" dirty="0"/>
          </a:p>
        </p:txBody>
      </p:sp>
    </p:spTree>
    <p:extLst>
      <p:ext uri="{BB962C8B-B14F-4D97-AF65-F5344CB8AC3E}">
        <p14:creationId xmlns:p14="http://schemas.microsoft.com/office/powerpoint/2010/main" val="3514508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本講座の目的</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Web</a:t>
            </a:r>
            <a:r>
              <a:rPr kumimoji="1" lang="ja-JP" altLang="en-US" dirty="0" smtClean="0"/>
              <a:t>アプリケーションを「きちんと」理解する上で欠かせない、</a:t>
            </a:r>
            <a:r>
              <a:rPr kumimoji="1" lang="en-US" altLang="ja-JP" dirty="0" smtClean="0"/>
              <a:t>HTTP</a:t>
            </a:r>
            <a:r>
              <a:rPr kumimoji="1" lang="ja-JP" altLang="en-US" dirty="0" smtClean="0"/>
              <a:t>について学びます</a:t>
            </a:r>
            <a:endParaRPr kumimoji="1" lang="en-US" altLang="ja-JP" dirty="0" smtClean="0"/>
          </a:p>
          <a:p>
            <a:r>
              <a:rPr lang="ja-JP" altLang="en-US" dirty="0"/>
              <a:t>裏側</a:t>
            </a:r>
            <a:r>
              <a:rPr lang="ja-JP" altLang="en-US" dirty="0" smtClean="0"/>
              <a:t>で</a:t>
            </a:r>
            <a:r>
              <a:rPr lang="ja-JP" altLang="en-US" dirty="0"/>
              <a:t>何が起きているか</a:t>
            </a:r>
            <a:r>
              <a:rPr lang="ja-JP" altLang="en-US" dirty="0" smtClean="0"/>
              <a:t>を</a:t>
            </a:r>
            <a:r>
              <a:rPr lang="ja-JP" altLang="en-US" dirty="0"/>
              <a:t>知る事</a:t>
            </a:r>
            <a:r>
              <a:rPr lang="ja-JP" altLang="en-US" dirty="0" smtClean="0"/>
              <a:t>は、特に「若干面倒な設計」や「デバッグ」「トラブルヘッジ」の場面で有益です</a:t>
            </a:r>
            <a:endParaRPr lang="en-US" altLang="ja-JP" dirty="0" smtClean="0"/>
          </a:p>
          <a:p>
            <a:r>
              <a:rPr kumimoji="1" lang="ja-JP" altLang="en-US" dirty="0"/>
              <a:t>でも</a:t>
            </a:r>
            <a:r>
              <a:rPr kumimoji="1" lang="ja-JP" altLang="en-US" dirty="0" smtClean="0"/>
              <a:t>、最近一般的な、例えば</a:t>
            </a:r>
            <a:r>
              <a:rPr kumimoji="1" lang="en-US" altLang="ja-JP" dirty="0" smtClean="0"/>
              <a:t>Ajax</a:t>
            </a:r>
            <a:r>
              <a:rPr kumimoji="1" lang="ja-JP" altLang="en-US" dirty="0" smtClean="0"/>
              <a:t>なんかは、普通に「</a:t>
            </a:r>
            <a:r>
              <a:rPr kumimoji="1" lang="en-US" altLang="ja-JP" dirty="0" smtClean="0"/>
              <a:t>HTTP</a:t>
            </a:r>
            <a:r>
              <a:rPr kumimoji="1" lang="ja-JP" altLang="en-US" dirty="0" smtClean="0"/>
              <a:t>の知識がないと混乱しやすい」一例です</a:t>
            </a:r>
            <a:endParaRPr kumimoji="1" lang="en-US" altLang="ja-JP" dirty="0" smtClean="0"/>
          </a:p>
          <a:p>
            <a:r>
              <a:rPr lang="ja-JP" altLang="en-US" dirty="0" smtClean="0"/>
              <a:t>多分本当</a:t>
            </a:r>
            <a:r>
              <a:rPr lang="ja-JP" altLang="en-US" dirty="0"/>
              <a:t>は</a:t>
            </a:r>
            <a:r>
              <a:rPr lang="ja-JP" altLang="en-US" dirty="0" smtClean="0"/>
              <a:t>「数ヶ月」かけて学ぶような内容を２時間にまとめるので、少し駆け足ですが。何か得るものがあれば幸いです。</a:t>
            </a:r>
            <a:endParaRPr kumimoji="1" lang="ja-JP" altLang="en-US" dirty="0"/>
          </a:p>
        </p:txBody>
      </p:sp>
    </p:spTree>
    <p:extLst>
      <p:ext uri="{BB962C8B-B14F-4D97-AF65-F5344CB8AC3E}">
        <p14:creationId xmlns:p14="http://schemas.microsoft.com/office/powerpoint/2010/main" val="1656391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lang="ja-JP" altLang="en-US" dirty="0"/>
              <a:t>もう</a:t>
            </a:r>
            <a:r>
              <a:rPr lang="ja-JP" altLang="en-US" dirty="0" smtClean="0"/>
              <a:t>一つ罠</a:t>
            </a:r>
            <a:endParaRPr lang="en-US" altLang="ja-JP" dirty="0" smtClean="0"/>
          </a:p>
          <a:p>
            <a:r>
              <a:rPr kumimoji="1" lang="en-US" altLang="ja-JP" dirty="0" smtClean="0"/>
              <a:t>Cookie</a:t>
            </a:r>
            <a:r>
              <a:rPr kumimoji="1" lang="ja-JP" altLang="en-US" dirty="0" smtClean="0"/>
              <a:t>は、今までやってきたとおり「</a:t>
            </a:r>
            <a:r>
              <a:rPr kumimoji="1" lang="en-US" altLang="ja-JP" dirty="0" smtClean="0"/>
              <a:t>HTTP </a:t>
            </a:r>
            <a:r>
              <a:rPr kumimoji="1" lang="ja-JP" altLang="en-US" dirty="0" smtClean="0"/>
              <a:t>レスポンスヘッダー」の一員</a:t>
            </a:r>
            <a:endParaRPr kumimoji="1" lang="en-US" altLang="ja-JP" dirty="0" smtClean="0"/>
          </a:p>
          <a:p>
            <a:pPr lvl="1"/>
            <a:r>
              <a:rPr lang="en-US" altLang="ja-JP" dirty="0"/>
              <a:t>Set-Cookie: _</a:t>
            </a:r>
            <a:r>
              <a:rPr lang="en-US" altLang="ja-JP" dirty="0" err="1"/>
              <a:t>xxxxxxx</a:t>
            </a:r>
            <a:r>
              <a:rPr lang="en-US" altLang="ja-JP" dirty="0"/>
              <a:t>; path=/; </a:t>
            </a:r>
            <a:r>
              <a:rPr lang="en-US" altLang="ja-JP" dirty="0" err="1" smtClean="0"/>
              <a:t>HttpOnly</a:t>
            </a:r>
            <a:endParaRPr lang="en-US" altLang="ja-JP" dirty="0"/>
          </a:p>
          <a:p>
            <a:r>
              <a:rPr lang="ja-JP" altLang="en-US" dirty="0"/>
              <a:t>だから</a:t>
            </a:r>
            <a:r>
              <a:rPr lang="ja-JP" altLang="en-US" dirty="0" smtClean="0"/>
              <a:t>、以下もまた、同じエラーになる</a:t>
            </a:r>
            <a:endParaRPr lang="en-US" altLang="ja-JP" dirty="0" smtClean="0"/>
          </a:p>
          <a:p>
            <a:r>
              <a:rPr lang="en-US" altLang="ja-JP" dirty="0"/>
              <a:t>&lt;?</a:t>
            </a:r>
            <a:r>
              <a:rPr lang="en-US" altLang="ja-JP" dirty="0" err="1"/>
              <a:t>php</a:t>
            </a:r>
            <a:r>
              <a:rPr lang="en-US" altLang="ja-JP" dirty="0"/>
              <a:t/>
            </a:r>
            <a:br>
              <a:rPr lang="en-US" altLang="ja-JP" dirty="0"/>
            </a:br>
            <a:r>
              <a:rPr lang="en-US" altLang="ja-JP" dirty="0"/>
              <a:t>echo 'test';</a:t>
            </a:r>
            <a:br>
              <a:rPr lang="en-US" altLang="ja-JP" dirty="0"/>
            </a:br>
            <a:r>
              <a:rPr lang="en-US" altLang="ja-JP" dirty="0" err="1" smtClean="0"/>
              <a:t>setcookie</a:t>
            </a:r>
            <a:r>
              <a:rPr lang="en-US" altLang="ja-JP" dirty="0" smtClean="0"/>
              <a:t>('name', 'value');</a:t>
            </a:r>
          </a:p>
          <a:p>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14:20</a:t>
            </a:r>
            <a:endParaRPr kumimoji="1" lang="ja-JP" altLang="en-US" dirty="0"/>
          </a:p>
        </p:txBody>
      </p:sp>
    </p:spTree>
    <p:extLst>
      <p:ext uri="{BB962C8B-B14F-4D97-AF65-F5344CB8AC3E}">
        <p14:creationId xmlns:p14="http://schemas.microsoft.com/office/powerpoint/2010/main" val="2083966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kumimoji="1" lang="ja-JP" altLang="en-US" dirty="0" smtClean="0"/>
              <a:t>「こんな時、自動で出さない</a:t>
            </a:r>
            <a:r>
              <a:rPr kumimoji="1" lang="en-US" altLang="ja-JP" dirty="0" smtClean="0"/>
              <a:t>Perl</a:t>
            </a:r>
            <a:r>
              <a:rPr kumimoji="1" lang="ja-JP" altLang="en-US" dirty="0" smtClean="0"/>
              <a:t>なら簡単なのに」とお嘆きのあなたに</a:t>
            </a:r>
            <a:endParaRPr kumimoji="1" lang="en-US" altLang="ja-JP" dirty="0" smtClean="0"/>
          </a:p>
          <a:p>
            <a:r>
              <a:rPr lang="en-US" altLang="ja-JP" dirty="0" err="1" smtClean="0"/>
              <a:t>PHP</a:t>
            </a:r>
            <a:r>
              <a:rPr lang="ja-JP" altLang="en-US" dirty="0" smtClean="0"/>
              <a:t>では「出力制御関数」というものがあります。この子を使えば問題は瞬時に解決！！</a:t>
            </a:r>
            <a:endParaRPr lang="en-US" altLang="ja-JP" dirty="0" smtClean="0"/>
          </a:p>
          <a:p>
            <a:r>
              <a:rPr lang="en-US" altLang="ja-JP" dirty="0"/>
              <a:t>&lt;?</a:t>
            </a:r>
            <a:r>
              <a:rPr lang="en-US" altLang="ja-JP" dirty="0" err="1"/>
              <a:t>php</a:t>
            </a:r>
            <a:r>
              <a:rPr lang="en-US" altLang="ja-JP" dirty="0"/>
              <a:t/>
            </a:r>
            <a:br>
              <a:rPr lang="en-US" altLang="ja-JP" dirty="0"/>
            </a:br>
            <a:r>
              <a:rPr lang="en-US" altLang="ja-JP" dirty="0" err="1" smtClean="0"/>
              <a:t>ob_start</a:t>
            </a:r>
            <a:r>
              <a:rPr lang="en-US" altLang="ja-JP" dirty="0" smtClean="0"/>
              <a:t>();  // </a:t>
            </a:r>
            <a:r>
              <a:rPr lang="ja-JP" altLang="en-US" dirty="0" smtClean="0"/>
              <a:t>出力バッファ開始</a:t>
            </a:r>
            <a:r>
              <a:rPr lang="en-US" altLang="ja-JP" dirty="0" smtClean="0"/>
              <a:t/>
            </a:r>
            <a:br>
              <a:rPr lang="en-US" altLang="ja-JP" dirty="0" smtClean="0"/>
            </a:br>
            <a:r>
              <a:rPr lang="en-US" altLang="ja-JP" dirty="0" smtClean="0"/>
              <a:t>echo </a:t>
            </a:r>
            <a:r>
              <a:rPr lang="en-US" altLang="ja-JP" dirty="0"/>
              <a:t>'test';</a:t>
            </a:r>
            <a:br>
              <a:rPr lang="en-US" altLang="ja-JP" dirty="0"/>
            </a:br>
            <a:r>
              <a:rPr lang="en-US" altLang="ja-JP" dirty="0"/>
              <a:t>header('Cache-Control: no-cache</a:t>
            </a:r>
            <a:r>
              <a:rPr lang="en-US" altLang="ja-JP" dirty="0" smtClean="0"/>
              <a:t>');</a:t>
            </a:r>
            <a:br>
              <a:rPr lang="en-US" altLang="ja-JP" dirty="0" smtClean="0"/>
            </a:br>
            <a:r>
              <a:rPr lang="en-US" altLang="ja-JP" dirty="0"/>
              <a:t>echo 'test';</a:t>
            </a:r>
            <a:br>
              <a:rPr lang="en-US" altLang="ja-JP" dirty="0"/>
            </a:br>
            <a:r>
              <a:rPr lang="en-US" altLang="ja-JP" dirty="0" err="1"/>
              <a:t>setcookie</a:t>
            </a:r>
            <a:r>
              <a:rPr lang="en-US" altLang="ja-JP" dirty="0"/>
              <a:t>('name', 'value</a:t>
            </a:r>
            <a:r>
              <a:rPr lang="en-US" altLang="ja-JP" dirty="0" smtClean="0"/>
              <a:t>');</a:t>
            </a:r>
            <a:br>
              <a:rPr lang="en-US" altLang="ja-JP" dirty="0" smtClean="0"/>
            </a:br>
            <a:r>
              <a:rPr lang="en-US" altLang="ja-JP" dirty="0" err="1" smtClean="0"/>
              <a:t>ob_end_flush</a:t>
            </a:r>
            <a:r>
              <a:rPr lang="en-US" altLang="ja-JP" dirty="0" smtClean="0"/>
              <a:t>(); // </a:t>
            </a:r>
            <a:r>
              <a:rPr lang="ja-JP" altLang="en-US" dirty="0" smtClean="0"/>
              <a:t>出力バッファ終了＆バッファ送信</a:t>
            </a:r>
            <a:endParaRPr lang="en-US" altLang="ja-JP" dirty="0"/>
          </a:p>
          <a:p>
            <a:endParaRPr lang="ja-JP" altLang="en-US" dirty="0"/>
          </a:p>
          <a:p>
            <a:endParaRPr kumimoji="1" lang="ja-JP" altLang="en-US" dirty="0"/>
          </a:p>
        </p:txBody>
      </p:sp>
    </p:spTree>
    <p:extLst>
      <p:ext uri="{BB962C8B-B14F-4D97-AF65-F5344CB8AC3E}">
        <p14:creationId xmlns:p14="http://schemas.microsoft.com/office/powerpoint/2010/main" val="3444387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Cookie</a:t>
            </a:r>
            <a:r>
              <a:rPr kumimoji="1" lang="ja-JP" altLang="en-US" dirty="0" smtClean="0"/>
              <a:t>とセッション</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Cookie</a:t>
            </a:r>
            <a:r>
              <a:rPr lang="ja-JP" altLang="en-US" dirty="0" smtClean="0"/>
              <a:t>が出てきたところで、最近の</a:t>
            </a:r>
            <a:r>
              <a:rPr lang="en-US" altLang="ja-JP" dirty="0" smtClean="0"/>
              <a:t>Web</a:t>
            </a:r>
            <a:r>
              <a:rPr lang="ja-JP" altLang="en-US" dirty="0" smtClean="0"/>
              <a:t>では当たり前の「セッション</a:t>
            </a:r>
            <a:r>
              <a:rPr lang="en-US" altLang="ja-JP" dirty="0" smtClean="0"/>
              <a:t>(</a:t>
            </a:r>
            <a:r>
              <a:rPr lang="ja-JP" altLang="en-US" dirty="0" smtClean="0"/>
              <a:t>ログインする、あれ</a:t>
            </a:r>
            <a:r>
              <a:rPr lang="en-US" altLang="ja-JP" dirty="0" smtClean="0"/>
              <a:t>)</a:t>
            </a:r>
            <a:r>
              <a:rPr lang="ja-JP" altLang="en-US" dirty="0" smtClean="0"/>
              <a:t>」がどれくらい「当たり前なんかじゃない」</a:t>
            </a:r>
            <a:r>
              <a:rPr lang="ja-JP" altLang="en-US" dirty="0" err="1" smtClean="0"/>
              <a:t>かを</a:t>
            </a:r>
            <a:r>
              <a:rPr lang="ja-JP" altLang="en-US" dirty="0" smtClean="0"/>
              <a:t>学んでいきます</a:t>
            </a:r>
            <a:endParaRPr kumimoji="1" lang="ja-JP" altLang="en-US" dirty="0"/>
          </a:p>
        </p:txBody>
      </p:sp>
    </p:spTree>
    <p:extLst>
      <p:ext uri="{BB962C8B-B14F-4D97-AF65-F5344CB8AC3E}">
        <p14:creationId xmlns:p14="http://schemas.microsoft.com/office/powerpoint/2010/main" val="3574578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まずセッションの前提知識</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２つの認証</a:t>
            </a:r>
            <a:endParaRPr kumimoji="1" lang="en-US" altLang="ja-JP" dirty="0" smtClean="0"/>
          </a:p>
          <a:p>
            <a:r>
              <a:rPr lang="en-US" altLang="ja-JP" dirty="0" smtClean="0"/>
              <a:t>authentication</a:t>
            </a:r>
            <a:r>
              <a:rPr lang="ja-JP" altLang="en-US" dirty="0" smtClean="0"/>
              <a:t>：認証</a:t>
            </a:r>
            <a:endParaRPr lang="en-US" altLang="ja-JP" dirty="0" smtClean="0"/>
          </a:p>
          <a:p>
            <a:r>
              <a:rPr lang="en-US" altLang="ja-JP" dirty="0" smtClean="0"/>
              <a:t>authorization</a:t>
            </a:r>
            <a:r>
              <a:rPr lang="ja-JP" altLang="en-US" dirty="0" smtClean="0"/>
              <a:t>：認可</a:t>
            </a:r>
            <a:endParaRPr kumimoji="1" lang="ja-JP" altLang="en-US" dirty="0"/>
          </a:p>
        </p:txBody>
      </p:sp>
    </p:spTree>
    <p:extLst>
      <p:ext uri="{BB962C8B-B14F-4D97-AF65-F5344CB8AC3E}">
        <p14:creationId xmlns:p14="http://schemas.microsoft.com/office/powerpoint/2010/main" val="3396756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authorization(</a:t>
            </a:r>
            <a:r>
              <a:rPr lang="ja-JP" altLang="en-US" dirty="0" smtClean="0"/>
              <a:t>認可</a:t>
            </a:r>
            <a:r>
              <a:rPr lang="en-US" altLang="ja-JP" dirty="0" smtClean="0"/>
              <a:t>)</a:t>
            </a:r>
            <a:r>
              <a:rPr lang="ja-JP" altLang="en-US" dirty="0" smtClean="0"/>
              <a:t>の無理具合</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認可は「前回アクセスしてきた人」と「今回アクセスしてきた人」が同一人物であることをもって「</a:t>
            </a:r>
            <a:r>
              <a:rPr lang="ja-JP" altLang="en-US" dirty="0" smtClean="0"/>
              <a:t>認可」する</a:t>
            </a:r>
            <a:endParaRPr lang="en-US" altLang="ja-JP" dirty="0" smtClean="0"/>
          </a:p>
          <a:p>
            <a:r>
              <a:rPr kumimoji="1" lang="en-US" altLang="ja-JP" dirty="0" smtClean="0"/>
              <a:t>HTTP</a:t>
            </a:r>
            <a:r>
              <a:rPr kumimoji="1" lang="ja-JP" altLang="en-US" dirty="0" smtClean="0"/>
              <a:t>のアクセスは、</a:t>
            </a:r>
            <a:r>
              <a:rPr lang="en-US" altLang="ja-JP" dirty="0"/>
              <a:t> </a:t>
            </a:r>
            <a:r>
              <a:rPr lang="en-US" altLang="ja-JP" dirty="0" smtClean="0"/>
              <a:t>Keep-Alive</a:t>
            </a:r>
            <a:r>
              <a:rPr lang="ja-JP" altLang="en-US" dirty="0" smtClean="0"/>
              <a:t>とかあるにしても、基本「リクエスト投げてレスポンス戻ってきたら終了」の、１往復終了型</a:t>
            </a:r>
            <a:endParaRPr lang="en-US" altLang="ja-JP" dirty="0" smtClean="0"/>
          </a:p>
          <a:p>
            <a:pPr lvl="1"/>
            <a:r>
              <a:rPr kumimoji="1" lang="en-US" altLang="ja-JP" dirty="0" smtClean="0"/>
              <a:t>Keep</a:t>
            </a:r>
            <a:r>
              <a:rPr kumimoji="1" lang="ja-JP" altLang="en-US" dirty="0" smtClean="0"/>
              <a:t>しっぱなしだと、サーバ</a:t>
            </a:r>
            <a:r>
              <a:rPr kumimoji="1" lang="en-US" altLang="ja-JP" dirty="0" smtClean="0"/>
              <a:t>(</a:t>
            </a:r>
            <a:r>
              <a:rPr kumimoji="1" lang="ja-JP" altLang="en-US" dirty="0" smtClean="0"/>
              <a:t>執事</a:t>
            </a:r>
            <a:r>
              <a:rPr kumimoji="1" lang="en-US" altLang="ja-JP" dirty="0" smtClean="0"/>
              <a:t>)</a:t>
            </a:r>
            <a:r>
              <a:rPr kumimoji="1" lang="ja-JP" altLang="en-US" dirty="0" err="1" smtClean="0"/>
              <a:t>さんの</a:t>
            </a:r>
            <a:r>
              <a:rPr kumimoji="1" lang="ja-JP" altLang="en-US" dirty="0" smtClean="0"/>
              <a:t>手が瞬時に</a:t>
            </a:r>
            <a:r>
              <a:rPr kumimoji="1" lang="en-US" altLang="ja-JP" dirty="0" smtClean="0"/>
              <a:t>…</a:t>
            </a:r>
            <a:endParaRPr kumimoji="1" lang="en-US" altLang="ja-JP" dirty="0"/>
          </a:p>
          <a:p>
            <a:r>
              <a:rPr lang="ja-JP" altLang="en-US" dirty="0" smtClean="0"/>
              <a:t>つまり本質的には「</a:t>
            </a:r>
            <a:r>
              <a:rPr lang="en-US" altLang="ja-JP" dirty="0" smtClean="0"/>
              <a:t>HTTP</a:t>
            </a:r>
            <a:r>
              <a:rPr lang="ja-JP" altLang="en-US" dirty="0" smtClean="0"/>
              <a:t>では認可が出来ない」！！</a:t>
            </a:r>
            <a:endParaRPr lang="en-US" altLang="ja-JP" dirty="0" smtClean="0"/>
          </a:p>
          <a:p>
            <a:endParaRPr kumimoji="1" lang="en-US" altLang="ja-JP" dirty="0"/>
          </a:p>
          <a:p>
            <a:r>
              <a:rPr lang="en-US" altLang="ja-JP" i="1" dirty="0" smtClean="0"/>
              <a:t>…</a:t>
            </a:r>
            <a:r>
              <a:rPr lang="ja-JP" altLang="en-US" i="1" dirty="0" smtClean="0"/>
              <a:t>いやそう言われましても。やってるし出来なきゃ困るし</a:t>
            </a:r>
            <a:endParaRPr kumimoji="1" lang="ja-JP" altLang="en-US" i="1" dirty="0"/>
          </a:p>
        </p:txBody>
      </p:sp>
    </p:spTree>
    <p:extLst>
      <p:ext uri="{BB962C8B-B14F-4D97-AF65-F5344CB8AC3E}">
        <p14:creationId xmlns:p14="http://schemas.microsoft.com/office/powerpoint/2010/main" val="23906882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頑張って実装してみる</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１回目のレスポンスの時に「秘密の文字列」を渡す</a:t>
            </a:r>
            <a:endParaRPr kumimoji="1" lang="en-US" altLang="ja-JP" dirty="0" smtClean="0"/>
          </a:p>
          <a:p>
            <a:r>
              <a:rPr kumimoji="1" lang="ja-JP" altLang="en-US" dirty="0" smtClean="0"/>
              <a:t>リクエストに「秘密の文字列」を渡してくれたら「あぁさっきの人なんだなぁ」って思ってみる</a:t>
            </a:r>
            <a:endParaRPr kumimoji="1" lang="en-US" altLang="ja-JP" dirty="0" smtClean="0"/>
          </a:p>
          <a:p>
            <a:r>
              <a:rPr kumimoji="1" lang="ja-JP" altLang="en-US" dirty="0" smtClean="0"/>
              <a:t>「秘密の文字列」＝セッション</a:t>
            </a:r>
            <a:r>
              <a:rPr kumimoji="1" lang="en-US" altLang="ja-JP" dirty="0" smtClean="0"/>
              <a:t>ID</a:t>
            </a:r>
          </a:p>
          <a:p>
            <a:r>
              <a:rPr lang="ja-JP" altLang="en-US" dirty="0" smtClean="0"/>
              <a:t>セッション</a:t>
            </a:r>
            <a:r>
              <a:rPr lang="en-US" altLang="ja-JP" dirty="0" smtClean="0"/>
              <a:t>ID</a:t>
            </a:r>
            <a:r>
              <a:rPr lang="ja-JP" altLang="en-US" dirty="0" smtClean="0"/>
              <a:t>は、</a:t>
            </a:r>
            <a:r>
              <a:rPr lang="en-US" altLang="ja-JP" dirty="0" smtClean="0"/>
              <a:t>Cookie</a:t>
            </a:r>
            <a:r>
              <a:rPr lang="ja-JP" altLang="en-US" dirty="0" smtClean="0"/>
              <a:t>を使ってやりとりする事が多い。たまに</a:t>
            </a:r>
            <a:r>
              <a:rPr lang="en-US" altLang="ja-JP" dirty="0" smtClean="0"/>
              <a:t>URI</a:t>
            </a:r>
            <a:r>
              <a:rPr lang="ja-JP" altLang="en-US" dirty="0" smtClean="0"/>
              <a:t>の後ろに付いてくることもある</a:t>
            </a:r>
            <a:r>
              <a:rPr lang="en-US" altLang="ja-JP" dirty="0" smtClean="0"/>
              <a:t>(</a:t>
            </a:r>
            <a:r>
              <a:rPr lang="ja-JP" altLang="en-US" dirty="0" smtClean="0"/>
              <a:t>古いガラケーサイトなんかにありがちな実装</a:t>
            </a:r>
            <a:r>
              <a:rPr lang="en-US" altLang="ja-JP" dirty="0" smtClean="0"/>
              <a:t>)</a:t>
            </a:r>
            <a:endParaRPr kumimoji="1" lang="en-US" altLang="ja-JP" dirty="0" smtClean="0"/>
          </a:p>
          <a:p>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14:30</a:t>
            </a:r>
            <a:endParaRPr kumimoji="1" lang="ja-JP" altLang="en-US" dirty="0"/>
          </a:p>
        </p:txBody>
      </p:sp>
    </p:spTree>
    <p:extLst>
      <p:ext uri="{BB962C8B-B14F-4D97-AF65-F5344CB8AC3E}">
        <p14:creationId xmlns:p14="http://schemas.microsoft.com/office/powerpoint/2010/main" val="324086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ちょっと危険な思考実験</a:t>
            </a:r>
            <a:endParaRPr kumimoji="1" lang="ja-JP" altLang="en-US" dirty="0">
              <a:solidFill>
                <a:schemeClr val="bg1"/>
              </a:solidFill>
            </a:endParaRPr>
          </a:p>
        </p:txBody>
      </p:sp>
      <p:sp>
        <p:nvSpPr>
          <p:cNvPr id="3" name="コンテンツ プレースホルダー 2"/>
          <p:cNvSpPr>
            <a:spLocks noGrp="1"/>
          </p:cNvSpPr>
          <p:nvPr>
            <p:ph sz="quarter" idx="1"/>
          </p:nvPr>
        </p:nvSpPr>
        <p:spPr/>
        <p:txBody>
          <a:bodyPr/>
          <a:lstStyle/>
          <a:p>
            <a:r>
              <a:rPr kumimoji="1" lang="en-US" altLang="ja-JP" dirty="0" smtClean="0">
                <a:solidFill>
                  <a:schemeClr val="bg1"/>
                </a:solidFill>
              </a:rPr>
              <a:t>A</a:t>
            </a:r>
            <a:r>
              <a:rPr kumimoji="1" lang="ja-JP" altLang="en-US" dirty="0" err="1" smtClean="0">
                <a:solidFill>
                  <a:schemeClr val="bg1"/>
                </a:solidFill>
              </a:rPr>
              <a:t>さんの</a:t>
            </a:r>
            <a:r>
              <a:rPr kumimoji="1" lang="ja-JP" altLang="en-US" dirty="0" smtClean="0">
                <a:solidFill>
                  <a:schemeClr val="bg1"/>
                </a:solidFill>
              </a:rPr>
              <a:t>セッション</a:t>
            </a:r>
            <a:r>
              <a:rPr kumimoji="1" lang="en-US" altLang="ja-JP" dirty="0" smtClean="0">
                <a:solidFill>
                  <a:schemeClr val="bg1"/>
                </a:solidFill>
              </a:rPr>
              <a:t>ID</a:t>
            </a:r>
            <a:r>
              <a:rPr kumimoji="1" lang="ja-JP" altLang="en-US" dirty="0" smtClean="0">
                <a:solidFill>
                  <a:schemeClr val="bg1"/>
                </a:solidFill>
              </a:rPr>
              <a:t>は</a:t>
            </a:r>
            <a:r>
              <a:rPr kumimoji="1" lang="en-US" altLang="ja-JP" dirty="0" smtClean="0">
                <a:solidFill>
                  <a:schemeClr val="bg1"/>
                </a:solidFill>
              </a:rPr>
              <a:t>1</a:t>
            </a:r>
            <a:r>
              <a:rPr kumimoji="1" lang="ja-JP" altLang="en-US" dirty="0" err="1" smtClean="0">
                <a:solidFill>
                  <a:schemeClr val="bg1"/>
                </a:solidFill>
              </a:rPr>
              <a:t>で</a:t>
            </a:r>
            <a:r>
              <a:rPr kumimoji="1" lang="ja-JP" altLang="en-US" dirty="0" smtClean="0">
                <a:solidFill>
                  <a:schemeClr val="bg1"/>
                </a:solidFill>
              </a:rPr>
              <a:t>した</a:t>
            </a:r>
            <a:endParaRPr kumimoji="1" lang="en-US" altLang="ja-JP" dirty="0" smtClean="0">
              <a:solidFill>
                <a:schemeClr val="bg1"/>
              </a:solidFill>
            </a:endParaRPr>
          </a:p>
          <a:p>
            <a:r>
              <a:rPr lang="en-US" altLang="ja-JP" dirty="0" smtClean="0">
                <a:solidFill>
                  <a:schemeClr val="bg1"/>
                </a:solidFill>
              </a:rPr>
              <a:t>B</a:t>
            </a:r>
            <a:r>
              <a:rPr lang="ja-JP" altLang="en-US" dirty="0" err="1" smtClean="0">
                <a:solidFill>
                  <a:schemeClr val="bg1"/>
                </a:solidFill>
              </a:rPr>
              <a:t>さんの</a:t>
            </a:r>
            <a:r>
              <a:rPr lang="ja-JP" altLang="en-US" dirty="0" smtClean="0">
                <a:solidFill>
                  <a:schemeClr val="bg1"/>
                </a:solidFill>
              </a:rPr>
              <a:t>セッション</a:t>
            </a:r>
            <a:r>
              <a:rPr lang="en-US" altLang="ja-JP" dirty="0" smtClean="0">
                <a:solidFill>
                  <a:schemeClr val="bg1"/>
                </a:solidFill>
              </a:rPr>
              <a:t>ID</a:t>
            </a:r>
            <a:r>
              <a:rPr lang="ja-JP" altLang="en-US" dirty="0" smtClean="0">
                <a:solidFill>
                  <a:schemeClr val="bg1"/>
                </a:solidFill>
              </a:rPr>
              <a:t>は</a:t>
            </a:r>
            <a:r>
              <a:rPr lang="en-US" altLang="ja-JP" dirty="0" smtClean="0">
                <a:solidFill>
                  <a:schemeClr val="bg1"/>
                </a:solidFill>
              </a:rPr>
              <a:t>2</a:t>
            </a:r>
            <a:r>
              <a:rPr lang="ja-JP" altLang="en-US" dirty="0" err="1" smtClean="0">
                <a:solidFill>
                  <a:schemeClr val="bg1"/>
                </a:solidFill>
              </a:rPr>
              <a:t>で</a:t>
            </a:r>
            <a:r>
              <a:rPr lang="ja-JP" altLang="en-US" dirty="0" smtClean="0">
                <a:solidFill>
                  <a:schemeClr val="bg1"/>
                </a:solidFill>
              </a:rPr>
              <a:t>した</a:t>
            </a:r>
            <a:endParaRPr lang="en-US" altLang="ja-JP" dirty="0" smtClean="0">
              <a:solidFill>
                <a:schemeClr val="bg1"/>
              </a:solidFill>
            </a:endParaRPr>
          </a:p>
          <a:p>
            <a:r>
              <a:rPr kumimoji="1" lang="en-US" altLang="ja-JP" dirty="0" smtClean="0">
                <a:solidFill>
                  <a:schemeClr val="bg1"/>
                </a:solidFill>
              </a:rPr>
              <a:t>C</a:t>
            </a:r>
            <a:r>
              <a:rPr kumimoji="1" lang="ja-JP" altLang="en-US" dirty="0" smtClean="0">
                <a:solidFill>
                  <a:schemeClr val="bg1"/>
                </a:solidFill>
              </a:rPr>
              <a:t>さんは、自分の</a:t>
            </a:r>
            <a:r>
              <a:rPr kumimoji="1" lang="en-US" altLang="ja-JP" dirty="0" smtClean="0">
                <a:solidFill>
                  <a:schemeClr val="bg1"/>
                </a:solidFill>
              </a:rPr>
              <a:t>Cookie</a:t>
            </a:r>
            <a:r>
              <a:rPr kumimoji="1" lang="ja-JP" altLang="en-US" dirty="0" smtClean="0">
                <a:solidFill>
                  <a:schemeClr val="bg1"/>
                </a:solidFill>
              </a:rPr>
              <a:t>を書き換えて、本当は</a:t>
            </a:r>
            <a:r>
              <a:rPr kumimoji="1" lang="en-US" altLang="ja-JP" dirty="0" smtClean="0">
                <a:solidFill>
                  <a:schemeClr val="bg1"/>
                </a:solidFill>
              </a:rPr>
              <a:t>3</a:t>
            </a:r>
            <a:r>
              <a:rPr kumimoji="1" lang="ja-JP" altLang="en-US" dirty="0" smtClean="0">
                <a:solidFill>
                  <a:schemeClr val="bg1"/>
                </a:solidFill>
              </a:rPr>
              <a:t>なのに、</a:t>
            </a:r>
            <a:r>
              <a:rPr kumimoji="1" lang="en-US" altLang="ja-JP" dirty="0" smtClean="0">
                <a:solidFill>
                  <a:schemeClr val="bg1"/>
                </a:solidFill>
              </a:rPr>
              <a:t>1</a:t>
            </a:r>
            <a:r>
              <a:rPr kumimoji="1" lang="ja-JP" altLang="en-US" dirty="0" err="1" smtClean="0">
                <a:solidFill>
                  <a:schemeClr val="bg1"/>
                </a:solidFill>
              </a:rPr>
              <a:t>って</a:t>
            </a:r>
            <a:r>
              <a:rPr kumimoji="1" lang="ja-JP" altLang="en-US" dirty="0" smtClean="0">
                <a:solidFill>
                  <a:schemeClr val="bg1"/>
                </a:solidFill>
              </a:rPr>
              <a:t>書いてみました</a:t>
            </a:r>
            <a:endParaRPr kumimoji="1" lang="en-US" altLang="ja-JP" dirty="0" smtClean="0">
              <a:solidFill>
                <a:schemeClr val="bg1"/>
              </a:solidFill>
            </a:endParaRPr>
          </a:p>
          <a:p>
            <a:r>
              <a:rPr lang="en-US" altLang="ja-JP" dirty="0" smtClean="0">
                <a:solidFill>
                  <a:schemeClr val="bg1"/>
                </a:solidFill>
              </a:rPr>
              <a:t>…</a:t>
            </a:r>
            <a:r>
              <a:rPr lang="ja-JP" altLang="en-US" dirty="0">
                <a:solidFill>
                  <a:schemeClr val="bg1"/>
                </a:solidFill>
              </a:rPr>
              <a:t>さて</a:t>
            </a:r>
            <a:r>
              <a:rPr lang="ja-JP" altLang="en-US" dirty="0" smtClean="0">
                <a:solidFill>
                  <a:schemeClr val="bg1"/>
                </a:solidFill>
              </a:rPr>
              <a:t>、</a:t>
            </a:r>
            <a:r>
              <a:rPr lang="en-US" altLang="ja-JP" dirty="0" smtClean="0">
                <a:solidFill>
                  <a:schemeClr val="bg1"/>
                </a:solidFill>
              </a:rPr>
              <a:t>C</a:t>
            </a:r>
            <a:r>
              <a:rPr lang="ja-JP" altLang="en-US" dirty="0" err="1" smtClean="0">
                <a:solidFill>
                  <a:schemeClr val="bg1"/>
                </a:solidFill>
              </a:rPr>
              <a:t>さんの</a:t>
            </a:r>
            <a:r>
              <a:rPr lang="ja-JP" altLang="en-US" dirty="0" smtClean="0">
                <a:solidFill>
                  <a:schemeClr val="bg1"/>
                </a:solidFill>
              </a:rPr>
              <a:t>アクセスは、サーバ的には「誰からのアクセス？」</a:t>
            </a:r>
            <a:endParaRPr kumimoji="1" lang="ja-JP" altLang="en-US" dirty="0">
              <a:solidFill>
                <a:schemeClr val="bg1"/>
              </a:solidFill>
            </a:endParaRPr>
          </a:p>
        </p:txBody>
      </p:sp>
    </p:spTree>
    <p:extLst>
      <p:ext uri="{BB962C8B-B14F-4D97-AF65-F5344CB8AC3E}">
        <p14:creationId xmlns:p14="http://schemas.microsoft.com/office/powerpoint/2010/main" val="34628789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セッション</a:t>
            </a:r>
            <a:r>
              <a:rPr kumimoji="1" lang="en-US" altLang="ja-JP" dirty="0" smtClean="0"/>
              <a:t>(</a:t>
            </a:r>
            <a:r>
              <a:rPr kumimoji="1" lang="ja-JP" altLang="en-US" dirty="0" smtClean="0"/>
              <a:t>認可</a:t>
            </a:r>
            <a:r>
              <a:rPr kumimoji="1" lang="en-US" altLang="ja-JP" dirty="0" smtClean="0"/>
              <a:t>)</a:t>
            </a:r>
            <a:r>
              <a:rPr kumimoji="1" lang="ja-JP" altLang="en-US" dirty="0" smtClean="0"/>
              <a:t>の危険性</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推測可能なセッション</a:t>
            </a:r>
            <a:r>
              <a:rPr kumimoji="1" lang="en-US" altLang="ja-JP" dirty="0" smtClean="0"/>
              <a:t>ID</a:t>
            </a:r>
            <a:r>
              <a:rPr kumimoji="1" lang="ja-JP" altLang="en-US" dirty="0" smtClean="0"/>
              <a:t>は、セッションの乗っ取りが発生するのでとても危険</a:t>
            </a:r>
            <a:endParaRPr kumimoji="1" lang="en-US" altLang="ja-JP" dirty="0" smtClean="0"/>
          </a:p>
          <a:p>
            <a:r>
              <a:rPr lang="ja-JP" altLang="en-US" dirty="0" smtClean="0"/>
              <a:t>「１年間変わらないセッション</a:t>
            </a:r>
            <a:r>
              <a:rPr lang="en-US" altLang="ja-JP" dirty="0" smtClean="0"/>
              <a:t>ID</a:t>
            </a:r>
            <a:r>
              <a:rPr lang="ja-JP" altLang="en-US" dirty="0" smtClean="0"/>
              <a:t>」よりは「１ヶ月で変わるセッション</a:t>
            </a:r>
            <a:r>
              <a:rPr lang="en-US" altLang="ja-JP" dirty="0" smtClean="0"/>
              <a:t>ID</a:t>
            </a:r>
            <a:r>
              <a:rPr lang="ja-JP" altLang="en-US" dirty="0" smtClean="0"/>
              <a:t>」の方が安全</a:t>
            </a:r>
            <a:endParaRPr lang="en-US" altLang="ja-JP" dirty="0" smtClean="0"/>
          </a:p>
          <a:p>
            <a:r>
              <a:rPr kumimoji="1" lang="en-US" altLang="ja-JP" dirty="0" err="1" smtClean="0"/>
              <a:t>PHP</a:t>
            </a:r>
            <a:r>
              <a:rPr kumimoji="1" lang="ja-JP" altLang="en-US" dirty="0" smtClean="0"/>
              <a:t>は言語構造的に認可の機能があるけど、そのままだと脆弱なので注意しましょう</a:t>
            </a:r>
            <a:endParaRPr kumimoji="1" lang="ja-JP" altLang="en-US" dirty="0"/>
          </a:p>
        </p:txBody>
      </p:sp>
    </p:spTree>
    <p:extLst>
      <p:ext uri="{BB962C8B-B14F-4D97-AF65-F5344CB8AC3E}">
        <p14:creationId xmlns:p14="http://schemas.microsoft.com/office/powerpoint/2010/main" val="34017558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おまけ：携帯における契約者固有</a:t>
            </a:r>
            <a:r>
              <a:rPr lang="en-US" altLang="ja-JP" dirty="0" smtClean="0"/>
              <a:t>ID</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携帯は、</a:t>
            </a:r>
            <a:r>
              <a:rPr kumimoji="1" lang="en-US" altLang="ja-JP" dirty="0" smtClean="0"/>
              <a:t>(</a:t>
            </a:r>
            <a:r>
              <a:rPr kumimoji="1" lang="ja-JP" altLang="en-US" dirty="0" smtClean="0"/>
              <a:t>ごく</a:t>
            </a:r>
            <a:r>
              <a:rPr kumimoji="1" lang="en-US" altLang="ja-JP" dirty="0" smtClean="0"/>
              <a:t>)</a:t>
            </a:r>
            <a:r>
              <a:rPr kumimoji="1" lang="ja-JP" altLang="en-US" dirty="0" smtClean="0"/>
              <a:t>一部のキャリアで、</a:t>
            </a:r>
            <a:r>
              <a:rPr kumimoji="1" lang="en-US" altLang="ja-JP" dirty="0" smtClean="0"/>
              <a:t>Cookie</a:t>
            </a:r>
            <a:r>
              <a:rPr kumimoji="1" lang="ja-JP" altLang="en-US" dirty="0" smtClean="0"/>
              <a:t>が使えません</a:t>
            </a:r>
            <a:endParaRPr kumimoji="1" lang="en-US" altLang="ja-JP" dirty="0" smtClean="0"/>
          </a:p>
          <a:p>
            <a:pPr lvl="1"/>
            <a:r>
              <a:rPr lang="ja-JP" altLang="en-US" dirty="0" smtClean="0"/>
              <a:t>具体的には、</a:t>
            </a:r>
            <a:r>
              <a:rPr lang="en-US" altLang="ja-JP" dirty="0" smtClean="0"/>
              <a:t>DoCoMo</a:t>
            </a:r>
            <a:r>
              <a:rPr lang="ja-JP" altLang="en-US" dirty="0" smtClean="0"/>
              <a:t>の </a:t>
            </a:r>
            <a:r>
              <a:rPr lang="en-US" altLang="ja-JP" dirty="0" err="1" smtClean="0"/>
              <a:t>i</a:t>
            </a:r>
            <a:r>
              <a:rPr lang="ja-JP" altLang="en-US" dirty="0"/>
              <a:t>モード</a:t>
            </a:r>
            <a:r>
              <a:rPr lang="en-US" altLang="ja-JP" dirty="0"/>
              <a:t>1.0</a:t>
            </a:r>
          </a:p>
          <a:p>
            <a:r>
              <a:rPr lang="ja-JP" altLang="en-US" dirty="0"/>
              <a:t>そのため</a:t>
            </a:r>
            <a:r>
              <a:rPr lang="ja-JP" altLang="en-US" dirty="0" smtClean="0"/>
              <a:t>に、認可には「契約者固有</a:t>
            </a:r>
            <a:r>
              <a:rPr lang="en-US" altLang="ja-JP" dirty="0" smtClean="0"/>
              <a:t>ID</a:t>
            </a:r>
            <a:r>
              <a:rPr lang="ja-JP" altLang="en-US" dirty="0" smtClean="0"/>
              <a:t>」が使われていました</a:t>
            </a:r>
            <a:endParaRPr lang="en-US" altLang="ja-JP" dirty="0" smtClean="0"/>
          </a:p>
          <a:p>
            <a:pPr lvl="1"/>
            <a:r>
              <a:rPr lang="ja-JP" altLang="en-US" dirty="0"/>
              <a:t>いわゆる</a:t>
            </a:r>
            <a:r>
              <a:rPr lang="ja-JP" altLang="en-US" dirty="0" smtClean="0"/>
              <a:t>「簡単ログイン」というのがこれです</a:t>
            </a:r>
            <a:endParaRPr lang="en-US" altLang="ja-JP" dirty="0" smtClean="0"/>
          </a:p>
          <a:p>
            <a:r>
              <a:rPr lang="ja-JP" altLang="en-US" dirty="0"/>
              <a:t>契約者</a:t>
            </a:r>
            <a:r>
              <a:rPr lang="ja-JP" altLang="en-US" dirty="0" smtClean="0"/>
              <a:t>固有</a:t>
            </a:r>
            <a:r>
              <a:rPr lang="en-US" altLang="ja-JP" dirty="0" smtClean="0"/>
              <a:t>ID</a:t>
            </a:r>
            <a:r>
              <a:rPr lang="ja-JP" altLang="en-US" dirty="0" smtClean="0"/>
              <a:t>は、</a:t>
            </a:r>
            <a:r>
              <a:rPr lang="en-US" altLang="ja-JP" dirty="0" smtClean="0"/>
              <a:t>user-agent</a:t>
            </a:r>
            <a:r>
              <a:rPr lang="ja-JP" altLang="en-US" dirty="0" smtClean="0"/>
              <a:t>または専用のリクエストヘッダに含まれています</a:t>
            </a:r>
            <a:endParaRPr lang="en-US" altLang="ja-JP" dirty="0" smtClean="0"/>
          </a:p>
          <a:p>
            <a:r>
              <a:rPr kumimoji="1" lang="en-US" altLang="ja-JP" dirty="0" smtClean="0"/>
              <a:t>…</a:t>
            </a:r>
            <a:r>
              <a:rPr kumimoji="1" lang="ja-JP" altLang="en-US" dirty="0" smtClean="0"/>
              <a:t>さて。「契約者固有</a:t>
            </a:r>
            <a:r>
              <a:rPr kumimoji="1" lang="en-US" altLang="ja-JP" dirty="0" smtClean="0"/>
              <a:t>ID</a:t>
            </a:r>
            <a:r>
              <a:rPr lang="ja-JP" altLang="en-US" dirty="0"/>
              <a:t>は</a:t>
            </a:r>
            <a:r>
              <a:rPr kumimoji="1" lang="ja-JP" altLang="en-US" dirty="0" smtClean="0"/>
              <a:t>偽装できる」はホント？ウソ？</a:t>
            </a:r>
            <a:endParaRPr kumimoji="1" lang="en-US" altLang="ja-JP" dirty="0"/>
          </a:p>
          <a:p>
            <a:endParaRPr kumimoji="1" lang="ja-JP" altLang="en-US" dirty="0"/>
          </a:p>
        </p:txBody>
      </p:sp>
    </p:spTree>
    <p:extLst>
      <p:ext uri="{BB962C8B-B14F-4D97-AF65-F5344CB8AC3E}">
        <p14:creationId xmlns:p14="http://schemas.microsoft.com/office/powerpoint/2010/main" val="1393256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もう一つ：スマフォの</a:t>
            </a:r>
            <a:r>
              <a:rPr kumimoji="1" lang="en-US" altLang="ja-JP" dirty="0" err="1" smtClean="0"/>
              <a:t>UDID</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iPhone</a:t>
            </a:r>
            <a:r>
              <a:rPr kumimoji="1" lang="ja-JP" altLang="en-US" dirty="0" smtClean="0"/>
              <a:t>は、</a:t>
            </a:r>
            <a:r>
              <a:rPr lang="ja-JP" altLang="en-US" dirty="0"/>
              <a:t> </a:t>
            </a:r>
            <a:r>
              <a:rPr lang="en-US" altLang="ja-JP" dirty="0" err="1"/>
              <a:t>UDID</a:t>
            </a:r>
            <a:r>
              <a:rPr lang="ja-JP" altLang="en-US" dirty="0"/>
              <a:t>（ユニーク・デバイス</a:t>
            </a:r>
            <a:r>
              <a:rPr lang="en-US" altLang="ja-JP" dirty="0"/>
              <a:t>ID</a:t>
            </a:r>
            <a:r>
              <a:rPr lang="ja-JP" altLang="en-US" dirty="0" smtClean="0"/>
              <a:t>）というものをもってます</a:t>
            </a:r>
            <a:endParaRPr lang="en-US" altLang="ja-JP" dirty="0" smtClean="0"/>
          </a:p>
          <a:p>
            <a:r>
              <a:rPr kumimoji="1" lang="en-US" altLang="ja-JP" dirty="0" smtClean="0"/>
              <a:t>Android</a:t>
            </a:r>
            <a:r>
              <a:rPr kumimoji="1" lang="ja-JP" altLang="en-US" dirty="0" smtClean="0"/>
              <a:t>は、</a:t>
            </a:r>
            <a:r>
              <a:rPr kumimoji="1" lang="en-US" altLang="ja-JP" dirty="0" err="1" smtClean="0"/>
              <a:t>ANDOROID_ID</a:t>
            </a:r>
            <a:r>
              <a:rPr kumimoji="1" lang="ja-JP" altLang="en-US" dirty="0" smtClean="0"/>
              <a:t>または</a:t>
            </a:r>
            <a:r>
              <a:rPr kumimoji="1" lang="en-US" altLang="ja-JP" dirty="0" err="1" smtClean="0"/>
              <a:t>SIM</a:t>
            </a:r>
            <a:r>
              <a:rPr kumimoji="1" lang="ja-JP" altLang="en-US" dirty="0" smtClean="0"/>
              <a:t>のデバイス</a:t>
            </a:r>
            <a:r>
              <a:rPr kumimoji="1" lang="en-US" altLang="ja-JP" dirty="0" smtClean="0"/>
              <a:t>ID</a:t>
            </a:r>
            <a:r>
              <a:rPr kumimoji="1" lang="ja-JP" altLang="en-US" dirty="0" smtClean="0"/>
              <a:t>というものをもっています</a:t>
            </a:r>
            <a:endParaRPr kumimoji="1" lang="en-US" altLang="ja-JP" dirty="0" smtClean="0"/>
          </a:p>
          <a:p>
            <a:r>
              <a:rPr lang="ja-JP" altLang="en-US" dirty="0" smtClean="0"/>
              <a:t>ガラケーになれたところで「固有の</a:t>
            </a:r>
            <a:r>
              <a:rPr lang="en-US" altLang="ja-JP" dirty="0" smtClean="0"/>
              <a:t>ID</a:t>
            </a:r>
            <a:r>
              <a:rPr lang="ja-JP" altLang="en-US" dirty="0" smtClean="0"/>
              <a:t>は便利だから」と使われていますが</a:t>
            </a:r>
            <a:r>
              <a:rPr lang="en-US" altLang="ja-JP" dirty="0" smtClean="0"/>
              <a:t>…</a:t>
            </a:r>
          </a:p>
          <a:p>
            <a:r>
              <a:rPr kumimoji="1" lang="ja-JP" altLang="en-US" dirty="0"/>
              <a:t>可能な</a:t>
            </a:r>
            <a:r>
              <a:rPr kumimoji="1" lang="ja-JP" altLang="en-US" dirty="0" smtClean="0"/>
              <a:t>限り避けましょう。</a:t>
            </a:r>
            <a:r>
              <a:rPr kumimoji="1" lang="en-US" altLang="ja-JP" dirty="0" smtClean="0"/>
              <a:t>HTTP</a:t>
            </a:r>
            <a:r>
              <a:rPr kumimoji="1" lang="ja-JP" altLang="en-US" dirty="0" smtClean="0"/>
              <a:t>ヘッダは「なんぼでも偽装が可能なもの」ですから</a:t>
            </a:r>
            <a:endParaRPr kumimoji="1" lang="ja-JP" altLang="en-US" dirty="0"/>
          </a:p>
        </p:txBody>
      </p:sp>
    </p:spTree>
    <p:extLst>
      <p:ext uri="{BB962C8B-B14F-4D97-AF65-F5344CB8AC3E}">
        <p14:creationId xmlns:p14="http://schemas.microsoft.com/office/powerpoint/2010/main" val="791153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TCP/IP</a:t>
            </a:r>
            <a:r>
              <a:rPr kumimoji="1" lang="ja-JP" altLang="en-US" dirty="0" smtClean="0"/>
              <a:t>を軽く把握しておこう</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HTTP</a:t>
            </a:r>
            <a:r>
              <a:rPr kumimoji="1" lang="ja-JP" altLang="en-US" dirty="0" smtClean="0"/>
              <a:t>「通信」という言い方をします</a:t>
            </a:r>
            <a:endParaRPr kumimoji="1" lang="en-US" altLang="ja-JP" dirty="0" smtClean="0"/>
          </a:p>
          <a:p>
            <a:r>
              <a:rPr lang="ja-JP" altLang="en-US" dirty="0"/>
              <a:t>この</a:t>
            </a:r>
            <a:r>
              <a:rPr lang="ja-JP" altLang="en-US" dirty="0" smtClean="0"/>
              <a:t>「通信」の一番基本部分を、まずは必要な程度に理解認識しておきましょう</a:t>
            </a:r>
            <a:endParaRPr kumimoji="1" lang="ja-JP" altLang="en-US" dirty="0"/>
          </a:p>
        </p:txBody>
      </p:sp>
    </p:spTree>
    <p:extLst>
      <p:ext uri="{BB962C8B-B14F-4D97-AF65-F5344CB8AC3E}">
        <p14:creationId xmlns:p14="http://schemas.microsoft.com/office/powerpoint/2010/main" val="23136631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 </a:t>
            </a:r>
            <a:r>
              <a:rPr kumimoji="1" lang="ja-JP" altLang="en-US" dirty="0" smtClean="0"/>
              <a:t>レンダリング＆動的画像生成：</a:t>
            </a:r>
            <a:r>
              <a:rPr kumimoji="1" lang="en-US" altLang="ja-JP" dirty="0" err="1" smtClean="0"/>
              <a:t>css</a:t>
            </a:r>
            <a:r>
              <a:rPr kumimoji="1" lang="ja-JP" altLang="en-US" dirty="0" smtClean="0"/>
              <a:t>もね</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ブラウザが、レンダリングで「どんな風にサーバと通信をしているか」を学びましょう</a:t>
            </a:r>
            <a:endParaRPr kumimoji="1" lang="en-US" altLang="ja-JP" dirty="0" smtClean="0"/>
          </a:p>
          <a:p>
            <a:r>
              <a:rPr lang="ja-JP" altLang="en-US" dirty="0"/>
              <a:t>そうすると</a:t>
            </a:r>
            <a:r>
              <a:rPr lang="ja-JP" altLang="en-US" dirty="0" smtClean="0"/>
              <a:t>、</a:t>
            </a:r>
            <a:r>
              <a:rPr lang="en-US" altLang="ja-JP" dirty="0" err="1" smtClean="0"/>
              <a:t>CSS</a:t>
            </a:r>
            <a:r>
              <a:rPr lang="ja-JP" altLang="en-US" dirty="0"/>
              <a:t>と</a:t>
            </a:r>
            <a:r>
              <a:rPr lang="ja-JP" altLang="en-US" dirty="0" smtClean="0"/>
              <a:t>か</a:t>
            </a:r>
            <a:r>
              <a:rPr lang="en-US" altLang="ja-JP" dirty="0" err="1" smtClean="0"/>
              <a:t>JS</a:t>
            </a:r>
            <a:r>
              <a:rPr lang="ja-JP" altLang="en-US" dirty="0" smtClean="0"/>
              <a:t>の書き方で、気づく部分が出てきます</a:t>
            </a:r>
            <a:endParaRPr lang="en-US" altLang="ja-JP" dirty="0" smtClean="0"/>
          </a:p>
          <a:p>
            <a:r>
              <a:rPr kumimoji="1" lang="ja-JP" altLang="en-US" dirty="0" smtClean="0"/>
              <a:t>合わせて「動的な画像生成」のやり方も、よく勘違いされやすいところなので、合わせて学びましょう</a:t>
            </a:r>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14:40</a:t>
            </a:r>
            <a:endParaRPr kumimoji="1" lang="ja-JP" altLang="en-US" dirty="0"/>
          </a:p>
        </p:txBody>
      </p:sp>
    </p:spTree>
    <p:extLst>
      <p:ext uri="{BB962C8B-B14F-4D97-AF65-F5344CB8AC3E}">
        <p14:creationId xmlns:p14="http://schemas.microsoft.com/office/powerpoint/2010/main" val="39512005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レンダリングの基本的な流れ</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HTML</a:t>
            </a:r>
            <a:r>
              <a:rPr kumimoji="1" lang="ja-JP" altLang="en-US" dirty="0" smtClean="0"/>
              <a:t>をリクエスト</a:t>
            </a:r>
            <a:endParaRPr kumimoji="1" lang="en-US" altLang="ja-JP" dirty="0" smtClean="0"/>
          </a:p>
          <a:p>
            <a:r>
              <a:rPr lang="ja-JP" altLang="en-US" dirty="0" smtClean="0"/>
              <a:t>レスポンスで</a:t>
            </a:r>
            <a:r>
              <a:rPr lang="en-US" altLang="ja-JP" dirty="0" smtClean="0"/>
              <a:t>HTML</a:t>
            </a:r>
            <a:r>
              <a:rPr lang="ja-JP" altLang="en-US" dirty="0" smtClean="0"/>
              <a:t>が返ってくる</a:t>
            </a:r>
            <a:endParaRPr lang="en-US" altLang="ja-JP" dirty="0" smtClean="0"/>
          </a:p>
          <a:p>
            <a:r>
              <a:rPr kumimoji="1" lang="en-US" altLang="ja-JP" dirty="0" smtClean="0"/>
              <a:t>HTML</a:t>
            </a:r>
            <a:r>
              <a:rPr kumimoji="1" lang="ja-JP" altLang="en-US" dirty="0" smtClean="0"/>
              <a:t>を解析する</a:t>
            </a:r>
            <a:endParaRPr kumimoji="1" lang="en-US" altLang="ja-JP" dirty="0" smtClean="0"/>
          </a:p>
          <a:p>
            <a:r>
              <a:rPr lang="en-US" altLang="ja-JP" dirty="0"/>
              <a:t>&lt;link </a:t>
            </a:r>
            <a:r>
              <a:rPr lang="en-US" altLang="ja-JP" dirty="0" err="1"/>
              <a:t>rel</a:t>
            </a:r>
            <a:r>
              <a:rPr lang="en-US" altLang="ja-JP" dirty="0"/>
              <a:t>="</a:t>
            </a:r>
            <a:r>
              <a:rPr lang="en-US" altLang="ja-JP" dirty="0" err="1"/>
              <a:t>stylesheet</a:t>
            </a:r>
            <a:r>
              <a:rPr lang="en-US" altLang="ja-JP" dirty="0"/>
              <a:t>" type="text/</a:t>
            </a:r>
            <a:r>
              <a:rPr lang="en-US" altLang="ja-JP" dirty="0" err="1"/>
              <a:t>css</a:t>
            </a:r>
            <a:r>
              <a:rPr lang="en-US" altLang="ja-JP" dirty="0"/>
              <a:t>" </a:t>
            </a:r>
            <a:r>
              <a:rPr lang="en-US" altLang="ja-JP" dirty="0" err="1"/>
              <a:t>href</a:t>
            </a:r>
            <a:r>
              <a:rPr lang="en-US" altLang="ja-JP" dirty="0" smtClean="0"/>
              <a:t>= </a:t>
            </a:r>
            <a:r>
              <a:rPr lang="ja-JP" altLang="en-US" dirty="0" smtClean="0"/>
              <a:t>とかあるので</a:t>
            </a:r>
            <a:r>
              <a:rPr lang="en-US" altLang="ja-JP" dirty="0" err="1" smtClean="0"/>
              <a:t>CSS</a:t>
            </a:r>
            <a:r>
              <a:rPr lang="ja-JP" altLang="en-US" dirty="0" smtClean="0"/>
              <a:t>をリクエスト</a:t>
            </a:r>
            <a:endParaRPr lang="en-US" altLang="ja-JP" dirty="0" smtClean="0"/>
          </a:p>
          <a:p>
            <a:r>
              <a:rPr kumimoji="1" lang="en-US" altLang="ja-JP" dirty="0" err="1" smtClean="0"/>
              <a:t>CSS</a:t>
            </a:r>
            <a:r>
              <a:rPr kumimoji="1" lang="ja-JP" altLang="en-US" dirty="0" smtClean="0"/>
              <a:t>が返ってくる：</a:t>
            </a:r>
            <a:r>
              <a:rPr kumimoji="1" lang="en-US" altLang="ja-JP" dirty="0" smtClean="0"/>
              <a:t>@import</a:t>
            </a:r>
            <a:r>
              <a:rPr kumimoji="1" lang="ja-JP" altLang="en-US" dirty="0" smtClean="0"/>
              <a:t>がある場合は繰り返し</a:t>
            </a:r>
            <a:endParaRPr kumimoji="1" lang="en-US" altLang="ja-JP" dirty="0" smtClean="0"/>
          </a:p>
          <a:p>
            <a:r>
              <a:rPr lang="en-US" altLang="ja-JP" dirty="0"/>
              <a:t>&lt;script type="text/</a:t>
            </a:r>
            <a:r>
              <a:rPr lang="en-US" altLang="ja-JP" dirty="0" err="1"/>
              <a:t>javascript</a:t>
            </a:r>
            <a:r>
              <a:rPr lang="en-US" altLang="ja-JP" dirty="0"/>
              <a:t>" </a:t>
            </a:r>
            <a:r>
              <a:rPr lang="en-US" altLang="ja-JP" dirty="0" err="1"/>
              <a:t>src</a:t>
            </a:r>
            <a:r>
              <a:rPr lang="en-US" altLang="ja-JP" dirty="0" smtClean="0"/>
              <a:t>=</a:t>
            </a:r>
            <a:r>
              <a:rPr lang="ja-JP" altLang="en-US" dirty="0" smtClean="0"/>
              <a:t>とかるので</a:t>
            </a:r>
            <a:r>
              <a:rPr lang="en-US" altLang="ja-JP" dirty="0" err="1" smtClean="0"/>
              <a:t>JS</a:t>
            </a:r>
            <a:r>
              <a:rPr lang="ja-JP" altLang="en-US" dirty="0" smtClean="0"/>
              <a:t>をリクエスト</a:t>
            </a:r>
            <a:r>
              <a:rPr lang="ja-JP" altLang="en-US" dirty="0"/>
              <a:t>略</a:t>
            </a:r>
            <a:endParaRPr kumimoji="1" lang="en-US" altLang="ja-JP" dirty="0" smtClean="0"/>
          </a:p>
          <a:p>
            <a:r>
              <a:rPr lang="en-US" altLang="ja-JP" dirty="0"/>
              <a:t>&lt;</a:t>
            </a:r>
            <a:r>
              <a:rPr lang="en-US" altLang="ja-JP" dirty="0" smtClean="0"/>
              <a:t>IMG</a:t>
            </a:r>
            <a:r>
              <a:rPr lang="ja-JP" altLang="en-US" dirty="0" smtClean="0"/>
              <a:t>があるので以下略</a:t>
            </a:r>
            <a:endParaRPr kumimoji="1" lang="en-US" altLang="ja-JP" dirty="0" smtClean="0"/>
          </a:p>
          <a:p>
            <a:r>
              <a:rPr kumimoji="1" lang="en-US" altLang="ja-JP" dirty="0" smtClean="0"/>
              <a:t>&lt;</a:t>
            </a:r>
            <a:r>
              <a:rPr kumimoji="1" lang="en-US" altLang="ja-JP" dirty="0" err="1" smtClean="0"/>
              <a:t>iframe</a:t>
            </a:r>
            <a:r>
              <a:rPr kumimoji="1" lang="ja-JP" altLang="en-US" dirty="0" err="1" smtClean="0"/>
              <a:t>が以</a:t>
            </a:r>
            <a:r>
              <a:rPr kumimoji="1" lang="ja-JP" altLang="en-US" dirty="0" smtClean="0"/>
              <a:t>下略</a:t>
            </a:r>
            <a:endParaRPr kumimoji="1" lang="ja-JP" altLang="en-US" dirty="0"/>
          </a:p>
        </p:txBody>
      </p:sp>
    </p:spTree>
    <p:extLst>
      <p:ext uri="{BB962C8B-B14F-4D97-AF65-F5344CB8AC3E}">
        <p14:creationId xmlns:p14="http://schemas.microsoft.com/office/powerpoint/2010/main" val="4130290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レンダリング紳士協定</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b="1" dirty="0" smtClean="0"/>
              <a:t>どんなに沢山の</a:t>
            </a:r>
            <a:r>
              <a:rPr kumimoji="1" lang="en-US" altLang="ja-JP" b="1" dirty="0" err="1" smtClean="0"/>
              <a:t>CSS</a:t>
            </a:r>
            <a:r>
              <a:rPr kumimoji="1" lang="ja-JP" altLang="en-US" b="1" dirty="0" smtClean="0"/>
              <a:t>と</a:t>
            </a:r>
            <a:r>
              <a:rPr kumimoji="1" lang="en-US" altLang="ja-JP" b="1" dirty="0" err="1" smtClean="0"/>
              <a:t>JS</a:t>
            </a:r>
            <a:r>
              <a:rPr kumimoji="1" lang="ja-JP" altLang="en-US" b="1" dirty="0" err="1" smtClean="0"/>
              <a:t>、</a:t>
            </a:r>
            <a:r>
              <a:rPr kumimoji="1" lang="ja-JP" altLang="en-US" b="1" dirty="0" smtClean="0"/>
              <a:t>画像と</a:t>
            </a:r>
            <a:r>
              <a:rPr kumimoji="1" lang="en-US" altLang="ja-JP" b="1" dirty="0" err="1" smtClean="0"/>
              <a:t>iframe</a:t>
            </a:r>
            <a:r>
              <a:rPr kumimoji="1" lang="ja-JP" altLang="en-US" b="1" dirty="0" smtClean="0"/>
              <a:t>があろうとも</a:t>
            </a:r>
            <a:r>
              <a:rPr kumimoji="1" lang="en-US" altLang="ja-JP" b="1" dirty="0" smtClean="0"/>
              <a:t/>
            </a:r>
            <a:br>
              <a:rPr kumimoji="1" lang="en-US" altLang="ja-JP" b="1" dirty="0" smtClean="0"/>
            </a:br>
            <a:r>
              <a:rPr lang="ja-JP" altLang="en-US" b="1" dirty="0" smtClean="0"/>
              <a:t>１</a:t>
            </a:r>
            <a:r>
              <a:rPr lang="en-US" altLang="ja-JP" b="1" dirty="0" smtClean="0"/>
              <a:t>Page</a:t>
            </a:r>
            <a:r>
              <a:rPr lang="ja-JP" altLang="en-US" b="1" dirty="0" smtClean="0"/>
              <a:t>を表示するときに、同時にサーバに依頼するのは２ファイルまでとし、レスポンスを受け取ってから次のリクエストを投げるようにします</a:t>
            </a:r>
            <a:endParaRPr lang="en-US" altLang="ja-JP" b="1" dirty="0" smtClean="0"/>
          </a:p>
          <a:p>
            <a:endParaRPr lang="en-US" altLang="ja-JP" dirty="0" smtClean="0"/>
          </a:p>
          <a:p>
            <a:r>
              <a:rPr lang="ja-JP" altLang="en-US" dirty="0"/>
              <a:t>これを</a:t>
            </a:r>
            <a:r>
              <a:rPr lang="ja-JP" altLang="en-US" dirty="0" smtClean="0"/>
              <a:t>「同時接続コネクション数」と言います</a:t>
            </a:r>
            <a:endParaRPr lang="en-US" altLang="ja-JP" dirty="0" smtClean="0"/>
          </a:p>
          <a:p>
            <a:r>
              <a:rPr lang="ja-JP" altLang="en-US" dirty="0" smtClean="0"/>
              <a:t>設定で変更できますが、やると嫌がられます</a:t>
            </a:r>
            <a:endParaRPr lang="en-US" altLang="ja-JP" dirty="0" smtClean="0"/>
          </a:p>
          <a:p>
            <a:r>
              <a:rPr lang="ja-JP" altLang="en-US" dirty="0" smtClean="0"/>
              <a:t>「この設定でブラウザのレンダリングが高速に！！」とかって</a:t>
            </a:r>
            <a:r>
              <a:rPr lang="en-US" altLang="ja-JP" dirty="0" smtClean="0"/>
              <a:t>Blog</a:t>
            </a:r>
            <a:r>
              <a:rPr lang="ja-JP" altLang="en-US" dirty="0" smtClean="0"/>
              <a:t>に書くと、主として「サーバ管理系格闘家」から、</a:t>
            </a:r>
            <a:r>
              <a:rPr lang="en-US" altLang="ja-JP" dirty="0" smtClean="0"/>
              <a:t>32</a:t>
            </a:r>
            <a:r>
              <a:rPr lang="ja-JP" altLang="en-US" dirty="0" smtClean="0"/>
              <a:t>コンボとかを頂戴するはめになります！！</a:t>
            </a:r>
            <a:endParaRPr lang="en-US" altLang="ja-JP" dirty="0" smtClean="0"/>
          </a:p>
        </p:txBody>
      </p:sp>
    </p:spTree>
    <p:extLst>
      <p:ext uri="{BB962C8B-B14F-4D97-AF65-F5344CB8AC3E}">
        <p14:creationId xmlns:p14="http://schemas.microsoft.com/office/powerpoint/2010/main" val="1249607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ロールオーバーの話とか</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onMouce</a:t>
            </a:r>
            <a:r>
              <a:rPr kumimoji="1" lang="ja-JP" altLang="en-US" dirty="0" smtClean="0"/>
              <a:t>とか</a:t>
            </a:r>
            <a:r>
              <a:rPr lang="en-US" altLang="ja-JP" dirty="0" smtClean="0"/>
              <a:t>hover</a:t>
            </a:r>
            <a:r>
              <a:rPr lang="ja-JP" altLang="en-US" dirty="0" smtClean="0"/>
              <a:t>の時に「画像を入れ替える」あれです</a:t>
            </a:r>
            <a:endParaRPr lang="en-US" altLang="ja-JP" dirty="0" smtClean="0"/>
          </a:p>
          <a:p>
            <a:r>
              <a:rPr kumimoji="1" lang="ja-JP" altLang="en-US" dirty="0" smtClean="0"/>
              <a:t>画像の読み込みによっては「ちょっともたつく」時も</a:t>
            </a:r>
            <a:endParaRPr lang="en-US" altLang="ja-JP" dirty="0"/>
          </a:p>
          <a:p>
            <a:r>
              <a:rPr kumimoji="1" lang="ja-JP" altLang="en-US" dirty="0" smtClean="0"/>
              <a:t>もたつく理由は「紳士協定」が</a:t>
            </a:r>
            <a:r>
              <a:rPr kumimoji="1" lang="ja-JP" altLang="en-US" dirty="0" err="1" smtClean="0"/>
              <a:t>ら</a:t>
            </a:r>
            <a:r>
              <a:rPr kumimoji="1" lang="ja-JP" altLang="en-US" dirty="0" smtClean="0"/>
              <a:t>みです</a:t>
            </a:r>
            <a:endParaRPr kumimoji="1" lang="en-US" altLang="ja-JP" dirty="0" smtClean="0"/>
          </a:p>
          <a:p>
            <a:r>
              <a:rPr lang="ja-JP" altLang="en-US" dirty="0"/>
              <a:t>どう</a:t>
            </a:r>
            <a:r>
              <a:rPr lang="ja-JP" altLang="en-US" dirty="0" smtClean="0"/>
              <a:t>してもいやな場合は「１枚の画像に</a:t>
            </a:r>
            <a:r>
              <a:rPr lang="en-US" altLang="ja-JP" dirty="0" smtClean="0"/>
              <a:t>on</a:t>
            </a:r>
            <a:r>
              <a:rPr lang="ja-JP" altLang="en-US" dirty="0" smtClean="0"/>
              <a:t>と</a:t>
            </a:r>
            <a:r>
              <a:rPr lang="en-US" altLang="ja-JP" dirty="0" smtClean="0"/>
              <a:t>off</a:t>
            </a:r>
            <a:r>
              <a:rPr lang="ja-JP" altLang="en-US" dirty="0" smtClean="0"/>
              <a:t>の画像」を両方貼り付けて「表示位置を</a:t>
            </a:r>
            <a:r>
              <a:rPr lang="en-US" altLang="ja-JP" dirty="0" smtClean="0"/>
              <a:t>background-position</a:t>
            </a:r>
            <a:r>
              <a:rPr lang="ja-JP" altLang="en-US" dirty="0" smtClean="0"/>
              <a:t>とかで切り替える」なんて手法も</a:t>
            </a:r>
            <a:endParaRPr lang="en-US" altLang="ja-JP" dirty="0" smtClean="0"/>
          </a:p>
          <a:p>
            <a:r>
              <a:rPr kumimoji="1" lang="ja-JP" altLang="en-US" dirty="0"/>
              <a:t>興味がある</a:t>
            </a:r>
            <a:r>
              <a:rPr lang="ja-JP" altLang="en-US" dirty="0"/>
              <a:t>向きは「ロールオーバー 画像 </a:t>
            </a:r>
            <a:r>
              <a:rPr lang="en-US" altLang="ja-JP" dirty="0"/>
              <a:t>1</a:t>
            </a:r>
            <a:r>
              <a:rPr lang="ja-JP" altLang="en-US" dirty="0" smtClean="0"/>
              <a:t>枚」でググ</a:t>
            </a:r>
            <a:r>
              <a:rPr lang="ja-JP" altLang="en-US" dirty="0" err="1" smtClean="0"/>
              <a:t>ると</a:t>
            </a:r>
            <a:r>
              <a:rPr lang="ja-JP" altLang="en-US" dirty="0" smtClean="0"/>
              <a:t>いくつかサイトが出てきますんで、是非</a:t>
            </a:r>
            <a:endParaRPr kumimoji="1" lang="ja-JP" altLang="en-US" dirty="0"/>
          </a:p>
        </p:txBody>
      </p:sp>
    </p:spTree>
    <p:extLst>
      <p:ext uri="{BB962C8B-B14F-4D97-AF65-F5344CB8AC3E}">
        <p14:creationId xmlns:p14="http://schemas.microsoft.com/office/powerpoint/2010/main" val="14379527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というわけで、鉄則その１</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err="1" smtClean="0"/>
              <a:t>JS</a:t>
            </a:r>
            <a:r>
              <a:rPr kumimoji="1" lang="ja-JP" altLang="en-US" dirty="0" smtClean="0"/>
              <a:t>と</a:t>
            </a:r>
            <a:r>
              <a:rPr kumimoji="1" lang="en-US" altLang="ja-JP" dirty="0" err="1" smtClean="0"/>
              <a:t>CSS</a:t>
            </a:r>
            <a:r>
              <a:rPr kumimoji="1" lang="ja-JP" altLang="en-US" dirty="0" smtClean="0"/>
              <a:t>を、あんまり「細かく複数ファイルにする」と、全体的に「</a:t>
            </a:r>
            <a:r>
              <a:rPr kumimoji="1" lang="en-US" altLang="ja-JP" dirty="0" smtClean="0"/>
              <a:t>HTTP</a:t>
            </a:r>
            <a:r>
              <a:rPr kumimoji="1" lang="ja-JP" altLang="en-US" dirty="0" smtClean="0"/>
              <a:t>のリクエストとレスポンス」が沢山発生して、全体として「遅く、重くなる」ので</a:t>
            </a:r>
            <a:endParaRPr kumimoji="1" lang="en-US" altLang="ja-JP" dirty="0" smtClean="0"/>
          </a:p>
          <a:p>
            <a:r>
              <a:rPr lang="ja-JP" altLang="en-US" dirty="0"/>
              <a:t>無理のない</a:t>
            </a:r>
            <a:r>
              <a:rPr lang="ja-JP" altLang="en-US" dirty="0" smtClean="0"/>
              <a:t>程度に「少ないファイル数にまとめる」</a:t>
            </a:r>
            <a:endParaRPr lang="en-US" altLang="ja-JP" dirty="0" smtClean="0"/>
          </a:p>
          <a:p>
            <a:r>
              <a:rPr kumimoji="1" lang="en-US" altLang="ja-JP" dirty="0" err="1" smtClean="0"/>
              <a:t>facebook</a:t>
            </a:r>
            <a:r>
              <a:rPr kumimoji="1" lang="ja-JP" altLang="en-US" dirty="0" smtClean="0"/>
              <a:t>の「いいね」ボタンは</a:t>
            </a:r>
            <a:r>
              <a:rPr kumimoji="1" lang="en-US" altLang="ja-JP" dirty="0" err="1" smtClean="0"/>
              <a:t>iframe</a:t>
            </a:r>
            <a:r>
              <a:rPr kumimoji="1" lang="ja-JP" altLang="en-US" dirty="0" smtClean="0"/>
              <a:t>なので、あれが縦に</a:t>
            </a:r>
            <a:r>
              <a:rPr kumimoji="1" lang="en-US" altLang="ja-JP" dirty="0" smtClean="0"/>
              <a:t>40</a:t>
            </a:r>
            <a:r>
              <a:rPr kumimoji="1" lang="ja-JP" altLang="en-US" dirty="0" smtClean="0"/>
              <a:t>個とかあるのも要注意</a:t>
            </a:r>
            <a:endParaRPr kumimoji="1" lang="ja-JP" altLang="en-US" dirty="0"/>
          </a:p>
        </p:txBody>
      </p:sp>
    </p:spTree>
    <p:extLst>
      <p:ext uri="{BB962C8B-B14F-4D97-AF65-F5344CB8AC3E}">
        <p14:creationId xmlns:p14="http://schemas.microsoft.com/office/powerpoint/2010/main" val="1005576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動的な画像生成：アバターとか</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よくある光景</a:t>
            </a:r>
            <a:endParaRPr kumimoji="1" lang="en-US" altLang="ja-JP" dirty="0" smtClean="0"/>
          </a:p>
          <a:p>
            <a:endParaRPr lang="en-US" altLang="ja-JP" dirty="0"/>
          </a:p>
          <a:p>
            <a:r>
              <a:rPr kumimoji="1" lang="ja-JP" altLang="en-US" dirty="0" smtClean="0"/>
              <a:t>ゲームのユーザ</a:t>
            </a:r>
            <a:r>
              <a:rPr kumimoji="1" lang="en-US" altLang="ja-JP" dirty="0" smtClean="0"/>
              <a:t>Page</a:t>
            </a:r>
            <a:r>
              <a:rPr kumimoji="1" lang="ja-JP" altLang="en-US" dirty="0" smtClean="0"/>
              <a:t>で「アバター画像」を出したい</a:t>
            </a:r>
            <a:endParaRPr kumimoji="1" lang="en-US" altLang="ja-JP" dirty="0" smtClean="0"/>
          </a:p>
          <a:p>
            <a:r>
              <a:rPr lang="ja-JP" altLang="en-US" dirty="0"/>
              <a:t>アバター</a:t>
            </a:r>
            <a:r>
              <a:rPr lang="ja-JP" altLang="en-US" dirty="0" smtClean="0"/>
              <a:t>画像</a:t>
            </a:r>
            <a:r>
              <a:rPr lang="ja-JP" altLang="en-US" dirty="0"/>
              <a:t>は</a:t>
            </a:r>
            <a:r>
              <a:rPr lang="ja-JP" altLang="en-US" dirty="0" smtClean="0"/>
              <a:t>、ユーザによって異なるから「プログラムで動的に合成して」出力する</a:t>
            </a:r>
            <a:endParaRPr lang="en-US" altLang="ja-JP" dirty="0" smtClean="0"/>
          </a:p>
          <a:p>
            <a:r>
              <a:rPr kumimoji="1" lang="ja-JP" altLang="en-US" dirty="0" smtClean="0"/>
              <a:t>とりあえず「画像以外の部分の、ユーザ</a:t>
            </a:r>
            <a:r>
              <a:rPr kumimoji="1" lang="en-US" altLang="ja-JP" dirty="0" smtClean="0"/>
              <a:t>Page</a:t>
            </a:r>
            <a:r>
              <a:rPr kumimoji="1" lang="ja-JP" altLang="en-US" dirty="0" smtClean="0"/>
              <a:t>のプログラム」は組めた</a:t>
            </a:r>
            <a:endParaRPr kumimoji="1" lang="en-US" altLang="ja-JP" dirty="0" smtClean="0"/>
          </a:p>
          <a:p>
            <a:r>
              <a:rPr lang="ja-JP" altLang="en-US" dirty="0" smtClean="0"/>
              <a:t>画像の合成も多分うまくいったと思う</a:t>
            </a:r>
            <a:endParaRPr lang="en-US" altLang="ja-JP" dirty="0" smtClean="0"/>
          </a:p>
          <a:p>
            <a:r>
              <a:rPr kumimoji="1" lang="en-US" altLang="ja-JP" dirty="0" smtClean="0"/>
              <a:t>…</a:t>
            </a:r>
            <a:r>
              <a:rPr kumimoji="1" lang="ja-JP" altLang="en-US" dirty="0" smtClean="0"/>
              <a:t>ユーザ</a:t>
            </a:r>
            <a:r>
              <a:rPr kumimoji="1" lang="en-US" altLang="ja-JP" dirty="0" smtClean="0"/>
              <a:t>Page</a:t>
            </a:r>
            <a:r>
              <a:rPr kumimoji="1" lang="ja-JP" altLang="en-US" dirty="0" smtClean="0"/>
              <a:t>の</a:t>
            </a:r>
            <a:r>
              <a:rPr kumimoji="1" lang="en-US" altLang="ja-JP" dirty="0" smtClean="0"/>
              <a:t>HTM</a:t>
            </a:r>
            <a:r>
              <a:rPr lang="en-US" altLang="ja-JP" dirty="0" smtClean="0"/>
              <a:t>L</a:t>
            </a:r>
            <a:r>
              <a:rPr lang="ja-JP" altLang="en-US" dirty="0" smtClean="0"/>
              <a:t>の、どこで画像のデータを</a:t>
            </a:r>
            <a:r>
              <a:rPr lang="en-US" altLang="ja-JP" dirty="0" smtClean="0"/>
              <a:t>print</a:t>
            </a:r>
            <a:r>
              <a:rPr lang="ja-JP" altLang="en-US" dirty="0" smtClean="0"/>
              <a:t>したらいいかわからない </a:t>
            </a:r>
            <a:r>
              <a:rPr lang="en-US" altLang="ja-JP" dirty="0" err="1" smtClean="0"/>
              <a:t>orz</a:t>
            </a:r>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14:50</a:t>
            </a:r>
            <a:endParaRPr kumimoji="1" lang="ja-JP" altLang="en-US" dirty="0"/>
          </a:p>
        </p:txBody>
      </p:sp>
    </p:spTree>
    <p:extLst>
      <p:ext uri="{BB962C8B-B14F-4D97-AF65-F5344CB8AC3E}">
        <p14:creationId xmlns:p14="http://schemas.microsoft.com/office/powerpoint/2010/main" val="31380730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根本的なところで一つ</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さっきやった「</a:t>
            </a:r>
            <a:r>
              <a:rPr lang="ja-JP" altLang="en-US" dirty="0"/>
              <a:t>レンダリングの基本的な</a:t>
            </a:r>
            <a:r>
              <a:rPr lang="ja-JP" altLang="en-US" dirty="0" smtClean="0"/>
              <a:t>流れ」を想起</a:t>
            </a:r>
            <a:endParaRPr lang="en-US" altLang="ja-JP" dirty="0" smtClean="0"/>
          </a:p>
          <a:p>
            <a:r>
              <a:rPr kumimoji="1" lang="ja-JP" altLang="en-US" dirty="0" smtClean="0"/>
              <a:t>ユーザ</a:t>
            </a:r>
            <a:r>
              <a:rPr kumimoji="1" lang="en-US" altLang="ja-JP" dirty="0" smtClean="0"/>
              <a:t>Page</a:t>
            </a:r>
            <a:r>
              <a:rPr kumimoji="1" lang="ja-JP" altLang="en-US" dirty="0" smtClean="0"/>
              <a:t>をリクエスト</a:t>
            </a:r>
            <a:endParaRPr kumimoji="1" lang="en-US" altLang="ja-JP" dirty="0" smtClean="0"/>
          </a:p>
          <a:p>
            <a:r>
              <a:rPr lang="ja-JP" altLang="en-US" dirty="0" smtClean="0"/>
              <a:t>レスポンスでユーザ</a:t>
            </a:r>
            <a:r>
              <a:rPr lang="en-US" altLang="ja-JP" dirty="0" smtClean="0"/>
              <a:t>Page</a:t>
            </a:r>
            <a:r>
              <a:rPr lang="ja-JP" altLang="en-US" dirty="0" smtClean="0"/>
              <a:t>用の</a:t>
            </a:r>
            <a:r>
              <a:rPr lang="en-US" altLang="ja-JP" dirty="0" smtClean="0"/>
              <a:t>HTML</a:t>
            </a:r>
          </a:p>
          <a:p>
            <a:r>
              <a:rPr kumimoji="1" lang="ja-JP" altLang="en-US" dirty="0" smtClean="0"/>
              <a:t>ユーザ</a:t>
            </a:r>
            <a:r>
              <a:rPr kumimoji="1" lang="en-US" altLang="ja-JP" dirty="0" smtClean="0"/>
              <a:t>Page</a:t>
            </a:r>
            <a:r>
              <a:rPr kumimoji="1" lang="ja-JP" altLang="en-US" dirty="0" smtClean="0"/>
              <a:t>用の</a:t>
            </a:r>
            <a:r>
              <a:rPr kumimoji="1" lang="en-US" altLang="ja-JP" dirty="0" smtClean="0"/>
              <a:t>HTML</a:t>
            </a:r>
            <a:r>
              <a:rPr kumimoji="1" lang="ja-JP" altLang="en-US" dirty="0" smtClean="0"/>
              <a:t>の中にある</a:t>
            </a:r>
            <a:r>
              <a:rPr kumimoji="1" lang="en-US" altLang="ja-JP" dirty="0" smtClean="0"/>
              <a:t/>
            </a:r>
            <a:br>
              <a:rPr kumimoji="1" lang="en-US" altLang="ja-JP" dirty="0" smtClean="0"/>
            </a:br>
            <a:r>
              <a:rPr lang="en-US" altLang="ja-JP" dirty="0" smtClean="0"/>
              <a:t>&lt;</a:t>
            </a:r>
            <a:r>
              <a:rPr lang="en-US" altLang="ja-JP" dirty="0"/>
              <a:t>IMG </a:t>
            </a:r>
            <a:r>
              <a:rPr lang="en-US" altLang="ja-JP" dirty="0" err="1"/>
              <a:t>src</a:t>
            </a:r>
            <a:r>
              <a:rPr lang="en-US" altLang="ja-JP" dirty="0"/>
              <a:t>="./</a:t>
            </a:r>
            <a:r>
              <a:rPr lang="en-US" altLang="ja-JP" dirty="0" err="1"/>
              <a:t>avatar_image.php</a:t>
            </a:r>
            <a:r>
              <a:rPr lang="en-US" altLang="ja-JP" dirty="0" smtClean="0"/>
              <a:t>"&gt;</a:t>
            </a:r>
            <a:r>
              <a:rPr lang="ja-JP" altLang="en-US" dirty="0" smtClean="0"/>
              <a:t>に従い、</a:t>
            </a:r>
            <a:r>
              <a:rPr lang="en-US" altLang="ja-JP" dirty="0" smtClean="0"/>
              <a:t> </a:t>
            </a:r>
            <a:r>
              <a:rPr kumimoji="1" lang="ja-JP" altLang="en-US" dirty="0" smtClean="0"/>
              <a:t>「アバター画像」要求のリクエスト</a:t>
            </a:r>
            <a:endParaRPr kumimoji="1" lang="en-US" altLang="ja-JP" dirty="0" smtClean="0"/>
          </a:p>
          <a:p>
            <a:r>
              <a:rPr lang="ja-JP" altLang="en-US" dirty="0" smtClean="0"/>
              <a:t>レスポンス</a:t>
            </a:r>
            <a:r>
              <a:rPr lang="ja-JP" altLang="en-US" dirty="0"/>
              <a:t>で</a:t>
            </a:r>
            <a:r>
              <a:rPr lang="ja-JP" altLang="en-US" dirty="0" smtClean="0"/>
              <a:t>、アバター画像の画像データ</a:t>
            </a:r>
            <a:endParaRPr lang="en-US" altLang="ja-JP" dirty="0" smtClean="0"/>
          </a:p>
          <a:p>
            <a:r>
              <a:rPr kumimoji="1" lang="ja-JP" altLang="en-US" dirty="0" smtClean="0"/>
              <a:t>「ブラウザが」画像データを表示</a:t>
            </a:r>
            <a:endParaRPr kumimoji="1" lang="ja-JP" altLang="en-US" dirty="0"/>
          </a:p>
        </p:txBody>
      </p:sp>
    </p:spTree>
    <p:extLst>
      <p:ext uri="{BB962C8B-B14F-4D97-AF65-F5344CB8AC3E}">
        <p14:creationId xmlns:p14="http://schemas.microsoft.com/office/powerpoint/2010/main" val="598444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そうつまり</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動的な画像は「動的な画像を出したい</a:t>
            </a:r>
            <a:r>
              <a:rPr kumimoji="1" lang="en-US" altLang="ja-JP" dirty="0" smtClean="0"/>
              <a:t>HTML</a:t>
            </a:r>
            <a:r>
              <a:rPr kumimoji="1" lang="ja-JP" altLang="en-US" dirty="0" err="1" smtClean="0"/>
              <a:t>、</a:t>
            </a:r>
            <a:r>
              <a:rPr lang="ja-JP" altLang="en-US" dirty="0" smtClean="0"/>
              <a:t>を出力するプログラム」とは別のプログラムで作らないといけない</a:t>
            </a:r>
            <a:endParaRPr lang="en-US" altLang="ja-JP" dirty="0" smtClean="0"/>
          </a:p>
          <a:p>
            <a:r>
              <a:rPr kumimoji="1" lang="ja-JP" altLang="en-US" dirty="0"/>
              <a:t>でも</a:t>
            </a:r>
            <a:r>
              <a:rPr kumimoji="1" lang="ja-JP" altLang="en-US" dirty="0" smtClean="0"/>
              <a:t>、</a:t>
            </a:r>
            <a:r>
              <a:rPr kumimoji="1" lang="en-US" altLang="ja-JP" dirty="0" smtClean="0"/>
              <a:t>HTTP</a:t>
            </a:r>
            <a:r>
              <a:rPr kumimoji="1" lang="ja-JP" altLang="en-US" dirty="0" smtClean="0"/>
              <a:t>のやりとりやレンダリングの流れがちゃんと頭の中にないと、つい「ユーザ</a:t>
            </a:r>
            <a:r>
              <a:rPr kumimoji="1" lang="en-US" altLang="ja-JP" dirty="0" smtClean="0"/>
              <a:t>Page</a:t>
            </a:r>
            <a:r>
              <a:rPr kumimoji="1" lang="ja-JP" altLang="en-US" dirty="0" smtClean="0"/>
              <a:t>の作成の所で画像作って、どこかにこの画像データを出力すれば</a:t>
            </a:r>
            <a:r>
              <a:rPr kumimoji="1" lang="en-US" altLang="ja-JP" dirty="0" smtClean="0"/>
              <a:t>…</a:t>
            </a:r>
            <a:r>
              <a:rPr kumimoji="1" lang="ja-JP" altLang="en-US" dirty="0" smtClean="0"/>
              <a:t>」って考えてしまう</a:t>
            </a:r>
            <a:endParaRPr kumimoji="1" lang="ja-JP" altLang="en-US" dirty="0"/>
          </a:p>
        </p:txBody>
      </p:sp>
    </p:spTree>
    <p:extLst>
      <p:ext uri="{BB962C8B-B14F-4D97-AF65-F5344CB8AC3E}">
        <p14:creationId xmlns:p14="http://schemas.microsoft.com/office/powerpoint/2010/main" val="10098746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軽く実装の話</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err="1" smtClean="0"/>
              <a:t>avatar_image.php</a:t>
            </a:r>
            <a:r>
              <a:rPr lang="ja-JP" altLang="en-US" dirty="0" smtClean="0"/>
              <a:t>くらいなら多分「</a:t>
            </a:r>
            <a:r>
              <a:rPr lang="en-US" altLang="ja-JP" dirty="0" smtClean="0"/>
              <a:t>Cookie</a:t>
            </a:r>
            <a:r>
              <a:rPr lang="ja-JP" altLang="en-US" dirty="0" smtClean="0"/>
              <a:t>というかセッション」で、ユーザ</a:t>
            </a:r>
            <a:r>
              <a:rPr lang="en-US" altLang="ja-JP" dirty="0" smtClean="0"/>
              <a:t>ID</a:t>
            </a:r>
            <a:r>
              <a:rPr lang="ja-JP" altLang="en-US" dirty="0" smtClean="0"/>
              <a:t>がわかると思うので、パラメタ不要</a:t>
            </a:r>
            <a:endParaRPr lang="en-US" altLang="ja-JP" dirty="0" smtClean="0"/>
          </a:p>
          <a:p>
            <a:r>
              <a:rPr lang="ja-JP" altLang="en-US" dirty="0" smtClean="0"/>
              <a:t>だとすると、ユーザ</a:t>
            </a:r>
            <a:r>
              <a:rPr lang="en-US" altLang="ja-JP" dirty="0" smtClean="0"/>
              <a:t>Page</a:t>
            </a:r>
            <a:r>
              <a:rPr lang="ja-JP" altLang="en-US" dirty="0" err="1" smtClean="0"/>
              <a:t>のほうは</a:t>
            </a:r>
            <a:r>
              <a:rPr lang="ja-JP" altLang="en-US" dirty="0" smtClean="0"/>
              <a:t>難しくない</a:t>
            </a:r>
            <a:endParaRPr lang="en-US" altLang="ja-JP" dirty="0" smtClean="0"/>
          </a:p>
          <a:p>
            <a:r>
              <a:rPr lang="ja-JP" altLang="en-US" dirty="0" smtClean="0"/>
              <a:t>「アバター画像を動的に作る」プログラムは、単体でテスト可能。ブラウザで以下の</a:t>
            </a:r>
            <a:r>
              <a:rPr lang="en-US" altLang="ja-JP" dirty="0" smtClean="0"/>
              <a:t>URI</a:t>
            </a:r>
            <a:r>
              <a:rPr lang="ja-JP" altLang="en-US" dirty="0" smtClean="0"/>
              <a:t>を叩く</a:t>
            </a:r>
            <a:r>
              <a:rPr lang="en-US" altLang="ja-JP" dirty="0" smtClean="0"/>
              <a:t/>
            </a:r>
            <a:br>
              <a:rPr lang="en-US" altLang="ja-JP" dirty="0" smtClean="0"/>
            </a:br>
            <a:r>
              <a:rPr lang="en-US" altLang="ja-JP" dirty="0" smtClean="0"/>
              <a:t>http://</a:t>
            </a:r>
            <a:r>
              <a:rPr lang="en-US" altLang="ja-JP" dirty="0" err="1" smtClean="0"/>
              <a:t>www.example.com</a:t>
            </a:r>
            <a:r>
              <a:rPr lang="en-US" altLang="ja-JP" dirty="0" smtClean="0"/>
              <a:t>/</a:t>
            </a:r>
            <a:r>
              <a:rPr lang="en-US" altLang="ja-JP" dirty="0" err="1" smtClean="0"/>
              <a:t>avatar_image.php</a:t>
            </a:r>
            <a:endParaRPr lang="en-US" altLang="ja-JP" dirty="0"/>
          </a:p>
          <a:p>
            <a:r>
              <a:rPr lang="ja-JP" altLang="en-US" dirty="0" smtClean="0"/>
              <a:t>成功してれば、ブラウザに画像が普通に出力される</a:t>
            </a:r>
            <a:endParaRPr lang="en-US" altLang="ja-JP" dirty="0" smtClean="0"/>
          </a:p>
        </p:txBody>
      </p:sp>
    </p:spTree>
    <p:extLst>
      <p:ext uri="{BB962C8B-B14F-4D97-AF65-F5344CB8AC3E}">
        <p14:creationId xmlns:p14="http://schemas.microsoft.com/office/powerpoint/2010/main" val="29462607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軽く余談</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画像がうまく出力出来ないときは、</a:t>
            </a:r>
            <a:r>
              <a:rPr kumimoji="1" lang="en-US" altLang="ja-JP" dirty="0" smtClean="0"/>
              <a:t>Content-type</a:t>
            </a:r>
            <a:r>
              <a:rPr kumimoji="1" lang="ja-JP" altLang="en-US" dirty="0" smtClean="0"/>
              <a:t>を間違えているか、或いは「余計なデータが先頭に入っている」事が多い</a:t>
            </a:r>
            <a:endParaRPr kumimoji="1" lang="en-US" altLang="ja-JP" dirty="0" smtClean="0"/>
          </a:p>
          <a:p>
            <a:r>
              <a:rPr lang="ja-JP" altLang="en-US" dirty="0"/>
              <a:t>特</a:t>
            </a:r>
            <a:r>
              <a:rPr lang="ja-JP" altLang="en-US" dirty="0" smtClean="0"/>
              <a:t>に</a:t>
            </a:r>
            <a:r>
              <a:rPr lang="en-US" altLang="ja-JP" dirty="0" err="1" smtClean="0"/>
              <a:t>PHP</a:t>
            </a:r>
            <a:r>
              <a:rPr lang="ja-JP" altLang="en-US" dirty="0" smtClean="0"/>
              <a:t>で </a:t>
            </a:r>
            <a:r>
              <a:rPr lang="en-US" altLang="ja-JP" dirty="0" smtClean="0"/>
              <a:t>?&gt;</a:t>
            </a:r>
            <a:r>
              <a:rPr lang="ja-JP" altLang="en-US" dirty="0" smtClean="0"/>
              <a:t>を書くと、面倒が起きやすい</a:t>
            </a:r>
            <a:endParaRPr lang="en-US" altLang="ja-JP" dirty="0" smtClean="0"/>
          </a:p>
          <a:p>
            <a:r>
              <a:rPr kumimoji="1" lang="ja-JP" altLang="en-US" dirty="0"/>
              <a:t>問題</a:t>
            </a:r>
            <a:r>
              <a:rPr kumimoji="1" lang="ja-JP" altLang="en-US" dirty="0" smtClean="0"/>
              <a:t>無いケース</a:t>
            </a:r>
            <a:r>
              <a:rPr kumimoji="1" lang="en-US" altLang="ja-JP" dirty="0" smtClean="0"/>
              <a:t/>
            </a:r>
            <a:br>
              <a:rPr kumimoji="1" lang="en-US" altLang="ja-JP" dirty="0" smtClean="0"/>
            </a:br>
            <a:r>
              <a:rPr kumimoji="1" lang="en-US" altLang="ja-JP" dirty="0" smtClean="0"/>
              <a:t>&lt;?</a:t>
            </a:r>
            <a:r>
              <a:rPr kumimoji="1" lang="en-US" altLang="ja-JP" dirty="0" err="1" smtClean="0"/>
              <a:t>php</a:t>
            </a:r>
            <a:r>
              <a:rPr kumimoji="1" lang="en-US" altLang="ja-JP" dirty="0" smtClean="0"/>
              <a:t/>
            </a:r>
            <a:br>
              <a:rPr kumimoji="1" lang="en-US" altLang="ja-JP" dirty="0" smtClean="0"/>
            </a:br>
            <a:r>
              <a:rPr kumimoji="1" lang="en-US" altLang="ja-JP" dirty="0" smtClean="0"/>
              <a:t>?&gt;</a:t>
            </a:r>
            <a:r>
              <a:rPr kumimoji="1" lang="en-US" altLang="ja-JP" i="1" dirty="0" err="1" smtClean="0"/>
              <a:t>EOF</a:t>
            </a:r>
            <a:endParaRPr kumimoji="1" lang="en-US" altLang="ja-JP" i="1" dirty="0" smtClean="0"/>
          </a:p>
          <a:p>
            <a:r>
              <a:rPr lang="ja-JP" altLang="en-US" dirty="0" smtClean="0"/>
              <a:t>問題がおきるケース</a:t>
            </a:r>
            <a:r>
              <a:rPr lang="en-US" altLang="ja-JP" dirty="0"/>
              <a:t/>
            </a:r>
            <a:br>
              <a:rPr lang="en-US" altLang="ja-JP" dirty="0"/>
            </a:br>
            <a:r>
              <a:rPr lang="en-US" altLang="ja-JP" dirty="0"/>
              <a:t>&lt;?</a:t>
            </a:r>
            <a:r>
              <a:rPr lang="en-US" altLang="ja-JP" dirty="0" err="1"/>
              <a:t>php</a:t>
            </a:r>
            <a:r>
              <a:rPr lang="en-US" altLang="ja-JP" dirty="0"/>
              <a:t/>
            </a:r>
            <a:br>
              <a:rPr lang="en-US" altLang="ja-JP" dirty="0"/>
            </a:br>
            <a:r>
              <a:rPr lang="en-US" altLang="ja-JP" dirty="0" smtClean="0"/>
              <a:t>?&gt;</a:t>
            </a:r>
            <a:br>
              <a:rPr lang="en-US" altLang="ja-JP" dirty="0" smtClean="0"/>
            </a:br>
            <a:r>
              <a:rPr lang="en-US" altLang="ja-JP" i="1" dirty="0" err="1" smtClean="0"/>
              <a:t>EOF</a:t>
            </a:r>
            <a:endParaRPr lang="ja-JP" altLang="en-US" i="1" dirty="0"/>
          </a:p>
          <a:p>
            <a:endParaRPr kumimoji="1" lang="ja-JP" altLang="en-US" i="1" dirty="0"/>
          </a:p>
        </p:txBody>
      </p:sp>
    </p:spTree>
    <p:extLst>
      <p:ext uri="{BB962C8B-B14F-4D97-AF65-F5344CB8AC3E}">
        <p14:creationId xmlns:p14="http://schemas.microsoft.com/office/powerpoint/2010/main" val="313445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IP</a:t>
            </a:r>
            <a:r>
              <a:rPr kumimoji="1" lang="ja-JP" altLang="en-US" dirty="0" smtClean="0"/>
              <a:t>とは？</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概ね「</a:t>
            </a:r>
            <a:r>
              <a:rPr lang="ja-JP" altLang="en-US" dirty="0"/>
              <a:t>パソコン</a:t>
            </a:r>
            <a:r>
              <a:rPr lang="ja-JP" altLang="en-US" dirty="0" smtClean="0"/>
              <a:t>に</a:t>
            </a:r>
            <a:r>
              <a:rPr lang="ja-JP" altLang="en-US" dirty="0"/>
              <a:t>割り当てられて</a:t>
            </a:r>
            <a:r>
              <a:rPr lang="ja-JP" altLang="en-US" dirty="0" smtClean="0"/>
              <a:t>いる住所」です</a:t>
            </a:r>
            <a:endParaRPr lang="en-US" altLang="ja-JP" dirty="0" smtClean="0"/>
          </a:p>
          <a:p>
            <a:r>
              <a:rPr kumimoji="1" lang="ja-JP" altLang="en-US" dirty="0" smtClean="0"/>
              <a:t>厳密</a:t>
            </a:r>
            <a:r>
              <a:rPr kumimoji="1" lang="ja-JP" altLang="en-US" dirty="0"/>
              <a:t>に</a:t>
            </a:r>
            <a:r>
              <a:rPr kumimoji="1" lang="ja-JP" altLang="en-US" dirty="0" smtClean="0"/>
              <a:t>は「パソコンの中にある</a:t>
            </a:r>
            <a:r>
              <a:rPr lang="en-US" altLang="ja-JP" dirty="0" err="1"/>
              <a:t>NIC</a:t>
            </a:r>
            <a:r>
              <a:rPr lang="en-US" altLang="ja-JP" dirty="0"/>
              <a:t>(Network Interface Card</a:t>
            </a:r>
            <a:r>
              <a:rPr lang="en-US" altLang="ja-JP" dirty="0" smtClean="0"/>
              <a:t>)</a:t>
            </a:r>
            <a:r>
              <a:rPr lang="ja-JP" altLang="en-US" dirty="0" smtClean="0"/>
              <a:t>に割り当てられた住所です</a:t>
            </a:r>
            <a:endParaRPr lang="en-US" altLang="ja-JP" dirty="0" smtClean="0"/>
          </a:p>
          <a:p>
            <a:r>
              <a:rPr kumimoji="1" lang="ja-JP" altLang="en-US" dirty="0"/>
              <a:t>さらに</a:t>
            </a:r>
            <a:r>
              <a:rPr kumimoji="1" lang="ja-JP" altLang="en-US" dirty="0" smtClean="0"/>
              <a:t>厳密に話をすると「１枚の</a:t>
            </a:r>
            <a:r>
              <a:rPr kumimoji="1" lang="en-US" altLang="ja-JP" dirty="0" err="1" smtClean="0"/>
              <a:t>NIC</a:t>
            </a:r>
            <a:r>
              <a:rPr kumimoji="1" lang="ja-JP" altLang="en-US" dirty="0" smtClean="0"/>
              <a:t>に複数の</a:t>
            </a:r>
            <a:r>
              <a:rPr kumimoji="1" lang="en-US" altLang="ja-JP" dirty="0" smtClean="0"/>
              <a:t>IP</a:t>
            </a:r>
            <a:r>
              <a:rPr kumimoji="1" lang="ja-JP" altLang="en-US" dirty="0" smtClean="0"/>
              <a:t>」とか「複数の</a:t>
            </a:r>
            <a:r>
              <a:rPr kumimoji="1" lang="en-US" altLang="ja-JP" dirty="0" err="1" smtClean="0"/>
              <a:t>NIC</a:t>
            </a:r>
            <a:r>
              <a:rPr kumimoji="1" lang="ja-JP" altLang="en-US" dirty="0" smtClean="0"/>
              <a:t>に１つの</a:t>
            </a:r>
            <a:r>
              <a:rPr kumimoji="1" lang="en-US" altLang="ja-JP" dirty="0" smtClean="0"/>
              <a:t>IP</a:t>
            </a:r>
            <a:r>
              <a:rPr kumimoji="1" lang="ja-JP" altLang="en-US" dirty="0" smtClean="0"/>
              <a:t>」なんて</a:t>
            </a:r>
            <a:r>
              <a:rPr kumimoji="1" lang="ja-JP" altLang="en-US" dirty="0" err="1" smtClean="0"/>
              <a:t>のも</a:t>
            </a:r>
            <a:r>
              <a:rPr kumimoji="1" lang="ja-JP" altLang="en-US" dirty="0" smtClean="0"/>
              <a:t>あるのですが</a:t>
            </a:r>
            <a:endParaRPr kumimoji="1" lang="en-US" altLang="ja-JP" dirty="0" smtClean="0"/>
          </a:p>
          <a:p>
            <a:r>
              <a:rPr lang="ja-JP" altLang="en-US" dirty="0" smtClean="0"/>
              <a:t>面倒</a:t>
            </a:r>
            <a:r>
              <a:rPr lang="ja-JP" altLang="en-US" dirty="0"/>
              <a:t>なんで</a:t>
            </a:r>
            <a:r>
              <a:rPr lang="ja-JP" altLang="en-US" dirty="0" smtClean="0"/>
              <a:t>「１</a:t>
            </a:r>
            <a:r>
              <a:rPr lang="en-US" altLang="ja-JP" dirty="0" err="1" smtClean="0"/>
              <a:t>NIC</a:t>
            </a:r>
            <a:r>
              <a:rPr lang="ja-JP" altLang="en-US" dirty="0" smtClean="0"/>
              <a:t>あたり１</a:t>
            </a:r>
            <a:r>
              <a:rPr lang="en-US" altLang="ja-JP" dirty="0" smtClean="0"/>
              <a:t>IP</a:t>
            </a:r>
            <a:r>
              <a:rPr lang="ja-JP" altLang="en-US" dirty="0" smtClean="0"/>
              <a:t>」で</a:t>
            </a:r>
            <a:endParaRPr lang="en-US" altLang="ja-JP" dirty="0" smtClean="0"/>
          </a:p>
          <a:p>
            <a:r>
              <a:rPr kumimoji="1" lang="ja-JP" altLang="en-US" dirty="0"/>
              <a:t>なので</a:t>
            </a:r>
            <a:r>
              <a:rPr kumimoji="1" lang="ja-JP" altLang="en-US" dirty="0" smtClean="0"/>
              <a:t>、ニアリーイコールで「１</a:t>
            </a:r>
            <a:r>
              <a:rPr kumimoji="1" lang="en-US" altLang="ja-JP" dirty="0" smtClean="0"/>
              <a:t>IP</a:t>
            </a:r>
            <a:r>
              <a:rPr kumimoji="1" lang="ja-JP" altLang="en-US" dirty="0" smtClean="0"/>
              <a:t>は１台のパソコン」で</a:t>
            </a:r>
            <a:endParaRPr kumimoji="1" lang="ja-JP" altLang="en-US" dirty="0"/>
          </a:p>
        </p:txBody>
      </p:sp>
    </p:spTree>
    <p:extLst>
      <p:ext uri="{BB962C8B-B14F-4D97-AF65-F5344CB8AC3E}">
        <p14:creationId xmlns:p14="http://schemas.microsoft.com/office/powerpoint/2010/main" val="15521483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余談の続き</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smtClean="0"/>
              <a:t>プログラムの</a:t>
            </a:r>
            <a:r>
              <a:rPr lang="en-US" altLang="ja-JP" dirty="0" smtClean="0"/>
              <a:t>debug print</a:t>
            </a:r>
            <a:r>
              <a:rPr lang="ja-JP" altLang="en-US" dirty="0" smtClean="0"/>
              <a:t>や警告表示が悪さをする事も</a:t>
            </a:r>
            <a:endParaRPr kumimoji="1" lang="en-US" altLang="ja-JP" dirty="0" smtClean="0"/>
          </a:p>
          <a:p>
            <a:r>
              <a:rPr kumimoji="1" lang="ja-JP" altLang="en-US" dirty="0" smtClean="0"/>
              <a:t>ブラウザの機能で一回「画像ファイルを保存」してファイルを覗くと、先頭に変な「読める文字」が入ってたりして、手がかりになります</a:t>
            </a:r>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15:00</a:t>
            </a:r>
            <a:endParaRPr kumimoji="1" lang="ja-JP" altLang="en-US" dirty="0"/>
          </a:p>
        </p:txBody>
      </p:sp>
    </p:spTree>
    <p:extLst>
      <p:ext uri="{BB962C8B-B14F-4D97-AF65-F5344CB8AC3E}">
        <p14:creationId xmlns:p14="http://schemas.microsoft.com/office/powerpoint/2010/main" val="3241725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 JavaScript</a:t>
            </a:r>
            <a:r>
              <a:rPr kumimoji="1" lang="ja-JP" altLang="en-US" dirty="0" err="1" smtClean="0"/>
              <a:t>、</a:t>
            </a:r>
            <a:r>
              <a:rPr kumimoji="1" lang="ja-JP" altLang="en-US" dirty="0" smtClean="0"/>
              <a:t>特に</a:t>
            </a:r>
            <a:r>
              <a:rPr kumimoji="1" lang="en-US" altLang="ja-JP" dirty="0" smtClean="0"/>
              <a:t>Ajax</a:t>
            </a:r>
            <a:r>
              <a:rPr kumimoji="1" lang="ja-JP" altLang="en-US" dirty="0" smtClean="0"/>
              <a:t>あたり</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JavaScript</a:t>
            </a:r>
            <a:r>
              <a:rPr kumimoji="1" lang="ja-JP" altLang="en-US" dirty="0" smtClean="0"/>
              <a:t>はよく使われると思うので</a:t>
            </a:r>
            <a:endParaRPr kumimoji="1" lang="en-US" altLang="ja-JP" dirty="0" smtClean="0"/>
          </a:p>
          <a:p>
            <a:r>
              <a:rPr lang="ja-JP" altLang="en-US" dirty="0"/>
              <a:t>特</a:t>
            </a:r>
            <a:r>
              <a:rPr lang="ja-JP" altLang="en-US" dirty="0" smtClean="0"/>
              <a:t>に</a:t>
            </a:r>
            <a:r>
              <a:rPr lang="en-US" altLang="ja-JP" dirty="0" smtClean="0"/>
              <a:t>Ajax</a:t>
            </a:r>
            <a:r>
              <a:rPr lang="ja-JP" altLang="en-US" dirty="0" smtClean="0"/>
              <a:t>を少し細かい</a:t>
            </a:r>
            <a:r>
              <a:rPr lang="ja-JP" altLang="en-US" smtClean="0"/>
              <a:t>めに</a:t>
            </a:r>
            <a:r>
              <a:rPr lang="ja-JP" altLang="en-US" dirty="0" smtClean="0"/>
              <a:t>分解してみましょう</a:t>
            </a:r>
            <a:endParaRPr lang="en-US" altLang="ja-JP" dirty="0" smtClean="0"/>
          </a:p>
          <a:p>
            <a:pPr marL="0" indent="0">
              <a:buNone/>
            </a:pPr>
            <a:endParaRPr kumimoji="1" lang="ja-JP" altLang="en-US" dirty="0"/>
          </a:p>
        </p:txBody>
      </p:sp>
    </p:spTree>
    <p:extLst>
      <p:ext uri="{BB962C8B-B14F-4D97-AF65-F5344CB8AC3E}">
        <p14:creationId xmlns:p14="http://schemas.microsoft.com/office/powerpoint/2010/main" val="29526291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まずそもそも「</a:t>
            </a:r>
            <a:r>
              <a:rPr kumimoji="1" lang="en-US" altLang="ja-JP" dirty="0" smtClean="0"/>
              <a:t>Ajax</a:t>
            </a:r>
            <a:r>
              <a:rPr kumimoji="1" lang="ja-JP" altLang="en-US" dirty="0" smtClean="0"/>
              <a:t>」って、なに？</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err="1"/>
              <a:t>XMLHttpRequest</a:t>
            </a:r>
            <a:r>
              <a:rPr lang="ja-JP" altLang="en-US" dirty="0"/>
              <a:t>による非同期通信を</a:t>
            </a:r>
            <a:r>
              <a:rPr lang="ja-JP" altLang="en-US" dirty="0" smtClean="0"/>
              <a:t>利用して</a:t>
            </a:r>
            <a:endParaRPr lang="en-US" altLang="ja-JP" dirty="0" smtClean="0"/>
          </a:p>
          <a:p>
            <a:r>
              <a:rPr lang="ja-JP" altLang="en-US" dirty="0"/>
              <a:t>通信結果に応じてダイナミック</a:t>
            </a:r>
            <a:r>
              <a:rPr lang="en-US" altLang="ja-JP" dirty="0"/>
              <a:t>HTML</a:t>
            </a:r>
            <a:r>
              <a:rPr lang="ja-JP" altLang="en-US" dirty="0"/>
              <a:t>で動的にページの一部を</a:t>
            </a:r>
            <a:r>
              <a:rPr lang="ja-JP" altLang="en-US" dirty="0" smtClean="0"/>
              <a:t>書き換える</a:t>
            </a:r>
            <a:endParaRPr lang="en-US" altLang="ja-JP" dirty="0" smtClean="0"/>
          </a:p>
          <a:p>
            <a:r>
              <a:rPr kumimoji="1" lang="ja-JP" altLang="en-US" dirty="0" smtClean="0"/>
              <a:t>仕組み</a:t>
            </a:r>
            <a:endParaRPr kumimoji="1" lang="en-US" altLang="ja-JP" dirty="0" smtClean="0"/>
          </a:p>
          <a:p>
            <a:endParaRPr lang="en-US" altLang="ja-JP" dirty="0"/>
          </a:p>
          <a:p>
            <a:r>
              <a:rPr lang="en-US" altLang="ja-JP" dirty="0">
                <a:solidFill>
                  <a:srgbClr val="FF0000"/>
                </a:solidFill>
              </a:rPr>
              <a:t>A</a:t>
            </a:r>
            <a:r>
              <a:rPr lang="en-US" altLang="ja-JP" dirty="0"/>
              <a:t>synchronous </a:t>
            </a:r>
            <a:r>
              <a:rPr lang="en-US" altLang="ja-JP" dirty="0">
                <a:solidFill>
                  <a:srgbClr val="FF0000"/>
                </a:solidFill>
              </a:rPr>
              <a:t>Ja</a:t>
            </a:r>
            <a:r>
              <a:rPr lang="en-US" altLang="ja-JP" dirty="0"/>
              <a:t>vaScript + </a:t>
            </a:r>
            <a:r>
              <a:rPr lang="en-US" altLang="ja-JP" dirty="0">
                <a:solidFill>
                  <a:srgbClr val="FF0000"/>
                </a:solidFill>
              </a:rPr>
              <a:t>X</a:t>
            </a:r>
            <a:r>
              <a:rPr lang="en-US" altLang="ja-JP" dirty="0"/>
              <a:t>ML </a:t>
            </a:r>
            <a:r>
              <a:rPr lang="ja-JP" altLang="en-US" dirty="0"/>
              <a:t>の略</a:t>
            </a:r>
            <a:endParaRPr kumimoji="1" lang="ja-JP" altLang="en-US" dirty="0"/>
          </a:p>
        </p:txBody>
      </p:sp>
    </p:spTree>
    <p:extLst>
      <p:ext uri="{BB962C8B-B14F-4D97-AF65-F5344CB8AC3E}">
        <p14:creationId xmlns:p14="http://schemas.microsoft.com/office/powerpoint/2010/main" val="640271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Ajax</a:t>
            </a:r>
            <a:r>
              <a:rPr kumimoji="1" lang="ja-JP" altLang="en-US" dirty="0" smtClean="0"/>
              <a:t>理解のためにその１：</a:t>
            </a:r>
            <a:r>
              <a:rPr kumimoji="1" lang="en-US" altLang="ja-JP" dirty="0" smtClean="0"/>
              <a:t>HTTP</a:t>
            </a:r>
            <a:r>
              <a:rPr kumimoji="1" lang="ja-JP" altLang="en-US" dirty="0" smtClean="0"/>
              <a:t>紙芝居</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HTTP</a:t>
            </a:r>
            <a:r>
              <a:rPr kumimoji="1" lang="ja-JP" altLang="en-US" dirty="0" smtClean="0"/>
              <a:t>は「リクエストして」「レスポンスが返ってきて」「</a:t>
            </a:r>
            <a:r>
              <a:rPr kumimoji="1" lang="en-US" altLang="ja-JP" dirty="0" smtClean="0"/>
              <a:t>Page</a:t>
            </a:r>
            <a:r>
              <a:rPr kumimoji="1" lang="ja-JP" altLang="en-US" dirty="0" smtClean="0"/>
              <a:t>をレンダリングし直す」</a:t>
            </a:r>
            <a:endParaRPr kumimoji="1" lang="en-US" altLang="ja-JP" dirty="0" smtClean="0"/>
          </a:p>
          <a:p>
            <a:r>
              <a:rPr lang="ja-JP" altLang="en-US" dirty="0" smtClean="0"/>
              <a:t>例え「左のメニューを</a:t>
            </a:r>
            <a:r>
              <a:rPr lang="ja-JP" altLang="en-US" dirty="0" err="1" smtClean="0"/>
              <a:t>ちょろっと</a:t>
            </a:r>
            <a:r>
              <a:rPr lang="ja-JP" altLang="en-US" dirty="0" smtClean="0"/>
              <a:t>変更したい」時でも、</a:t>
            </a:r>
            <a:r>
              <a:rPr lang="en-US" altLang="ja-JP" dirty="0" smtClean="0"/>
              <a:t>HTTP</a:t>
            </a:r>
            <a:r>
              <a:rPr lang="ja-JP" altLang="en-US" dirty="0" smtClean="0"/>
              <a:t>的には</a:t>
            </a:r>
            <a:r>
              <a:rPr lang="ja-JP" altLang="en-US" dirty="0"/>
              <a:t>「リクエストして」「レスポンスが返ってきて」「</a:t>
            </a:r>
            <a:r>
              <a:rPr lang="en-US" altLang="ja-JP" dirty="0" smtClean="0"/>
              <a:t>Page</a:t>
            </a:r>
            <a:r>
              <a:rPr lang="ja-JP" altLang="en-US" dirty="0" smtClean="0"/>
              <a:t>全体を</a:t>
            </a:r>
            <a:r>
              <a:rPr lang="ja-JP" altLang="en-US" dirty="0"/>
              <a:t>レンダリングし直す」</a:t>
            </a:r>
            <a:endParaRPr lang="en-US" altLang="ja-JP" dirty="0"/>
          </a:p>
          <a:p>
            <a:endParaRPr kumimoji="1" lang="en-US" altLang="ja-JP" dirty="0" smtClean="0"/>
          </a:p>
          <a:p>
            <a:r>
              <a:rPr lang="ja-JP" altLang="en-US" dirty="0" smtClean="0"/>
              <a:t>「常に全</a:t>
            </a:r>
            <a:r>
              <a:rPr lang="en-US" altLang="ja-JP" dirty="0" smtClean="0"/>
              <a:t>Page</a:t>
            </a:r>
            <a:r>
              <a:rPr lang="ja-JP" altLang="en-US" dirty="0" smtClean="0"/>
              <a:t>レンダリング」は、見た目的にちょっと</a:t>
            </a:r>
            <a:r>
              <a:rPr lang="ja-JP" altLang="en-US" dirty="0" err="1" smtClean="0"/>
              <a:t>うざい</a:t>
            </a:r>
            <a:endParaRPr kumimoji="1" lang="ja-JP" altLang="en-US" dirty="0"/>
          </a:p>
        </p:txBody>
      </p:sp>
    </p:spTree>
    <p:extLst>
      <p:ext uri="{BB962C8B-B14F-4D97-AF65-F5344CB8AC3E}">
        <p14:creationId xmlns:p14="http://schemas.microsoft.com/office/powerpoint/2010/main" val="7798952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a:t>
            </a:r>
            <a:r>
              <a:rPr lang="ja-JP" altLang="en-US" dirty="0" smtClean="0"/>
              <a:t>２：</a:t>
            </a:r>
            <a:r>
              <a:rPr lang="en-US" altLang="ja-JP" dirty="0" smtClean="0"/>
              <a:t>JavaScript</a:t>
            </a:r>
            <a:r>
              <a:rPr lang="ja-JP" altLang="en-US" dirty="0" smtClean="0"/>
              <a:t>はイベントドリブン</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JavaScript</a:t>
            </a:r>
            <a:r>
              <a:rPr kumimoji="1" lang="ja-JP" altLang="en-US" dirty="0" smtClean="0"/>
              <a:t>は「イベントドリブン」</a:t>
            </a:r>
            <a:endParaRPr kumimoji="1" lang="en-US" altLang="ja-JP" dirty="0" smtClean="0"/>
          </a:p>
          <a:p>
            <a:endParaRPr lang="en-US" altLang="ja-JP" dirty="0"/>
          </a:p>
          <a:p>
            <a:r>
              <a:rPr lang="ja-JP" altLang="en-US" sz="4400" dirty="0"/>
              <a:t>イベント	</a:t>
            </a:r>
            <a:r>
              <a:rPr lang="ja-JP" altLang="en-US" dirty="0"/>
              <a:t>「なにかをしたら」</a:t>
            </a:r>
            <a:endParaRPr lang="ja-JP" altLang="en-US" sz="4400" dirty="0"/>
          </a:p>
          <a:p>
            <a:r>
              <a:rPr lang="ja-JP" altLang="en-US" sz="4400" dirty="0"/>
              <a:t>動作		</a:t>
            </a:r>
            <a:r>
              <a:rPr lang="ja-JP" altLang="en-US" dirty="0"/>
              <a:t>「なにかがおきる」</a:t>
            </a:r>
          </a:p>
          <a:p>
            <a:endParaRPr kumimoji="1" lang="ja-JP" altLang="en-US" dirty="0"/>
          </a:p>
        </p:txBody>
      </p:sp>
    </p:spTree>
    <p:extLst>
      <p:ext uri="{BB962C8B-B14F-4D97-AF65-F5344CB8AC3E}">
        <p14:creationId xmlns:p14="http://schemas.microsoft.com/office/powerpoint/2010/main" val="25483609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lang="ja-JP" altLang="en-US" dirty="0"/>
              <a:t>イベントの例</a:t>
            </a:r>
          </a:p>
          <a:p>
            <a:pPr lvl="1"/>
            <a:r>
              <a:rPr lang="en-US" altLang="ja-JP" dirty="0"/>
              <a:t>Click</a:t>
            </a:r>
            <a:r>
              <a:rPr lang="ja-JP" altLang="en-US" dirty="0"/>
              <a:t>した</a:t>
            </a:r>
          </a:p>
          <a:p>
            <a:pPr lvl="1"/>
            <a:r>
              <a:rPr lang="ja-JP" altLang="en-US" dirty="0"/>
              <a:t>マウスが自分の上を通った</a:t>
            </a:r>
          </a:p>
          <a:p>
            <a:pPr lvl="1"/>
            <a:r>
              <a:rPr lang="ja-JP" altLang="en-US" dirty="0"/>
              <a:t>マウスがいなくなった</a:t>
            </a:r>
          </a:p>
          <a:p>
            <a:pPr lvl="1"/>
            <a:r>
              <a:rPr lang="ja-JP" altLang="en-US" dirty="0"/>
              <a:t>文字を入力した</a:t>
            </a:r>
          </a:p>
          <a:p>
            <a:pPr lvl="1"/>
            <a:r>
              <a:rPr lang="ja-JP" altLang="en-US" dirty="0"/>
              <a:t>画面を表示した</a:t>
            </a:r>
          </a:p>
          <a:p>
            <a:pPr lvl="1"/>
            <a:r>
              <a:rPr lang="ja-JP" altLang="en-US" dirty="0"/>
              <a:t>フォーカスがあたる</a:t>
            </a:r>
            <a:r>
              <a:rPr lang="en-US" altLang="ja-JP" dirty="0"/>
              <a:t>/</a:t>
            </a:r>
            <a:r>
              <a:rPr lang="ja-JP" altLang="en-US" dirty="0"/>
              <a:t>フォーカスが外れる</a:t>
            </a:r>
          </a:p>
          <a:p>
            <a:pPr lvl="1"/>
            <a:r>
              <a:rPr lang="ja-JP" altLang="en-US" dirty="0">
                <a:solidFill>
                  <a:srgbClr val="FF0000"/>
                </a:solidFill>
              </a:rPr>
              <a:t>崖の上に行く</a:t>
            </a:r>
          </a:p>
          <a:p>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15:10</a:t>
            </a:r>
            <a:endParaRPr kumimoji="1" lang="ja-JP" altLang="en-US" dirty="0"/>
          </a:p>
        </p:txBody>
      </p:sp>
    </p:spTree>
    <p:extLst>
      <p:ext uri="{BB962C8B-B14F-4D97-AF65-F5344CB8AC3E}">
        <p14:creationId xmlns:p14="http://schemas.microsoft.com/office/powerpoint/2010/main" val="38282037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pPr>
              <a:lnSpc>
                <a:spcPct val="90000"/>
              </a:lnSpc>
            </a:pPr>
            <a:r>
              <a:rPr lang="ja-JP" altLang="en-US" dirty="0"/>
              <a:t>動作の例</a:t>
            </a:r>
          </a:p>
          <a:p>
            <a:pPr lvl="1">
              <a:lnSpc>
                <a:spcPct val="90000"/>
              </a:lnSpc>
            </a:pPr>
            <a:r>
              <a:rPr lang="en-US" altLang="ja-JP" dirty="0"/>
              <a:t>Popup</a:t>
            </a:r>
            <a:r>
              <a:rPr lang="ja-JP" altLang="en-US" dirty="0"/>
              <a:t>が出る</a:t>
            </a:r>
          </a:p>
          <a:p>
            <a:pPr lvl="1">
              <a:lnSpc>
                <a:spcPct val="90000"/>
              </a:lnSpc>
            </a:pPr>
            <a:r>
              <a:rPr lang="en-US" altLang="ja-JP" dirty="0"/>
              <a:t>Popup</a:t>
            </a:r>
            <a:r>
              <a:rPr lang="ja-JP" altLang="en-US" dirty="0"/>
              <a:t>が閉じる</a:t>
            </a:r>
          </a:p>
          <a:p>
            <a:pPr lvl="1">
              <a:lnSpc>
                <a:spcPct val="90000"/>
              </a:lnSpc>
            </a:pPr>
            <a:r>
              <a:rPr lang="ja-JP" altLang="en-US" dirty="0"/>
              <a:t>サーバに情報を送る</a:t>
            </a:r>
          </a:p>
          <a:p>
            <a:pPr lvl="1">
              <a:lnSpc>
                <a:spcPct val="90000"/>
              </a:lnSpc>
            </a:pPr>
            <a:r>
              <a:rPr lang="ja-JP" altLang="en-US" dirty="0"/>
              <a:t>サーバから情報をもらう</a:t>
            </a:r>
          </a:p>
          <a:p>
            <a:pPr lvl="1">
              <a:lnSpc>
                <a:spcPct val="90000"/>
              </a:lnSpc>
            </a:pPr>
            <a:r>
              <a:rPr lang="ja-JP" altLang="en-US" dirty="0"/>
              <a:t>文字数などを表示する</a:t>
            </a:r>
          </a:p>
          <a:p>
            <a:pPr lvl="1">
              <a:lnSpc>
                <a:spcPct val="90000"/>
              </a:lnSpc>
            </a:pPr>
            <a:r>
              <a:rPr lang="ja-JP" altLang="en-US" dirty="0"/>
              <a:t>計算をする</a:t>
            </a:r>
          </a:p>
          <a:p>
            <a:pPr lvl="1">
              <a:lnSpc>
                <a:spcPct val="90000"/>
              </a:lnSpc>
            </a:pPr>
            <a:r>
              <a:rPr lang="ja-JP" altLang="en-US" dirty="0"/>
              <a:t>ボタンを押せないようにする</a:t>
            </a:r>
          </a:p>
          <a:p>
            <a:pPr lvl="1">
              <a:lnSpc>
                <a:spcPct val="90000"/>
              </a:lnSpc>
            </a:pPr>
            <a:r>
              <a:rPr lang="ja-JP" altLang="en-US" dirty="0">
                <a:solidFill>
                  <a:srgbClr val="FF0000"/>
                </a:solidFill>
              </a:rPr>
              <a:t>自白する</a:t>
            </a:r>
          </a:p>
          <a:p>
            <a:endParaRPr kumimoji="1" lang="ja-JP" altLang="en-US" dirty="0"/>
          </a:p>
        </p:txBody>
      </p:sp>
    </p:spTree>
    <p:extLst>
      <p:ext uri="{BB962C8B-B14F-4D97-AF65-F5344CB8AC3E}">
        <p14:creationId xmlns:p14="http://schemas.microsoft.com/office/powerpoint/2010/main" val="20803973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lang="ja-JP" altLang="en-US" dirty="0"/>
              <a:t>組み合わせてみましょう</a:t>
            </a:r>
          </a:p>
          <a:p>
            <a:pPr lvl="1"/>
            <a:r>
              <a:rPr lang="ja-JP" altLang="en-US" dirty="0"/>
              <a:t>「</a:t>
            </a:r>
            <a:r>
              <a:rPr lang="ja-JP" altLang="en-US" u="sng" dirty="0"/>
              <a:t>文字を入力した</a:t>
            </a:r>
            <a:r>
              <a:rPr lang="ja-JP" altLang="en-US" dirty="0"/>
              <a:t>」ら「</a:t>
            </a:r>
            <a:r>
              <a:rPr lang="en-US" altLang="ja-JP" u="sng" dirty="0"/>
              <a:t>140</a:t>
            </a:r>
            <a:r>
              <a:rPr lang="ja-JP" altLang="en-US" u="sng" dirty="0"/>
              <a:t>から文字数を引いたか</a:t>
            </a:r>
            <a:r>
              <a:rPr lang="ja-JP" altLang="en-US" u="sng" dirty="0" err="1"/>
              <a:t>ずを</a:t>
            </a:r>
            <a:r>
              <a:rPr lang="ja-JP" altLang="en-US" u="sng" dirty="0"/>
              <a:t>表示し、０未満になったら文字の色を赤にする</a:t>
            </a:r>
            <a:r>
              <a:rPr lang="ja-JP" altLang="en-US" dirty="0"/>
              <a:t>」と、ツイッターの入力</a:t>
            </a:r>
            <a:r>
              <a:rPr lang="ja-JP" altLang="en-US" dirty="0" smtClean="0"/>
              <a:t>インタフェース</a:t>
            </a:r>
            <a:endParaRPr lang="ja-JP" altLang="en-US" dirty="0"/>
          </a:p>
          <a:p>
            <a:pPr lvl="1"/>
            <a:r>
              <a:rPr lang="ja-JP" altLang="en-US" dirty="0"/>
              <a:t>「</a:t>
            </a:r>
            <a:r>
              <a:rPr lang="en-US" altLang="ja-JP" u="sng" dirty="0"/>
              <a:t>click</a:t>
            </a:r>
            <a:r>
              <a:rPr lang="ja-JP" altLang="en-US" u="sng" dirty="0"/>
              <a:t>する</a:t>
            </a:r>
            <a:r>
              <a:rPr lang="ja-JP" altLang="en-US" dirty="0"/>
              <a:t>」と「</a:t>
            </a:r>
            <a:r>
              <a:rPr lang="en-US" altLang="ja-JP" u="sng" dirty="0"/>
              <a:t>popup</a:t>
            </a:r>
            <a:r>
              <a:rPr lang="ja-JP" altLang="en-US" u="sng" dirty="0"/>
              <a:t>でリストを表示しつつ、サーバに”表示したよ”って送信して、未読の数を０にしてもらう</a:t>
            </a:r>
            <a:r>
              <a:rPr lang="ja-JP" altLang="en-US" dirty="0"/>
              <a:t>」と、</a:t>
            </a:r>
            <a:r>
              <a:rPr lang="en-US" altLang="ja-JP" dirty="0" err="1"/>
              <a:t>facebook</a:t>
            </a:r>
            <a:r>
              <a:rPr lang="ja-JP" altLang="en-US" dirty="0"/>
              <a:t>の未読表示</a:t>
            </a:r>
          </a:p>
          <a:p>
            <a:pPr lvl="1"/>
            <a:r>
              <a:rPr lang="ja-JP" altLang="en-US" dirty="0" smtClean="0"/>
              <a:t>「</a:t>
            </a:r>
            <a:r>
              <a:rPr lang="ja-JP" altLang="en-US" u="sng" dirty="0"/>
              <a:t>画像の上にマウスが来る</a:t>
            </a:r>
            <a:r>
              <a:rPr lang="ja-JP" altLang="en-US" dirty="0"/>
              <a:t>」と「</a:t>
            </a:r>
            <a:r>
              <a:rPr lang="ja-JP" altLang="en-US" u="sng" dirty="0"/>
              <a:t>画像を入れ替えて</a:t>
            </a:r>
            <a:r>
              <a:rPr lang="ja-JP" altLang="en-US" dirty="0"/>
              <a:t>」「</a:t>
            </a:r>
            <a:r>
              <a:rPr lang="ja-JP" altLang="en-US" u="sng" dirty="0"/>
              <a:t>画像からマウスが外れる</a:t>
            </a:r>
            <a:r>
              <a:rPr lang="ja-JP" altLang="en-US" dirty="0"/>
              <a:t>」と「</a:t>
            </a:r>
            <a:r>
              <a:rPr lang="ja-JP" altLang="en-US" u="sng" dirty="0"/>
              <a:t>画像を戻す</a:t>
            </a:r>
            <a:r>
              <a:rPr lang="ja-JP" altLang="en-US" dirty="0" smtClean="0"/>
              <a:t>」</a:t>
            </a:r>
            <a:endParaRPr lang="en-US" altLang="ja-JP" dirty="0" smtClean="0"/>
          </a:p>
          <a:p>
            <a:pPr lvl="1"/>
            <a:endParaRPr lang="en-US" altLang="ja-JP" dirty="0"/>
          </a:p>
          <a:p>
            <a:pPr lvl="1"/>
            <a:r>
              <a:rPr lang="ja-JP" altLang="en-US" dirty="0">
                <a:solidFill>
                  <a:srgbClr val="FF0000"/>
                </a:solidFill>
              </a:rPr>
              <a:t>「</a:t>
            </a:r>
            <a:r>
              <a:rPr lang="ja-JP" altLang="en-US" u="sng" dirty="0" smtClean="0">
                <a:solidFill>
                  <a:srgbClr val="FF0000"/>
                </a:solidFill>
              </a:rPr>
              <a:t>崖</a:t>
            </a:r>
            <a:r>
              <a:rPr lang="ja-JP" altLang="en-US" u="sng" dirty="0">
                <a:solidFill>
                  <a:srgbClr val="FF0000"/>
                </a:solidFill>
              </a:rPr>
              <a:t>の上に</a:t>
            </a:r>
            <a:r>
              <a:rPr lang="ja-JP" altLang="en-US" u="sng" dirty="0" smtClean="0">
                <a:solidFill>
                  <a:srgbClr val="FF0000"/>
                </a:solidFill>
              </a:rPr>
              <a:t>行く</a:t>
            </a:r>
            <a:r>
              <a:rPr lang="ja-JP" altLang="en-US" dirty="0" smtClean="0">
                <a:solidFill>
                  <a:srgbClr val="FF0000"/>
                </a:solidFill>
              </a:rPr>
              <a:t>」と「</a:t>
            </a:r>
            <a:r>
              <a:rPr lang="ja-JP" altLang="en-US" u="sng" dirty="0" smtClean="0">
                <a:solidFill>
                  <a:srgbClr val="FF0000"/>
                </a:solidFill>
              </a:rPr>
              <a:t>いきなり自白を始める</a:t>
            </a:r>
            <a:r>
              <a:rPr lang="ja-JP" altLang="en-US" dirty="0" smtClean="0">
                <a:solidFill>
                  <a:srgbClr val="FF0000"/>
                </a:solidFill>
              </a:rPr>
              <a:t>」</a:t>
            </a:r>
            <a:endParaRPr lang="ja-JP" altLang="en-US" dirty="0"/>
          </a:p>
          <a:p>
            <a:endParaRPr kumimoji="1" lang="ja-JP" altLang="en-US" dirty="0"/>
          </a:p>
        </p:txBody>
      </p:sp>
    </p:spTree>
    <p:extLst>
      <p:ext uri="{BB962C8B-B14F-4D97-AF65-F5344CB8AC3E}">
        <p14:creationId xmlns:p14="http://schemas.microsoft.com/office/powerpoint/2010/main" val="29200192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その３：</a:t>
            </a:r>
            <a:r>
              <a:rPr kumimoji="1" lang="en-US" altLang="ja-JP" dirty="0" smtClean="0"/>
              <a:t>JavaScript</a:t>
            </a:r>
            <a:r>
              <a:rPr kumimoji="1" lang="ja-JP" altLang="en-US" dirty="0" smtClean="0"/>
              <a:t>は</a:t>
            </a:r>
            <a:r>
              <a:rPr kumimoji="1" lang="en-US" altLang="ja-JP" dirty="0" smtClean="0"/>
              <a:t>DOM</a:t>
            </a:r>
            <a:r>
              <a:rPr kumimoji="1" lang="ja-JP" altLang="en-US" dirty="0" smtClean="0"/>
              <a:t>構造を変える</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smtClean="0"/>
              <a:t>DOM(</a:t>
            </a:r>
            <a:r>
              <a:rPr lang="ja-JP" altLang="en-US" dirty="0" smtClean="0"/>
              <a:t>文書オブジェクトモデル</a:t>
            </a:r>
            <a:r>
              <a:rPr lang="en-US" altLang="ja-JP" dirty="0" smtClean="0"/>
              <a:t>)</a:t>
            </a:r>
            <a:r>
              <a:rPr lang="ja-JP" altLang="en-US" dirty="0" smtClean="0"/>
              <a:t>はこんな感じ</a:t>
            </a:r>
            <a:endParaRPr kumimoji="1" lang="ja-JP" altLang="en-US" dirty="0"/>
          </a:p>
        </p:txBody>
      </p:sp>
      <p:pic>
        <p:nvPicPr>
          <p:cNvPr id="1026" name="Picture 2" descr="C:\furu\tmp\tmp\js_dom_t2-thumb-1093x312-17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1041082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395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kumimoji="1" lang="ja-JP" altLang="en-US" dirty="0" smtClean="0"/>
              <a:t>よくあるのは、こんな空っぽの箱を用意して</a:t>
            </a:r>
            <a:r>
              <a:rPr kumimoji="1" lang="en-US" altLang="ja-JP" dirty="0" smtClean="0"/>
              <a:t/>
            </a:r>
            <a:br>
              <a:rPr kumimoji="1" lang="en-US" altLang="ja-JP" dirty="0" smtClean="0"/>
            </a:br>
            <a:r>
              <a:rPr kumimoji="1" lang="en-US" altLang="ja-JP" dirty="0" smtClean="0"/>
              <a:t>&lt;div id="</a:t>
            </a:r>
            <a:r>
              <a:rPr kumimoji="1" lang="en-US" altLang="ja-JP" dirty="0" err="1" smtClean="0"/>
              <a:t>hogehoge_id</a:t>
            </a:r>
            <a:r>
              <a:rPr kumimoji="1" lang="en-US" altLang="ja-JP" dirty="0" smtClean="0"/>
              <a:t>"&gt;&lt;/div&gt;</a:t>
            </a:r>
            <a:endParaRPr lang="en-US" altLang="ja-JP" dirty="0"/>
          </a:p>
          <a:p>
            <a:r>
              <a:rPr lang="ja-JP" altLang="en-US" dirty="0"/>
              <a:t>なにがし</a:t>
            </a:r>
            <a:r>
              <a:rPr lang="ja-JP" altLang="en-US" dirty="0" smtClean="0"/>
              <a:t>か、後で、ここに「表示したいモノを入れる」というやり方</a:t>
            </a:r>
            <a:endParaRPr kumimoji="1" lang="ja-JP" altLang="en-US" dirty="0"/>
          </a:p>
        </p:txBody>
      </p:sp>
    </p:spTree>
    <p:extLst>
      <p:ext uri="{BB962C8B-B14F-4D97-AF65-F5344CB8AC3E}">
        <p14:creationId xmlns:p14="http://schemas.microsoft.com/office/powerpoint/2010/main" val="84158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IP</a:t>
            </a:r>
            <a:r>
              <a:rPr kumimoji="1" lang="ja-JP" altLang="en-US" dirty="0" smtClean="0"/>
              <a:t>でもうちょい</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smtClean="0"/>
              <a:t>IP</a:t>
            </a:r>
            <a:r>
              <a:rPr lang="ja-JP" altLang="en-US" dirty="0" smtClean="0"/>
              <a:t>は「世界に一つだけの</a:t>
            </a:r>
            <a:r>
              <a:rPr lang="en-US" altLang="ja-JP" dirty="0" smtClean="0"/>
              <a:t>IP</a:t>
            </a:r>
            <a:r>
              <a:rPr lang="ja-JP" altLang="en-US" dirty="0" smtClean="0"/>
              <a:t>」と「そうじゃない」のがある</a:t>
            </a:r>
            <a:endParaRPr lang="en-US" altLang="ja-JP" dirty="0" smtClean="0"/>
          </a:p>
          <a:p>
            <a:r>
              <a:rPr kumimoji="1" lang="ja-JP" altLang="en-US" dirty="0" smtClean="0"/>
              <a:t>「世界に一つだけの</a:t>
            </a:r>
            <a:r>
              <a:rPr kumimoji="1" lang="en-US" altLang="ja-JP" dirty="0" smtClean="0"/>
              <a:t>IP</a:t>
            </a:r>
            <a:r>
              <a:rPr kumimoji="1" lang="ja-JP" altLang="en-US" dirty="0" smtClean="0"/>
              <a:t>」はグローバル</a:t>
            </a:r>
            <a:r>
              <a:rPr kumimoji="1" lang="en-US" altLang="ja-JP" dirty="0" smtClean="0"/>
              <a:t>IP</a:t>
            </a:r>
            <a:r>
              <a:rPr kumimoji="1" lang="ja-JP" altLang="en-US" dirty="0" smtClean="0"/>
              <a:t>アドレスという</a:t>
            </a:r>
            <a:endParaRPr kumimoji="1" lang="en-US" altLang="ja-JP" dirty="0" smtClean="0"/>
          </a:p>
          <a:p>
            <a:pPr lvl="1"/>
            <a:r>
              <a:rPr lang="ja-JP" altLang="en-US" dirty="0" smtClean="0"/>
              <a:t>最近枯渇が騒がれている</a:t>
            </a:r>
            <a:r>
              <a:rPr lang="en-US" altLang="ja-JP" dirty="0" smtClean="0"/>
              <a:t>IP</a:t>
            </a:r>
            <a:r>
              <a:rPr lang="ja-JP" altLang="en-US" dirty="0" smtClean="0"/>
              <a:t>は、これ</a:t>
            </a:r>
            <a:endParaRPr kumimoji="1" lang="en-US" altLang="ja-JP" dirty="0" smtClean="0"/>
          </a:p>
          <a:p>
            <a:r>
              <a:rPr lang="ja-JP" altLang="en-US" dirty="0" smtClean="0"/>
              <a:t>全世界の</a:t>
            </a:r>
            <a:r>
              <a:rPr lang="en-US" altLang="ja-JP" dirty="0" err="1" smtClean="0"/>
              <a:t>NIC</a:t>
            </a:r>
            <a:r>
              <a:rPr lang="en-US" altLang="ja-JP" dirty="0" smtClean="0"/>
              <a:t>(</a:t>
            </a:r>
            <a:r>
              <a:rPr lang="ja-JP" altLang="en-US" dirty="0" smtClean="0"/>
              <a:t>こっちは </a:t>
            </a:r>
            <a:r>
              <a:rPr lang="en-US" altLang="ja-JP" dirty="0"/>
              <a:t>Network Information </a:t>
            </a:r>
            <a:r>
              <a:rPr lang="en-US" altLang="ja-JP" dirty="0" smtClean="0"/>
              <a:t>Center</a:t>
            </a:r>
            <a:r>
              <a:rPr lang="ja-JP" altLang="en-US" dirty="0" smtClean="0"/>
              <a:t>の略</a:t>
            </a:r>
            <a:r>
              <a:rPr lang="en-US" altLang="ja-JP" dirty="0" smtClean="0"/>
              <a:t>)</a:t>
            </a:r>
            <a:r>
              <a:rPr lang="ja-JP" altLang="en-US" dirty="0" smtClean="0"/>
              <a:t>が一元管理してる。日本にあるのは</a:t>
            </a:r>
            <a:r>
              <a:rPr lang="en-US" altLang="ja-JP" dirty="0" err="1" smtClean="0"/>
              <a:t>JPNIC</a:t>
            </a:r>
            <a:endParaRPr lang="en-US" altLang="ja-JP" dirty="0"/>
          </a:p>
          <a:p>
            <a:r>
              <a:rPr lang="ja-JP" altLang="en-US" dirty="0" smtClean="0"/>
              <a:t>一方「社内とかご家庭内とかでしか使えない」限定条件の代わりに「</a:t>
            </a:r>
            <a:r>
              <a:rPr lang="en-US" altLang="ja-JP" dirty="0" err="1" smtClean="0"/>
              <a:t>NIC</a:t>
            </a:r>
            <a:r>
              <a:rPr lang="ja-JP" altLang="en-US" dirty="0" smtClean="0"/>
              <a:t>が関わらず好き勝手使える」</a:t>
            </a:r>
            <a:r>
              <a:rPr lang="en-US" altLang="ja-JP" dirty="0" smtClean="0"/>
              <a:t>IP</a:t>
            </a:r>
            <a:r>
              <a:rPr lang="ja-JP" altLang="en-US" dirty="0" smtClean="0"/>
              <a:t>もある</a:t>
            </a:r>
            <a:endParaRPr lang="en-US" altLang="ja-JP" dirty="0" smtClean="0"/>
          </a:p>
          <a:p>
            <a:r>
              <a:rPr kumimoji="1" lang="ja-JP" altLang="en-US" dirty="0"/>
              <a:t>これ</a:t>
            </a:r>
            <a:r>
              <a:rPr kumimoji="1" lang="ja-JP" altLang="en-US" dirty="0" smtClean="0"/>
              <a:t>をプライベート</a:t>
            </a:r>
            <a:r>
              <a:rPr kumimoji="1" lang="en-US" altLang="ja-JP" dirty="0" smtClean="0"/>
              <a:t>IP</a:t>
            </a:r>
            <a:r>
              <a:rPr kumimoji="1" lang="ja-JP" altLang="en-US" dirty="0" smtClean="0"/>
              <a:t>アドレスという</a:t>
            </a:r>
            <a:endParaRPr kumimoji="1" lang="en-US" altLang="ja-JP" dirty="0" smtClean="0"/>
          </a:p>
          <a:p>
            <a:pPr lvl="1"/>
            <a:r>
              <a:rPr lang="en-US" altLang="ja-JP" dirty="0" err="1"/>
              <a:t>10.n.n.n</a:t>
            </a:r>
            <a:r>
              <a:rPr lang="ja-JP" altLang="en-US" dirty="0" err="1"/>
              <a:t>、</a:t>
            </a:r>
            <a:r>
              <a:rPr lang="en-US" altLang="ja-JP" dirty="0"/>
              <a:t>172.16.0.0-172.31.255.255</a:t>
            </a:r>
            <a:r>
              <a:rPr lang="ja-JP" altLang="en-US" dirty="0" err="1"/>
              <a:t>、</a:t>
            </a:r>
            <a:r>
              <a:rPr lang="en-US" altLang="ja-JP" dirty="0" err="1" smtClean="0"/>
              <a:t>192.168.n.n</a:t>
            </a:r>
            <a:endParaRPr kumimoji="1" lang="en-US" altLang="ja-JP" dirty="0" smtClean="0"/>
          </a:p>
          <a:p>
            <a:r>
              <a:rPr lang="ja-JP" altLang="en-US" dirty="0" smtClean="0"/>
              <a:t>もう一つ。「</a:t>
            </a:r>
            <a:r>
              <a:rPr lang="en-US" altLang="ja-JP" dirty="0" smtClean="0"/>
              <a:t>127.0.0.1</a:t>
            </a:r>
            <a:r>
              <a:rPr lang="ja-JP" altLang="en-US" dirty="0" smtClean="0"/>
              <a:t>」は常に「自分自身」を指す</a:t>
            </a:r>
            <a:endParaRPr lang="en-US" altLang="ja-JP" dirty="0" smtClean="0"/>
          </a:p>
          <a:p>
            <a:pPr lvl="1"/>
            <a:r>
              <a:rPr kumimoji="1" lang="ja-JP" altLang="en-US" dirty="0" smtClean="0"/>
              <a:t>ループバックアドレス。実際には </a:t>
            </a:r>
            <a:r>
              <a:rPr kumimoji="1" lang="en-US" altLang="ja-JP" dirty="0" err="1" smtClean="0"/>
              <a:t>127.n.n.n</a:t>
            </a:r>
            <a:r>
              <a:rPr lang="ja-JP" altLang="en-US" dirty="0"/>
              <a:t> </a:t>
            </a:r>
            <a:endParaRPr kumimoji="1" lang="en-US" altLang="ja-JP" dirty="0" smtClean="0"/>
          </a:p>
          <a:p>
            <a:pPr marL="274320" lvl="1" indent="0">
              <a:buNone/>
            </a:pPr>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13:40</a:t>
            </a:r>
            <a:endParaRPr kumimoji="1" lang="ja-JP" altLang="en-US" dirty="0"/>
          </a:p>
        </p:txBody>
      </p:sp>
    </p:spTree>
    <p:extLst>
      <p:ext uri="{BB962C8B-B14F-4D97-AF65-F5344CB8AC3E}">
        <p14:creationId xmlns:p14="http://schemas.microsoft.com/office/powerpoint/2010/main" val="27587842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戻ってきて、</a:t>
            </a:r>
            <a:r>
              <a:rPr kumimoji="1" lang="en-US" altLang="ja-JP" dirty="0" smtClean="0"/>
              <a:t>Ajax</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Ajax</a:t>
            </a:r>
            <a:r>
              <a:rPr kumimoji="1" lang="ja-JP" altLang="en-US" dirty="0" smtClean="0"/>
              <a:t>は、大まかに以下の流れで動きます</a:t>
            </a:r>
            <a:endParaRPr kumimoji="1" lang="en-US" altLang="ja-JP" dirty="0" smtClean="0"/>
          </a:p>
          <a:p>
            <a:endParaRPr lang="en-US" altLang="ja-JP" dirty="0"/>
          </a:p>
          <a:p>
            <a:r>
              <a:rPr kumimoji="1" lang="ja-JP" altLang="en-US" dirty="0" smtClean="0"/>
              <a:t>何かをきっかけに、</a:t>
            </a:r>
            <a:r>
              <a:rPr lang="en-US" altLang="ja-JP" dirty="0" err="1"/>
              <a:t>XMLHttpRequest</a:t>
            </a:r>
            <a:r>
              <a:rPr lang="ja-JP" altLang="en-US" dirty="0"/>
              <a:t>による非同期</a:t>
            </a:r>
            <a:r>
              <a:rPr lang="ja-JP" altLang="en-US" dirty="0" smtClean="0"/>
              <a:t>通信</a:t>
            </a:r>
            <a:r>
              <a:rPr lang="en-US" altLang="ja-JP" dirty="0" smtClean="0"/>
              <a:t>(</a:t>
            </a:r>
            <a:r>
              <a:rPr lang="ja-JP" altLang="en-US" dirty="0" smtClean="0"/>
              <a:t>リクエスト</a:t>
            </a:r>
            <a:r>
              <a:rPr lang="en-US" altLang="ja-JP" dirty="0" smtClean="0"/>
              <a:t>)</a:t>
            </a:r>
            <a:r>
              <a:rPr lang="ja-JP" altLang="en-US" dirty="0" smtClean="0"/>
              <a:t>を発生させて</a:t>
            </a:r>
            <a:endParaRPr lang="en-US" altLang="ja-JP" dirty="0" smtClean="0"/>
          </a:p>
          <a:p>
            <a:r>
              <a:rPr kumimoji="1" lang="ja-JP" altLang="en-US" dirty="0" smtClean="0"/>
              <a:t>レスポンスを受け取って</a:t>
            </a:r>
            <a:endParaRPr kumimoji="1" lang="en-US" altLang="ja-JP" dirty="0" smtClean="0"/>
          </a:p>
          <a:p>
            <a:r>
              <a:rPr lang="ja-JP" altLang="en-US" dirty="0"/>
              <a:t>レスポンスの結果</a:t>
            </a:r>
            <a:r>
              <a:rPr lang="ja-JP" altLang="en-US" dirty="0" smtClean="0"/>
              <a:t>を</a:t>
            </a:r>
            <a:r>
              <a:rPr lang="ja-JP" altLang="en-US" dirty="0"/>
              <a:t>ごにょごにょして</a:t>
            </a:r>
            <a:r>
              <a:rPr lang="ja-JP" altLang="en-US" dirty="0" smtClean="0"/>
              <a:t>、</a:t>
            </a:r>
            <a:r>
              <a:rPr lang="en-US" altLang="ja-JP" dirty="0" smtClean="0"/>
              <a:t>DOM</a:t>
            </a:r>
            <a:r>
              <a:rPr lang="ja-JP" altLang="en-US" dirty="0" smtClean="0"/>
              <a:t>構造にぶち込む</a:t>
            </a:r>
            <a:endParaRPr lang="en-US" altLang="ja-JP" dirty="0" smtClean="0"/>
          </a:p>
          <a:p>
            <a:endParaRPr kumimoji="1" lang="en-US" altLang="ja-JP" dirty="0"/>
          </a:p>
          <a:p>
            <a:r>
              <a:rPr lang="ja-JP" altLang="en-US" dirty="0" smtClean="0"/>
              <a:t>ユーザからは「</a:t>
            </a:r>
            <a:r>
              <a:rPr lang="en-US" altLang="ja-JP" dirty="0" smtClean="0"/>
              <a:t>Page</a:t>
            </a:r>
            <a:r>
              <a:rPr lang="ja-JP" altLang="en-US" dirty="0" smtClean="0"/>
              <a:t>遷移はしてないけど、</a:t>
            </a:r>
            <a:r>
              <a:rPr lang="en-US" altLang="ja-JP" dirty="0" smtClean="0"/>
              <a:t>Page</a:t>
            </a:r>
            <a:r>
              <a:rPr lang="ja-JP" altLang="en-US" dirty="0" smtClean="0"/>
              <a:t>の一部が書き換わった」ように見える</a:t>
            </a:r>
            <a:endParaRPr kumimoji="1" lang="ja-JP" altLang="en-US" dirty="0"/>
          </a:p>
        </p:txBody>
      </p:sp>
      <p:sp>
        <p:nvSpPr>
          <p:cNvPr id="4" name="テキスト ボックス 3"/>
          <p:cNvSpPr txBox="1"/>
          <p:nvPr/>
        </p:nvSpPr>
        <p:spPr>
          <a:xfrm>
            <a:off x="8217146" y="6315370"/>
            <a:ext cx="692818" cy="369332"/>
          </a:xfrm>
          <a:prstGeom prst="rect">
            <a:avLst/>
          </a:prstGeom>
          <a:noFill/>
        </p:spPr>
        <p:txBody>
          <a:bodyPr wrap="none" rtlCol="0">
            <a:spAutoFit/>
          </a:bodyPr>
          <a:lstStyle/>
          <a:p>
            <a:r>
              <a:rPr lang="en-US" altLang="ja-JP" dirty="0" smtClean="0"/>
              <a:t>15:20</a:t>
            </a:r>
            <a:endParaRPr kumimoji="1" lang="ja-JP" altLang="en-US" dirty="0"/>
          </a:p>
        </p:txBody>
      </p:sp>
    </p:spTree>
    <p:extLst>
      <p:ext uri="{BB962C8B-B14F-4D97-AF65-F5344CB8AC3E}">
        <p14:creationId xmlns:p14="http://schemas.microsoft.com/office/powerpoint/2010/main" val="22524983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もうちょっとかみ砕いて正確に</a:t>
            </a:r>
            <a:endParaRPr kumimoji="1" lang="ja-JP" altLang="en-US" dirty="0"/>
          </a:p>
        </p:txBody>
      </p:sp>
      <p:sp>
        <p:nvSpPr>
          <p:cNvPr id="3" name="コンテンツ プレースホルダー 2"/>
          <p:cNvSpPr>
            <a:spLocks noGrp="1"/>
          </p:cNvSpPr>
          <p:nvPr>
            <p:ph sz="quarter" idx="1"/>
          </p:nvPr>
        </p:nvSpPr>
        <p:spPr/>
        <p:txBody>
          <a:bodyPr/>
          <a:lstStyle/>
          <a:p>
            <a:r>
              <a:rPr lang="ja-JP" altLang="en-US" dirty="0"/>
              <a:t>何かをきっかけに、</a:t>
            </a:r>
            <a:r>
              <a:rPr lang="en-US" altLang="ja-JP" dirty="0" err="1"/>
              <a:t>XMLHttpRequest</a:t>
            </a:r>
            <a:r>
              <a:rPr lang="ja-JP" altLang="en-US" dirty="0"/>
              <a:t>による非同期通信</a:t>
            </a:r>
            <a:r>
              <a:rPr lang="en-US" altLang="ja-JP" dirty="0"/>
              <a:t>(</a:t>
            </a:r>
            <a:r>
              <a:rPr lang="ja-JP" altLang="en-US" dirty="0"/>
              <a:t>リクエスト</a:t>
            </a:r>
            <a:r>
              <a:rPr lang="en-US" altLang="ja-JP" dirty="0"/>
              <a:t>)</a:t>
            </a:r>
            <a:r>
              <a:rPr lang="ja-JP" altLang="en-US" dirty="0"/>
              <a:t>を発生させて</a:t>
            </a:r>
            <a:endParaRPr lang="en-US" altLang="ja-JP" dirty="0"/>
          </a:p>
          <a:p>
            <a:r>
              <a:rPr lang="ja-JP" altLang="en-US" dirty="0" smtClean="0"/>
              <a:t>「レスポンスがきたらこの</a:t>
            </a:r>
            <a:r>
              <a:rPr lang="en-US" altLang="ja-JP" dirty="0" smtClean="0"/>
              <a:t>function</a:t>
            </a:r>
            <a:r>
              <a:rPr lang="ja-JP" altLang="en-US" dirty="0" smtClean="0"/>
              <a:t>を実行してくれ」という設定をしておく</a:t>
            </a:r>
            <a:endParaRPr lang="en-US" altLang="ja-JP" dirty="0" smtClean="0"/>
          </a:p>
          <a:p>
            <a:pPr lvl="1"/>
            <a:r>
              <a:rPr lang="en-US" altLang="ja-JP" dirty="0" err="1" smtClean="0"/>
              <a:t>XMLHttpRequest</a:t>
            </a:r>
            <a:r>
              <a:rPr lang="en-US" altLang="ja-JP" dirty="0"/>
              <a:t>. </a:t>
            </a:r>
            <a:r>
              <a:rPr lang="en-US" altLang="ja-JP" dirty="0" err="1" smtClean="0"/>
              <a:t>onreadystatechange</a:t>
            </a:r>
            <a:r>
              <a:rPr lang="en-US" altLang="ja-JP" dirty="0" smtClean="0"/>
              <a:t> = function</a:t>
            </a:r>
            <a:endParaRPr lang="en-US" altLang="ja-JP" dirty="0"/>
          </a:p>
          <a:p>
            <a:endParaRPr lang="en-US" altLang="ja-JP" dirty="0" smtClean="0"/>
          </a:p>
          <a:p>
            <a:r>
              <a:rPr lang="ja-JP" altLang="en-US" dirty="0"/>
              <a:t>レスポンス</a:t>
            </a:r>
            <a:r>
              <a:rPr lang="ja-JP" altLang="en-US" dirty="0" smtClean="0"/>
              <a:t>を受け取り終わった</a:t>
            </a:r>
            <a:r>
              <a:rPr lang="en-US" altLang="ja-JP" dirty="0"/>
              <a:t>(</a:t>
            </a:r>
            <a:r>
              <a:rPr lang="en-US" altLang="ja-JP" dirty="0" err="1" smtClean="0"/>
              <a:t>readyState</a:t>
            </a:r>
            <a:r>
              <a:rPr lang="en-US" altLang="ja-JP" dirty="0"/>
              <a:t> == </a:t>
            </a:r>
            <a:r>
              <a:rPr lang="en-US" altLang="ja-JP" dirty="0" smtClean="0"/>
              <a:t>complete) </a:t>
            </a:r>
            <a:br>
              <a:rPr lang="en-US" altLang="ja-JP" dirty="0" smtClean="0"/>
            </a:br>
            <a:r>
              <a:rPr lang="ja-JP" altLang="en-US" dirty="0" smtClean="0"/>
              <a:t>というイベントが発生したら、適宜処理を行う</a:t>
            </a:r>
            <a:endParaRPr lang="en-US" altLang="ja-JP" dirty="0" smtClean="0"/>
          </a:p>
          <a:p>
            <a:endParaRPr lang="en-US" altLang="ja-JP" dirty="0"/>
          </a:p>
          <a:p>
            <a:endParaRPr kumimoji="1" lang="ja-JP" altLang="en-US" dirty="0"/>
          </a:p>
        </p:txBody>
      </p:sp>
      <p:cxnSp>
        <p:nvCxnSpPr>
          <p:cNvPr id="5" name="直線コネクタ 4"/>
          <p:cNvCxnSpPr/>
          <p:nvPr/>
        </p:nvCxnSpPr>
        <p:spPr>
          <a:xfrm>
            <a:off x="2195736" y="3645024"/>
            <a:ext cx="48245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283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「適宜処理」の内容</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戻り値が</a:t>
            </a:r>
            <a:r>
              <a:rPr kumimoji="1" lang="en-US" altLang="ja-JP" dirty="0" smtClean="0"/>
              <a:t>HTML</a:t>
            </a:r>
            <a:r>
              <a:rPr kumimoji="1" lang="ja-JP" altLang="en-US" dirty="0" smtClean="0"/>
              <a:t>の場合</a:t>
            </a:r>
            <a:endParaRPr kumimoji="1" lang="en-US" altLang="ja-JP" dirty="0" smtClean="0"/>
          </a:p>
          <a:p>
            <a:pPr lvl="1"/>
            <a:r>
              <a:rPr lang="ja-JP" altLang="en-US" dirty="0"/>
              <a:t>その</a:t>
            </a:r>
            <a:r>
              <a:rPr lang="ja-JP" altLang="en-US" dirty="0" smtClean="0"/>
              <a:t>まま</a:t>
            </a:r>
            <a:r>
              <a:rPr lang="en-US" altLang="ja-JP" dirty="0" smtClean="0"/>
              <a:t>DOM</a:t>
            </a:r>
            <a:r>
              <a:rPr lang="ja-JP" altLang="en-US" dirty="0" smtClean="0"/>
              <a:t>要素に入れる場合が多い</a:t>
            </a:r>
            <a:endParaRPr kumimoji="1" lang="en-US" altLang="ja-JP" dirty="0" smtClean="0"/>
          </a:p>
          <a:p>
            <a:r>
              <a:rPr lang="ja-JP" altLang="en-US" dirty="0" smtClean="0"/>
              <a:t>戻り値が</a:t>
            </a:r>
            <a:r>
              <a:rPr lang="en-US" altLang="ja-JP" dirty="0" smtClean="0"/>
              <a:t>XML</a:t>
            </a:r>
            <a:r>
              <a:rPr lang="ja-JP" altLang="en-US" dirty="0" smtClean="0"/>
              <a:t>や</a:t>
            </a:r>
            <a:r>
              <a:rPr lang="en-US" altLang="ja-JP" dirty="0" err="1" smtClean="0"/>
              <a:t>JSON</a:t>
            </a:r>
            <a:r>
              <a:rPr lang="ja-JP" altLang="en-US" dirty="0" smtClean="0"/>
              <a:t>の場合</a:t>
            </a:r>
            <a:endParaRPr lang="en-US" altLang="ja-JP" dirty="0"/>
          </a:p>
          <a:p>
            <a:pPr lvl="1"/>
            <a:r>
              <a:rPr lang="ja-JP" altLang="en-US" dirty="0" smtClean="0"/>
              <a:t>適宜</a:t>
            </a:r>
            <a:r>
              <a:rPr lang="en-US" altLang="ja-JP" dirty="0" smtClean="0"/>
              <a:t>HTML</a:t>
            </a:r>
            <a:r>
              <a:rPr lang="ja-JP" altLang="en-US" dirty="0" smtClean="0"/>
              <a:t>を組み立ててから</a:t>
            </a:r>
            <a:r>
              <a:rPr lang="en-US" altLang="ja-JP" dirty="0" smtClean="0"/>
              <a:t>DOM</a:t>
            </a:r>
            <a:r>
              <a:rPr lang="ja-JP" altLang="en-US" dirty="0" smtClean="0"/>
              <a:t>要素に入れる場合が多い</a:t>
            </a:r>
            <a:endParaRPr lang="en-US" altLang="ja-JP" dirty="0" smtClean="0"/>
          </a:p>
          <a:p>
            <a:r>
              <a:rPr kumimoji="1" lang="ja-JP" altLang="en-US" dirty="0" smtClean="0"/>
              <a:t>戻り値がエラーの場合</a:t>
            </a:r>
            <a:endParaRPr kumimoji="1" lang="en-US" altLang="ja-JP" dirty="0" smtClean="0"/>
          </a:p>
          <a:p>
            <a:pPr lvl="1"/>
            <a:r>
              <a:rPr lang="ja-JP" altLang="en-US" dirty="0" smtClean="0"/>
              <a:t>適宜、エラー処理をする！！</a:t>
            </a:r>
            <a:endParaRPr kumimoji="1" lang="en-US" altLang="ja-JP" dirty="0" smtClean="0"/>
          </a:p>
          <a:p>
            <a:endParaRPr lang="en-US" altLang="ja-JP" dirty="0"/>
          </a:p>
          <a:p>
            <a:r>
              <a:rPr kumimoji="1" lang="ja-JP" altLang="en-US" dirty="0" smtClean="0"/>
              <a:t>どちらにしても</a:t>
            </a:r>
            <a:r>
              <a:rPr kumimoji="1" lang="en-US" altLang="ja-JP" dirty="0" err="1" smtClean="0"/>
              <a:t>XSS</a:t>
            </a:r>
            <a:r>
              <a:rPr kumimoji="1" lang="ja-JP" altLang="en-US" dirty="0" err="1" smtClean="0"/>
              <a:t>には</a:t>
            </a:r>
            <a:r>
              <a:rPr kumimoji="1" lang="ja-JP" altLang="en-US" dirty="0" smtClean="0"/>
              <a:t>注意！！</a:t>
            </a:r>
            <a:endParaRPr kumimoji="1" lang="ja-JP" altLang="en-US" dirty="0"/>
          </a:p>
        </p:txBody>
      </p:sp>
    </p:spTree>
    <p:extLst>
      <p:ext uri="{BB962C8B-B14F-4D97-AF65-F5344CB8AC3E}">
        <p14:creationId xmlns:p14="http://schemas.microsoft.com/office/powerpoint/2010/main" val="3806661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その他注意点</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「定期的に</a:t>
            </a:r>
            <a:r>
              <a:rPr kumimoji="1" lang="en-US" altLang="ja-JP" dirty="0" smtClean="0"/>
              <a:t>Ajax</a:t>
            </a:r>
            <a:r>
              <a:rPr lang="ja-JP" altLang="en-US" dirty="0" smtClean="0"/>
              <a:t>でコンテンツを入れ替えたり、新着情報を確認したりする」時は、アクセス頻度に注意</a:t>
            </a:r>
            <a:endParaRPr lang="en-US" altLang="ja-JP" dirty="0" smtClean="0"/>
          </a:p>
          <a:p>
            <a:pPr lvl="1"/>
            <a:r>
              <a:rPr kumimoji="1" lang="ja-JP" altLang="en-US" dirty="0" smtClean="0"/>
              <a:t>それはアクセスですか？ アタックですか？</a:t>
            </a:r>
            <a:endParaRPr kumimoji="1" lang="en-US" altLang="ja-JP" dirty="0"/>
          </a:p>
          <a:p>
            <a:r>
              <a:rPr lang="en-US" altLang="ja-JP" dirty="0" smtClean="0"/>
              <a:t>PV</a:t>
            </a:r>
            <a:r>
              <a:rPr lang="ja-JP" altLang="en-US" dirty="0" smtClean="0"/>
              <a:t>のカウントには気をつけて</a:t>
            </a:r>
            <a:endParaRPr lang="en-US" altLang="ja-JP" dirty="0" smtClean="0"/>
          </a:p>
          <a:p>
            <a:pPr lvl="1"/>
            <a:r>
              <a:rPr kumimoji="1" lang="en-US" altLang="ja-JP" dirty="0" smtClean="0"/>
              <a:t>…</a:t>
            </a:r>
            <a:r>
              <a:rPr kumimoji="1" lang="ja-JP" altLang="en-US" dirty="0" smtClean="0"/>
              <a:t>まぁ「*</a:t>
            </a:r>
            <a:r>
              <a:rPr kumimoji="1" lang="en-US" altLang="ja-JP" dirty="0" smtClean="0"/>
              <a:t>.jpeg</a:t>
            </a:r>
            <a:r>
              <a:rPr kumimoji="1" lang="ja-JP" altLang="en-US" dirty="0" smtClean="0"/>
              <a:t>」とかまで</a:t>
            </a:r>
            <a:r>
              <a:rPr kumimoji="1" lang="en-US" altLang="ja-JP" dirty="0" smtClean="0"/>
              <a:t>PV</a:t>
            </a:r>
            <a:r>
              <a:rPr kumimoji="1" lang="ja-JP" altLang="en-US" dirty="0" smtClean="0"/>
              <a:t>カウントするところもありますが</a:t>
            </a:r>
            <a:endParaRPr kumimoji="1" lang="en-US" altLang="ja-JP" dirty="0"/>
          </a:p>
          <a:p>
            <a:r>
              <a:rPr lang="ja-JP" altLang="en-US" dirty="0" smtClean="0"/>
              <a:t>出来れば</a:t>
            </a:r>
            <a:r>
              <a:rPr lang="en-US" altLang="ja-JP" dirty="0" err="1" smtClean="0"/>
              <a:t>JS</a:t>
            </a:r>
            <a:r>
              <a:rPr lang="ja-JP" altLang="en-US" dirty="0" smtClean="0"/>
              <a:t>側でもテンプレートエンジンを使いましょう</a:t>
            </a:r>
            <a:endParaRPr lang="en-US" altLang="ja-JP" dirty="0" smtClean="0"/>
          </a:p>
          <a:p>
            <a:pPr lvl="1"/>
            <a:r>
              <a:rPr kumimoji="1" lang="ja-JP" altLang="en-US" dirty="0" smtClean="0"/>
              <a:t>コードの中に</a:t>
            </a:r>
            <a:r>
              <a:rPr kumimoji="1" lang="en-US" altLang="ja-JP" dirty="0" smtClean="0"/>
              <a:t>HTML</a:t>
            </a:r>
            <a:r>
              <a:rPr kumimoji="1" lang="ja-JP" altLang="en-US" dirty="0" smtClean="0"/>
              <a:t>書くと、デザイン修正しにくいです</a:t>
            </a:r>
            <a:endParaRPr kumimoji="1" lang="en-US" altLang="ja-JP" dirty="0" smtClean="0"/>
          </a:p>
          <a:p>
            <a:endParaRPr kumimoji="1" lang="ja-JP" altLang="en-US" dirty="0"/>
          </a:p>
        </p:txBody>
      </p:sp>
    </p:spTree>
    <p:extLst>
      <p:ext uri="{BB962C8B-B14F-4D97-AF65-F5344CB8AC3E}">
        <p14:creationId xmlns:p14="http://schemas.microsoft.com/office/powerpoint/2010/main" val="3641441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おまけ：スマフォアプリ</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全部ではないですが、スマフォアプリの「サーバとの通信」には、往々にして「</a:t>
            </a:r>
            <a:r>
              <a:rPr kumimoji="1" lang="en-US" altLang="ja-JP" dirty="0" smtClean="0"/>
              <a:t>HTTP</a:t>
            </a:r>
            <a:r>
              <a:rPr kumimoji="1" lang="ja-JP" altLang="en-US" dirty="0" smtClean="0"/>
              <a:t>通信」が使われます</a:t>
            </a:r>
            <a:endParaRPr kumimoji="1" lang="en-US" altLang="ja-JP" dirty="0" smtClean="0"/>
          </a:p>
          <a:p>
            <a:r>
              <a:rPr lang="ja-JP" altLang="en-US" dirty="0"/>
              <a:t>特</a:t>
            </a:r>
            <a:r>
              <a:rPr lang="ja-JP" altLang="en-US" dirty="0" smtClean="0"/>
              <a:t>にスマフォアプリ</a:t>
            </a:r>
            <a:r>
              <a:rPr lang="en-US" altLang="ja-JP" dirty="0" smtClean="0"/>
              <a:t>(</a:t>
            </a:r>
            <a:r>
              <a:rPr lang="ja-JP" altLang="en-US" dirty="0" smtClean="0"/>
              <a:t>一部</a:t>
            </a:r>
            <a:r>
              <a:rPr lang="en-US" altLang="ja-JP" dirty="0" smtClean="0"/>
              <a:t>Ajax</a:t>
            </a:r>
            <a:r>
              <a:rPr lang="ja-JP" altLang="en-US" dirty="0" smtClean="0"/>
              <a:t>とかでも使います</a:t>
            </a:r>
            <a:r>
              <a:rPr lang="en-US" altLang="ja-JP" dirty="0" smtClean="0"/>
              <a:t>)</a:t>
            </a:r>
            <a:r>
              <a:rPr lang="ja-JP" altLang="en-US" dirty="0" smtClean="0"/>
              <a:t>で、乱用しない程度に「独自ヘッダ」を使うと便利です</a:t>
            </a:r>
            <a:endParaRPr lang="en-US" altLang="ja-JP" dirty="0" smtClean="0"/>
          </a:p>
          <a:p>
            <a:r>
              <a:rPr kumimoji="1" lang="ja-JP" altLang="en-US" dirty="0"/>
              <a:t>フォーマット</a:t>
            </a:r>
            <a:r>
              <a:rPr kumimoji="1" lang="ja-JP" altLang="en-US" dirty="0" smtClean="0"/>
              <a:t>は</a:t>
            </a:r>
            <a:r>
              <a:rPr kumimoji="1" lang="ja-JP" altLang="en-US" dirty="0"/>
              <a:t>以下の</a:t>
            </a:r>
            <a:r>
              <a:rPr kumimoji="1" lang="ja-JP" altLang="en-US" dirty="0" smtClean="0"/>
              <a:t>通り</a:t>
            </a:r>
            <a:r>
              <a:rPr kumimoji="1" lang="en-US" altLang="ja-JP" dirty="0" smtClean="0"/>
              <a:t/>
            </a:r>
            <a:br>
              <a:rPr kumimoji="1" lang="en-US" altLang="ja-JP" dirty="0" smtClean="0"/>
            </a:br>
            <a:r>
              <a:rPr kumimoji="1" lang="en-US" altLang="ja-JP" dirty="0" smtClean="0"/>
              <a:t>X-(</a:t>
            </a:r>
            <a:r>
              <a:rPr kumimoji="1" lang="ja-JP" altLang="en-US" dirty="0" smtClean="0"/>
              <a:t>お好きな名前</a:t>
            </a:r>
            <a:r>
              <a:rPr kumimoji="1" lang="en-US" altLang="ja-JP" dirty="0" smtClean="0"/>
              <a:t>): </a:t>
            </a:r>
            <a:r>
              <a:rPr kumimoji="1" lang="ja-JP" altLang="en-US" dirty="0" smtClean="0"/>
              <a:t>値</a:t>
            </a:r>
            <a:endParaRPr kumimoji="1" lang="en-US" altLang="ja-JP" dirty="0" smtClean="0"/>
          </a:p>
          <a:p>
            <a:r>
              <a:rPr lang="ja-JP" altLang="en-US" dirty="0" smtClean="0"/>
              <a:t>例</a:t>
            </a:r>
            <a:endParaRPr lang="en-US" altLang="ja-JP" dirty="0" smtClean="0"/>
          </a:p>
          <a:p>
            <a:r>
              <a:rPr lang="en-US" altLang="ja-JP" dirty="0"/>
              <a:t>X-Content-Type-Options: </a:t>
            </a:r>
            <a:r>
              <a:rPr lang="en-US" altLang="ja-JP" dirty="0" err="1"/>
              <a:t>nosniff</a:t>
            </a:r>
            <a:endParaRPr lang="en-US" altLang="ja-JP" dirty="0"/>
          </a:p>
          <a:p>
            <a:r>
              <a:rPr lang="en-US" altLang="ja-JP" dirty="0"/>
              <a:t>X-FB-Server: 10.170.253.71</a:t>
            </a:r>
          </a:p>
          <a:p>
            <a:r>
              <a:rPr lang="en-US" altLang="ja-JP" dirty="0"/>
              <a:t>x-</a:t>
            </a:r>
            <a:r>
              <a:rPr lang="en-US" altLang="ja-JP" dirty="0" err="1"/>
              <a:t>xss</a:t>
            </a:r>
            <a:r>
              <a:rPr lang="en-US" altLang="ja-JP" dirty="0"/>
              <a:t>-protection: 1; mode=block</a:t>
            </a:r>
          </a:p>
          <a:p>
            <a:endParaRPr kumimoji="1" lang="ja-JP" altLang="en-US" dirty="0"/>
          </a:p>
        </p:txBody>
      </p:sp>
    </p:spTree>
    <p:extLst>
      <p:ext uri="{BB962C8B-B14F-4D97-AF65-F5344CB8AC3E}">
        <p14:creationId xmlns:p14="http://schemas.microsoft.com/office/powerpoint/2010/main" val="2780313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HTTP</a:t>
            </a:r>
            <a:r>
              <a:rPr kumimoji="1" lang="ja-JP" altLang="en-US" dirty="0" smtClean="0"/>
              <a:t>通信は「裏方」なのですが</a:t>
            </a:r>
            <a:endParaRPr kumimoji="1" lang="en-US" altLang="ja-JP" dirty="0" smtClean="0"/>
          </a:p>
          <a:p>
            <a:r>
              <a:rPr lang="ja-JP" altLang="en-US" dirty="0"/>
              <a:t>理解をしている</a:t>
            </a:r>
            <a:r>
              <a:rPr lang="ja-JP" altLang="en-US" dirty="0" smtClean="0"/>
              <a:t>と「今何が起きているか」がわかりやすくなります</a:t>
            </a:r>
            <a:endParaRPr lang="en-US" altLang="ja-JP" dirty="0" smtClean="0"/>
          </a:p>
          <a:p>
            <a:r>
              <a:rPr kumimoji="1" lang="ja-JP" altLang="en-US" dirty="0" smtClean="0"/>
              <a:t>理解は「正常時」ではなく「異常時」に役立ちます</a:t>
            </a:r>
            <a:endParaRPr kumimoji="1" lang="en-US" altLang="ja-JP" dirty="0" smtClean="0"/>
          </a:p>
          <a:p>
            <a:r>
              <a:rPr lang="en-US" altLang="ja-JP" dirty="0" smtClean="0"/>
              <a:t>Web</a:t>
            </a:r>
            <a:r>
              <a:rPr lang="ja-JP" altLang="en-US" dirty="0" smtClean="0"/>
              <a:t>だと、あとは</a:t>
            </a:r>
            <a:r>
              <a:rPr lang="en-US" altLang="ja-JP" dirty="0" smtClean="0"/>
              <a:t>SMTP</a:t>
            </a:r>
            <a:r>
              <a:rPr lang="ja-JP" altLang="en-US" dirty="0" smtClean="0"/>
              <a:t>がとても役立ちます</a:t>
            </a:r>
            <a:endParaRPr lang="en-US" altLang="ja-JP" dirty="0" smtClean="0"/>
          </a:p>
          <a:p>
            <a:r>
              <a:rPr lang="ja-JP" altLang="en-US" dirty="0" smtClean="0"/>
              <a:t>知識は「手持ちのカードの枚数」：切り札は多めに</a:t>
            </a:r>
            <a:endParaRPr lang="en-US" altLang="ja-JP" dirty="0" smtClean="0"/>
          </a:p>
          <a:p>
            <a:endParaRPr lang="en-US" altLang="ja-JP" dirty="0"/>
          </a:p>
        </p:txBody>
      </p:sp>
    </p:spTree>
    <p:extLst>
      <p:ext uri="{BB962C8B-B14F-4D97-AF65-F5344CB8AC3E}">
        <p14:creationId xmlns:p14="http://schemas.microsoft.com/office/powerpoint/2010/main" val="7131807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pPr>
              <a:lnSpc>
                <a:spcPct val="90000"/>
              </a:lnSpc>
            </a:pPr>
            <a:r>
              <a:rPr lang="ja-JP" altLang="en-US" dirty="0"/>
              <a:t>魔法使いの魔法っての</a:t>
            </a:r>
            <a:r>
              <a:rPr lang="ja-JP" altLang="en-US" dirty="0" err="1"/>
              <a:t>はな</a:t>
            </a:r>
            <a:r>
              <a:rPr lang="ja-JP" altLang="en-US" dirty="0"/>
              <a:t>仲間を守るためのものなんだ。無数の呪文と知識をかかえ、皆の危機をはらうのが魔法使いの役目だ</a:t>
            </a:r>
          </a:p>
          <a:p>
            <a:pPr>
              <a:lnSpc>
                <a:spcPct val="90000"/>
              </a:lnSpc>
            </a:pPr>
            <a:endParaRPr lang="en-US" altLang="ja-JP" dirty="0" smtClean="0"/>
          </a:p>
          <a:p>
            <a:pPr>
              <a:lnSpc>
                <a:spcPct val="90000"/>
              </a:lnSpc>
            </a:pPr>
            <a:r>
              <a:rPr lang="ja-JP" altLang="en-US" dirty="0" smtClean="0"/>
              <a:t>よく</a:t>
            </a:r>
            <a:r>
              <a:rPr lang="ja-JP" altLang="en-US" dirty="0"/>
              <a:t>覚えてとけ。魔法使いってのはつねにパーティーで、一番クールでなけりゃなら</a:t>
            </a:r>
            <a:r>
              <a:rPr lang="ja-JP" altLang="en-US" dirty="0" err="1"/>
              <a:t>ね</a:t>
            </a:r>
            <a:r>
              <a:rPr lang="ja-JP" altLang="en-US" dirty="0"/>
              <a:t>えんだ。全員がカッカしてる時でも、ただ一人氷のように冷静に戦況を見てなきゃいけねえ。</a:t>
            </a:r>
          </a:p>
          <a:p>
            <a:pPr>
              <a:lnSpc>
                <a:spcPct val="90000"/>
              </a:lnSpc>
            </a:pPr>
            <a:endParaRPr lang="en-US" altLang="ja-JP" dirty="0" smtClean="0"/>
          </a:p>
          <a:p>
            <a:pPr>
              <a:lnSpc>
                <a:spcPct val="90000"/>
              </a:lnSpc>
            </a:pPr>
            <a:r>
              <a:rPr lang="ja-JP" altLang="en-US" dirty="0" smtClean="0"/>
              <a:t>いい</a:t>
            </a:r>
            <a:r>
              <a:rPr lang="ja-JP" altLang="en-US" dirty="0"/>
              <a:t>かい　優しさだけじゃ人は救えないんだ！！人の命を救いたきゃそれなりの知識と医術を身につけな！！！腕がなきゃ　誰一人救えないんだよ！！！</a:t>
            </a:r>
          </a:p>
          <a:p>
            <a:endParaRPr kumimoji="1" lang="ja-JP" altLang="en-US" dirty="0"/>
          </a:p>
        </p:txBody>
      </p:sp>
    </p:spTree>
    <p:extLst>
      <p:ext uri="{BB962C8B-B14F-4D97-AF65-F5344CB8AC3E}">
        <p14:creationId xmlns:p14="http://schemas.microsoft.com/office/powerpoint/2010/main" val="3933826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sz="quarter" idx="1"/>
          </p:nvPr>
        </p:nvSpPr>
        <p:spPr/>
        <p:txBody>
          <a:bodyPr/>
          <a:lstStyle/>
          <a:p>
            <a:r>
              <a:rPr kumimoji="1" lang="ja-JP" altLang="en-US" dirty="0" smtClean="0"/>
              <a:t>沢山の知識を身につけて、沢山の問題を「解決できる」スキルを身につけてください！！</a:t>
            </a:r>
            <a:endParaRPr kumimoji="1" lang="en-US" altLang="ja-JP" dirty="0" smtClean="0"/>
          </a:p>
          <a:p>
            <a:endParaRPr lang="en-US" altLang="ja-JP" dirty="0"/>
          </a:p>
          <a:p>
            <a:r>
              <a:rPr kumimoji="1" lang="ja-JP" altLang="en-US" dirty="0" smtClean="0"/>
              <a:t>たまにこんなセミナーやると思うので、気が向いたらお気軽にお越しください ＾＾</a:t>
            </a:r>
            <a:endParaRPr kumimoji="1" lang="ja-JP" altLang="en-US" dirty="0"/>
          </a:p>
        </p:txBody>
      </p:sp>
      <p:pic>
        <p:nvPicPr>
          <p:cNvPr id="2050" name="Picture 2" descr="C:\furu\tmp\tmp\security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3356992"/>
            <a:ext cx="1889869" cy="264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183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ネットワークアドレスとサブネットマスク</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IP</a:t>
            </a:r>
            <a:r>
              <a:rPr kumimoji="1" lang="ja-JP" altLang="en-US" dirty="0" smtClean="0"/>
              <a:t>アドレスは、大まかに「ネットワーク部」と「ホスト部」</a:t>
            </a:r>
            <a:endParaRPr kumimoji="1" lang="en-US" altLang="ja-JP" dirty="0" smtClean="0"/>
          </a:p>
          <a:p>
            <a:r>
              <a:rPr lang="ja-JP" altLang="en-US" dirty="0" smtClean="0"/>
              <a:t>「ネットワーク部」は村といっしょ</a:t>
            </a:r>
            <a:endParaRPr lang="en-US" altLang="ja-JP" dirty="0" smtClean="0"/>
          </a:p>
          <a:p>
            <a:pPr lvl="1"/>
            <a:r>
              <a:rPr lang="ja-JP" altLang="en-US" dirty="0"/>
              <a:t>同じ</a:t>
            </a:r>
            <a:r>
              <a:rPr lang="ja-JP" altLang="en-US" dirty="0" smtClean="0"/>
              <a:t>村のアドレスなら通信の行き来は自由</a:t>
            </a:r>
            <a:endParaRPr lang="en-US" altLang="ja-JP" dirty="0" smtClean="0"/>
          </a:p>
          <a:p>
            <a:pPr lvl="1"/>
            <a:r>
              <a:rPr lang="ja-JP" altLang="en-US" dirty="0"/>
              <a:t>違う</a:t>
            </a:r>
            <a:r>
              <a:rPr lang="ja-JP" altLang="en-US" dirty="0" smtClean="0"/>
              <a:t>村のアドレスは全て拒絶！！</a:t>
            </a:r>
            <a:endParaRPr lang="en-US" altLang="ja-JP" dirty="0" smtClean="0"/>
          </a:p>
          <a:p>
            <a:pPr lvl="1"/>
            <a:r>
              <a:rPr lang="ja-JP" altLang="en-US" dirty="0" smtClean="0"/>
              <a:t>「違う村」をつないでくれる街道が「ルータ」</a:t>
            </a:r>
            <a:endParaRPr lang="en-US" altLang="ja-JP" dirty="0" smtClean="0"/>
          </a:p>
          <a:p>
            <a:r>
              <a:rPr kumimoji="1" lang="ja-JP" altLang="en-US" dirty="0" smtClean="0"/>
              <a:t>ホスト部は個人名</a:t>
            </a:r>
            <a:endParaRPr kumimoji="1" lang="en-US" altLang="ja-JP" dirty="0" smtClean="0"/>
          </a:p>
          <a:p>
            <a:pPr lvl="1"/>
            <a:r>
              <a:rPr lang="ja-JP" altLang="en-US" dirty="0"/>
              <a:t>同一村で同名は「混乱する」から</a:t>
            </a:r>
            <a:r>
              <a:rPr lang="en-US" altLang="ja-JP" dirty="0" smtClean="0"/>
              <a:t>NG</a:t>
            </a:r>
            <a:endParaRPr kumimoji="1" lang="en-US" altLang="ja-JP" dirty="0" smtClean="0"/>
          </a:p>
          <a:p>
            <a:r>
              <a:rPr lang="ja-JP" altLang="en-US" dirty="0" smtClean="0"/>
              <a:t>サブネットマスク</a:t>
            </a:r>
            <a:r>
              <a:rPr lang="ja-JP" altLang="en-US" dirty="0"/>
              <a:t>は</a:t>
            </a:r>
            <a:r>
              <a:rPr lang="ja-JP" altLang="en-US" dirty="0" smtClean="0"/>
              <a:t>「</a:t>
            </a:r>
            <a:r>
              <a:rPr lang="en-US" altLang="ja-JP" dirty="0" smtClean="0"/>
              <a:t>IP</a:t>
            </a:r>
            <a:r>
              <a:rPr lang="ja-JP" altLang="en-US" dirty="0" smtClean="0"/>
              <a:t>アドレスからネットワーク部を引っ張り出すため」の値</a:t>
            </a:r>
            <a:endParaRPr kumimoji="1" lang="en-US" altLang="ja-JP" dirty="0" smtClean="0"/>
          </a:p>
        </p:txBody>
      </p:sp>
    </p:spTree>
    <p:extLst>
      <p:ext uri="{BB962C8B-B14F-4D97-AF65-F5344CB8AC3E}">
        <p14:creationId xmlns:p14="http://schemas.microsoft.com/office/powerpoint/2010/main" val="3776882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TCP/IP</a:t>
            </a:r>
            <a:r>
              <a:rPr kumimoji="1" lang="ja-JP" altLang="en-US" dirty="0" smtClean="0"/>
              <a:t>の、</a:t>
            </a:r>
            <a:r>
              <a:rPr kumimoji="1" lang="en-US" altLang="ja-JP" dirty="0" smtClean="0"/>
              <a:t>TCP</a:t>
            </a:r>
            <a:r>
              <a:rPr lang="ja-JP" altLang="en-US" dirty="0"/>
              <a:t>って</a:t>
            </a:r>
            <a:r>
              <a:rPr lang="ja-JP" altLang="en-US" dirty="0" smtClean="0"/>
              <a:t>、なに？</a:t>
            </a:r>
            <a:endParaRPr kumimoji="1" lang="ja-JP" altLang="en-US" dirty="0"/>
          </a:p>
        </p:txBody>
      </p:sp>
      <p:sp>
        <p:nvSpPr>
          <p:cNvPr id="3" name="コンテンツ プレースホルダー 2"/>
          <p:cNvSpPr>
            <a:spLocks noGrp="1"/>
          </p:cNvSpPr>
          <p:nvPr>
            <p:ph sz="quarter" idx="1"/>
          </p:nvPr>
        </p:nvSpPr>
        <p:spPr/>
        <p:txBody>
          <a:bodyPr/>
          <a:lstStyle/>
          <a:p>
            <a:r>
              <a:rPr kumimoji="1" lang="en-US" altLang="ja-JP" dirty="0" smtClean="0"/>
              <a:t>IP</a:t>
            </a:r>
            <a:r>
              <a:rPr kumimoji="1" lang="ja-JP" altLang="en-US" dirty="0" smtClean="0"/>
              <a:t>の部分はまんま</a:t>
            </a:r>
            <a:r>
              <a:rPr kumimoji="1" lang="en-US" altLang="ja-JP" dirty="0" smtClean="0"/>
              <a:t>IP</a:t>
            </a:r>
            <a:r>
              <a:rPr kumimoji="1" lang="ja-JP" altLang="en-US" dirty="0" err="1" smtClean="0"/>
              <a:t>で</a:t>
            </a:r>
            <a:r>
              <a:rPr kumimoji="1" lang="ja-JP" altLang="en-US" dirty="0" smtClean="0"/>
              <a:t>した</a:t>
            </a:r>
            <a:endParaRPr kumimoji="1" lang="en-US" altLang="ja-JP" dirty="0" smtClean="0"/>
          </a:p>
          <a:p>
            <a:r>
              <a:rPr kumimoji="1" lang="ja-JP" altLang="en-US" dirty="0" smtClean="0"/>
              <a:t>んじゃ</a:t>
            </a:r>
            <a:r>
              <a:rPr kumimoji="1" lang="en-US" altLang="ja-JP" dirty="0" smtClean="0"/>
              <a:t>TCP</a:t>
            </a:r>
            <a:r>
              <a:rPr kumimoji="1" lang="ja-JP" altLang="en-US" dirty="0" smtClean="0"/>
              <a:t>は？</a:t>
            </a:r>
            <a:endParaRPr kumimoji="1" lang="en-US" altLang="ja-JP" dirty="0" smtClean="0"/>
          </a:p>
          <a:p>
            <a:r>
              <a:rPr lang="en-US" altLang="ja-JP" dirty="0"/>
              <a:t>Transmission Control </a:t>
            </a:r>
            <a:r>
              <a:rPr lang="en-US" altLang="ja-JP" dirty="0" smtClean="0"/>
              <a:t>Protocol(</a:t>
            </a:r>
            <a:r>
              <a:rPr lang="ja-JP" altLang="en-US" dirty="0"/>
              <a:t>伝送制</a:t>
            </a:r>
            <a:r>
              <a:rPr lang="ja-JP" altLang="en-US" dirty="0" smtClean="0"/>
              <a:t>御プロトコル</a:t>
            </a:r>
            <a:r>
              <a:rPr lang="en-US" altLang="ja-JP" dirty="0" smtClean="0"/>
              <a:t>)</a:t>
            </a:r>
          </a:p>
          <a:p>
            <a:r>
              <a:rPr lang="ja-JP" altLang="en-US" dirty="0" smtClean="0"/>
              <a:t>ここは「トランスポート層」というのを司り、一般的にこれは「ポート番号」というもので表されます</a:t>
            </a:r>
            <a:endParaRPr lang="en-US" altLang="ja-JP" dirty="0"/>
          </a:p>
          <a:p>
            <a:pPr marL="0" indent="0">
              <a:buNone/>
            </a:pPr>
            <a:endParaRPr lang="en-US" altLang="ja-JP" dirty="0" smtClean="0"/>
          </a:p>
          <a:p>
            <a:endParaRPr kumimoji="1" lang="ja-JP" altLang="en-US" dirty="0"/>
          </a:p>
        </p:txBody>
      </p:sp>
    </p:spTree>
    <p:extLst>
      <p:ext uri="{BB962C8B-B14F-4D97-AF65-F5344CB8AC3E}">
        <p14:creationId xmlns:p14="http://schemas.microsoft.com/office/powerpoint/2010/main" val="3141608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ポート番号って？</a:t>
            </a:r>
            <a:endParaRPr kumimoji="1" lang="ja-JP" altLang="en-US" dirty="0"/>
          </a:p>
        </p:txBody>
      </p:sp>
      <p:sp>
        <p:nvSpPr>
          <p:cNvPr id="3" name="コンテンツ プレースホルダー 2"/>
          <p:cNvSpPr>
            <a:spLocks noGrp="1"/>
          </p:cNvSpPr>
          <p:nvPr>
            <p:ph sz="quarter" idx="1"/>
          </p:nvPr>
        </p:nvSpPr>
        <p:spPr/>
        <p:txBody>
          <a:bodyPr/>
          <a:lstStyle/>
          <a:p>
            <a:r>
              <a:rPr lang="en-US" altLang="ja-JP" dirty="0"/>
              <a:t>IP</a:t>
            </a:r>
            <a:r>
              <a:rPr lang="ja-JP" altLang="en-US" dirty="0"/>
              <a:t>アドレスは「１台のサーバ」を意味してました</a:t>
            </a:r>
          </a:p>
          <a:p>
            <a:r>
              <a:rPr lang="ja-JP" altLang="en-US" dirty="0"/>
              <a:t>１台のサーバを「マンション」だと思ってください</a:t>
            </a:r>
          </a:p>
          <a:p>
            <a:r>
              <a:rPr kumimoji="1" lang="ja-JP" altLang="en-US" dirty="0" smtClean="0"/>
              <a:t>ポート番号は、そのマンションの「部屋番号」です</a:t>
            </a:r>
            <a:endParaRPr kumimoji="1" lang="en-US" altLang="ja-JP" dirty="0" smtClean="0"/>
          </a:p>
          <a:p>
            <a:r>
              <a:rPr lang="ja-JP" altLang="en-US" dirty="0"/>
              <a:t>ネットワークの</a:t>
            </a:r>
            <a:r>
              <a:rPr lang="ja-JP" altLang="en-US" dirty="0" smtClean="0"/>
              <a:t>通信</a:t>
            </a:r>
            <a:r>
              <a:rPr lang="ja-JP" altLang="en-US" dirty="0"/>
              <a:t>は</a:t>
            </a:r>
            <a:r>
              <a:rPr lang="ja-JP" altLang="en-US" dirty="0" smtClean="0"/>
              <a:t>「どこかのマンションのドコカのお部屋」から「どこかのマンションのどこかのお部屋」へのお手紙だと思ってください。</a:t>
            </a:r>
            <a:endParaRPr lang="en-US" altLang="ja-JP" dirty="0" smtClean="0"/>
          </a:p>
          <a:p>
            <a:r>
              <a:rPr lang="ja-JP" altLang="en-US" dirty="0"/>
              <a:t>ちなみ</a:t>
            </a:r>
            <a:r>
              <a:rPr lang="ja-JP" altLang="en-US" dirty="0" smtClean="0"/>
              <a:t>にこのマンションは「一人住まい専用」です</a:t>
            </a:r>
            <a:endParaRPr kumimoji="1" lang="ja-JP" altLang="en-US" dirty="0"/>
          </a:p>
        </p:txBody>
      </p:sp>
    </p:spTree>
    <p:extLst>
      <p:ext uri="{BB962C8B-B14F-4D97-AF65-F5344CB8AC3E}">
        <p14:creationId xmlns:p14="http://schemas.microsoft.com/office/powerpoint/2010/main" val="42064150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ス">
  <a:themeElements>
    <a:clrScheme name="アース">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アース">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ース">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346</TotalTime>
  <Words>4012</Words>
  <Application>Microsoft Office PowerPoint</Application>
  <PresentationFormat>画面に合わせる (4:3)</PresentationFormat>
  <Paragraphs>398</Paragraphs>
  <Slides>67</Slides>
  <Notes>0</Notes>
  <HiddenSlides>0</HiddenSlides>
  <MMClips>0</MMClips>
  <ScaleCrop>false</ScaleCrop>
  <HeadingPairs>
    <vt:vector size="4" baseType="variant">
      <vt:variant>
        <vt:lpstr>テーマ</vt:lpstr>
      </vt:variant>
      <vt:variant>
        <vt:i4>1</vt:i4>
      </vt:variant>
      <vt:variant>
        <vt:lpstr>スライド タイトル</vt:lpstr>
      </vt:variant>
      <vt:variant>
        <vt:i4>67</vt:i4>
      </vt:variant>
    </vt:vector>
  </HeadingPairs>
  <TitlesOfParts>
    <vt:vector size="68" baseType="lpstr">
      <vt:lpstr>アース</vt:lpstr>
      <vt:lpstr>Webアプリケーション HTTP通信のいろは</vt:lpstr>
      <vt:lpstr>自己紹介</vt:lpstr>
      <vt:lpstr>本講座の目的</vt:lpstr>
      <vt:lpstr>1. TCP/IPを軽く把握しておこう</vt:lpstr>
      <vt:lpstr>IPとは？</vt:lpstr>
      <vt:lpstr>IPでもうちょい</vt:lpstr>
      <vt:lpstr>ネットワークアドレスとサブネットマスク</vt:lpstr>
      <vt:lpstr>TCP/IPの、TCPって、なに？</vt:lpstr>
      <vt:lpstr>ポート番号って？</vt:lpstr>
      <vt:lpstr>ポート番号続き</vt:lpstr>
      <vt:lpstr>ブラウザのアクセスはどうなるの？</vt:lpstr>
      <vt:lpstr>ブラウザでタブの時の挙動</vt:lpstr>
      <vt:lpstr>TCP/IPでの通信：パケットの冒険</vt:lpstr>
      <vt:lpstr>サーバ・クライアントという考え方</vt:lpstr>
      <vt:lpstr>2. HTTP通信/実際の所のやりとりは？</vt:lpstr>
      <vt:lpstr>HTTPのルールはどこで決まるの？</vt:lpstr>
      <vt:lpstr>PowerPoint プレゼンテーション</vt:lpstr>
      <vt:lpstr>おまけ ステータスコード</vt:lpstr>
      <vt:lpstr>PowerPoint プレゼンテーション</vt:lpstr>
      <vt:lpstr>基本的なリクエスト</vt:lpstr>
      <vt:lpstr>PowerPoint プレゼンテーション</vt:lpstr>
      <vt:lpstr>基本的なレスポンス</vt:lpstr>
      <vt:lpstr>もう少し細かいリクエスト</vt:lpstr>
      <vt:lpstr>もう少し細かいレスポンス</vt:lpstr>
      <vt:lpstr>キャッシュしてるっぽい時の挙動</vt:lpstr>
      <vt:lpstr>3. PerlとPHPではどんな風に実装するの？</vt:lpstr>
      <vt:lpstr>Perlの場合</vt:lpstr>
      <vt:lpstr>PHPの場合</vt:lpstr>
      <vt:lpstr>PowerPoint プレゼンテーション</vt:lpstr>
      <vt:lpstr>PowerPoint プレゼンテーション</vt:lpstr>
      <vt:lpstr>PowerPoint プレゼンテーション</vt:lpstr>
      <vt:lpstr>4. Cookieとセッション</vt:lpstr>
      <vt:lpstr>まずセッションの前提知識</vt:lpstr>
      <vt:lpstr>authorization(認可)の無理具合</vt:lpstr>
      <vt:lpstr>頑張って実装してみる</vt:lpstr>
      <vt:lpstr>ちょっと危険な思考実験</vt:lpstr>
      <vt:lpstr>セッション(認可)の危険性</vt:lpstr>
      <vt:lpstr>おまけ：携帯における契約者固有ID</vt:lpstr>
      <vt:lpstr>もう一つ：スマフォのUDID</vt:lpstr>
      <vt:lpstr>5. レンダリング＆動的画像生成：cssもね</vt:lpstr>
      <vt:lpstr>レンダリングの基本的な流れ</vt:lpstr>
      <vt:lpstr>レンダリング紳士協定</vt:lpstr>
      <vt:lpstr>ロールオーバーの話とか</vt:lpstr>
      <vt:lpstr>というわけで、鉄則その１</vt:lpstr>
      <vt:lpstr>動的な画像生成：アバターとか</vt:lpstr>
      <vt:lpstr>根本的なところで一つ</vt:lpstr>
      <vt:lpstr>そうつまり</vt:lpstr>
      <vt:lpstr>軽く実装の話</vt:lpstr>
      <vt:lpstr>軽く余談</vt:lpstr>
      <vt:lpstr>余談の続き</vt:lpstr>
      <vt:lpstr>6. JavaScript、特にAjaxあたり</vt:lpstr>
      <vt:lpstr>まずそもそも「Ajax」って、なに？</vt:lpstr>
      <vt:lpstr>Ajax理解のためにその１：HTTP紙芝居</vt:lpstr>
      <vt:lpstr>その２：JavaScriptはイベントドリブン</vt:lpstr>
      <vt:lpstr>PowerPoint プレゼンテーション</vt:lpstr>
      <vt:lpstr>PowerPoint プレゼンテーション</vt:lpstr>
      <vt:lpstr>PowerPoint プレゼンテーション</vt:lpstr>
      <vt:lpstr>その３：JavaScriptはDOM構造を変える</vt:lpstr>
      <vt:lpstr>PowerPoint プレゼンテーション</vt:lpstr>
      <vt:lpstr>戻ってきて、Ajax</vt:lpstr>
      <vt:lpstr>もうちょっとかみ砕いて正確に</vt:lpstr>
      <vt:lpstr>「適宜処理」の内容</vt:lpstr>
      <vt:lpstr>その他注意点</vt:lpstr>
      <vt:lpstr>おまけ：スマフォアプリ</vt:lpstr>
      <vt:lpstr>まとめ</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Webアプリケーション HTTP通信のいろは</dc:title>
  <dc:creator>gallu</dc:creator>
  <cp:lastModifiedBy>gallu</cp:lastModifiedBy>
  <cp:revision>58</cp:revision>
  <dcterms:created xsi:type="dcterms:W3CDTF">2012-09-21T16:06:14Z</dcterms:created>
  <dcterms:modified xsi:type="dcterms:W3CDTF">2012-09-23T04:16:20Z</dcterms:modified>
</cp:coreProperties>
</file>