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4"/>
  </p:sldMasterIdLst>
  <p:notesMasterIdLst>
    <p:notesMasterId r:id="rId16"/>
  </p:notesMasterIdLst>
  <p:sldIdLst>
    <p:sldId id="256" r:id="rId5"/>
    <p:sldId id="258" r:id="rId6"/>
    <p:sldId id="259" r:id="rId7"/>
    <p:sldId id="261" r:id="rId8"/>
    <p:sldId id="262" r:id="rId9"/>
    <p:sldId id="273" r:id="rId10"/>
    <p:sldId id="274" r:id="rId11"/>
    <p:sldId id="275" r:id="rId12"/>
    <p:sldId id="269" r:id="rId13"/>
    <p:sldId id="257" r:id="rId14"/>
    <p:sldId id="270" r:id="rId15"/>
  </p:sldIdLst>
  <p:sldSz cx="18288000" cy="10287000"/>
  <p:notesSz cx="6858000" cy="9144000"/>
  <p:embeddedFontLst>
    <p:embeddedFont>
      <p:font typeface="Arial Unicode MS" panose="020B0604020202020204" pitchFamily="34" charset="-12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3EB"/>
    <a:srgbClr val="9FC3D0"/>
    <a:srgbClr val="E9C7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B37C71-C976-67E4-11CE-97600D1E1C38}" v="19" dt="2024-02-01T01:03:20.160"/>
    <p1510:client id="{EAE8895C-8D59-7E36-7A83-D9CDA3BC1AC2}" v="482" dt="2024-02-01T02:24:27.1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2695" autoAdjust="0"/>
  </p:normalViewPr>
  <p:slideViewPr>
    <p:cSldViewPr>
      <p:cViewPr>
        <p:scale>
          <a:sx n="50" d="100"/>
          <a:sy n="50" d="100"/>
        </p:scale>
        <p:origin x="94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BD82C-B7A0-4D29-8FD1-D9E66D485A47}" type="datetimeFigureOut">
              <a:rPr lang="zh-TW" altLang="en-US" smtClean="0"/>
              <a:t>2024/2/2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6D79F-2F2D-4B10-BEDC-B7C4A2EC6E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5966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6D79F-2F2D-4B10-BEDC-B7C4A2EC6EDA}" type="slidenum">
              <a:rPr lang="zh-TW" altLang="en-US" smtClean="0"/>
              <a:t>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7628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6D79F-2F2D-4B10-BEDC-B7C4A2EC6ED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5736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6D79F-2F2D-4B10-BEDC-B7C4A2EC6ED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3045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6D79F-2F2D-4B10-BEDC-B7C4A2EC6ED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431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Carbonation, sulfate attack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6D79F-2F2D-4B10-BEDC-B7C4A2EC6ED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2863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文字方塊 4"/>
          <p:cNvSpPr txBox="1"/>
          <p:nvPr userDrawn="1"/>
        </p:nvSpPr>
        <p:spPr>
          <a:xfrm>
            <a:off x="8001000" y="8724900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aseline="0" dirty="0">
                <a:latin typeface="Arial Unicode MS" panose="020B0604020202020204" pitchFamily="34" charset="-120"/>
              </a:rPr>
              <a:t>Slide </a:t>
            </a:r>
            <a:fld id="{0D11C3BF-FFCA-489B-B9E8-C40471780B51}" type="slidenum">
              <a:rPr lang="zh-TW" altLang="en-US" sz="2800" baseline="0" smtClean="0">
                <a:latin typeface="Arial Unicode MS" panose="020B0604020202020204" pitchFamily="34" charset="-120"/>
              </a:rPr>
              <a:t>‹#›</a:t>
            </a:fld>
            <a:r>
              <a:rPr lang="zh-TW" altLang="en-US" sz="2800" baseline="0" dirty="0">
                <a:latin typeface="Arial Unicode MS" panose="020B0604020202020204" pitchFamily="34" charset="-120"/>
              </a:rPr>
              <a:t> </a:t>
            </a:r>
            <a:r>
              <a:rPr lang="en-US" altLang="zh-TW" sz="2800" baseline="0" dirty="0">
                <a:latin typeface="Arial Unicode MS" panose="020B0604020202020204" pitchFamily="34" charset="-120"/>
              </a:rPr>
              <a:t>of 10</a:t>
            </a:r>
            <a:endParaRPr lang="zh-TW" altLang="en-US" sz="2800" baseline="0" dirty="0">
              <a:latin typeface="Arial Unicode MS" panose="020B0604020202020204" pitchFamily="34" charset="-12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istockphoto.com/photo/construction-workers-smooth-the-concrete-gm186821913-17024671" TargetMode="External"/><Relationship Id="rId5" Type="http://schemas.openxmlformats.org/officeDocument/2006/relationships/hyperlink" Target="https://nvlpubs.nist.gov/nistpubs/Legacy/IR/nistir4954.pdf" TargetMode="Externa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1071" y="0"/>
            <a:ext cx="4239083" cy="10287000"/>
            <a:chOff x="0" y="0"/>
            <a:chExt cx="5652111" cy="13716000"/>
          </a:xfrm>
        </p:grpSpPr>
        <p:grpSp>
          <p:nvGrpSpPr>
            <p:cNvPr id="3" name="Group 3"/>
            <p:cNvGrpSpPr/>
            <p:nvPr/>
          </p:nvGrpSpPr>
          <p:grpSpPr>
            <a:xfrm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>
                  <a:latin typeface="+mj-lt"/>
                </a:endParaRPr>
              </a:p>
            </p:txBody>
          </p:sp>
        </p:grpSp>
      </p:grpSp>
      <p:sp>
        <p:nvSpPr>
          <p:cNvPr id="12" name="TextBox 12"/>
          <p:cNvSpPr txBox="1"/>
          <p:nvPr/>
        </p:nvSpPr>
        <p:spPr>
          <a:xfrm>
            <a:off x="4995168" y="2267591"/>
            <a:ext cx="11064376" cy="35392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550"/>
              </a:lnSpc>
            </a:pPr>
            <a:r>
              <a:rPr lang="en-US" sz="9000" dirty="0">
                <a:solidFill>
                  <a:srgbClr val="000000"/>
                </a:solidFill>
                <a:latin typeface="+mj-lt"/>
              </a:rPr>
              <a:t>Concrete Remaining Life Prediction</a:t>
            </a:r>
          </a:p>
        </p:txBody>
      </p:sp>
      <p:sp>
        <p:nvSpPr>
          <p:cNvPr id="13" name="Freeform 13"/>
          <p:cNvSpPr/>
          <p:nvPr/>
        </p:nvSpPr>
        <p:spPr>
          <a:xfrm>
            <a:off x="12646898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4" name="TextBox 14"/>
          <p:cNvSpPr txBox="1"/>
          <p:nvPr/>
        </p:nvSpPr>
        <p:spPr>
          <a:xfrm>
            <a:off x="5762282" y="6254192"/>
            <a:ext cx="9530148" cy="9479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029"/>
              </a:lnSpc>
            </a:pPr>
            <a:r>
              <a:rPr lang="en-US" sz="5000" dirty="0">
                <a:solidFill>
                  <a:srgbClr val="000000"/>
                </a:solidFill>
                <a:latin typeface="+mj-lt"/>
                <a:ea typeface="Arial Unicode MS" panose="020B0604020202020204" pitchFamily="34" charset="-120"/>
                <a:cs typeface="Arial Unicode MS" panose="020B0604020202020204" pitchFamily="34" charset="-120"/>
              </a:rPr>
              <a:t>Yi-</a:t>
            </a:r>
            <a:r>
              <a:rPr lang="en-US" sz="5000" dirty="0" err="1">
                <a:solidFill>
                  <a:srgbClr val="000000"/>
                </a:solidFill>
                <a:latin typeface="+mj-lt"/>
                <a:ea typeface="Arial Unicode MS" panose="020B0604020202020204" pitchFamily="34" charset="-120"/>
                <a:cs typeface="Arial Unicode MS" panose="020B0604020202020204" pitchFamily="34" charset="-120"/>
              </a:rPr>
              <a:t>Leng</a:t>
            </a:r>
            <a:r>
              <a:rPr lang="en-US" sz="5000" dirty="0">
                <a:solidFill>
                  <a:srgbClr val="000000"/>
                </a:solidFill>
                <a:latin typeface="+mj-lt"/>
                <a:ea typeface="Arial Unicode MS" panose="020B0604020202020204" pitchFamily="34" charset="-120"/>
                <a:cs typeface="Arial Unicode MS" panose="020B0604020202020204" pitchFamily="34" charset="-120"/>
              </a:rPr>
              <a:t> Chen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079131" y="7494847"/>
            <a:ext cx="6882108" cy="533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76"/>
              </a:lnSpc>
            </a:pPr>
            <a:r>
              <a:rPr lang="en-US" sz="3126" dirty="0">
                <a:solidFill>
                  <a:srgbClr val="000000"/>
                </a:solidFill>
                <a:latin typeface="+mj-lt"/>
                <a:ea typeface="Arial Unicode MS" panose="020B0604020202020204" pitchFamily="34" charset="-120"/>
                <a:cs typeface="Arial Unicode MS" panose="020B0604020202020204" pitchFamily="34" charset="-120"/>
              </a:rPr>
              <a:t>Feb 2, 2024</a:t>
            </a:r>
          </a:p>
        </p:txBody>
      </p:sp>
      <p:sp>
        <p:nvSpPr>
          <p:cNvPr id="16" name="Freeform 16"/>
          <p:cNvSpPr/>
          <p:nvPr/>
        </p:nvSpPr>
        <p:spPr>
          <a:xfrm>
            <a:off x="11118095" y="925830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B696F1C-8310-3196-76C4-6DFF0FD6AFCA}"/>
              </a:ext>
            </a:extLst>
          </p:cNvPr>
          <p:cNvSpPr/>
          <p:nvPr/>
        </p:nvSpPr>
        <p:spPr>
          <a:xfrm>
            <a:off x="7467600" y="8648700"/>
            <a:ext cx="3505200" cy="762000"/>
          </a:xfrm>
          <a:prstGeom prst="rect">
            <a:avLst/>
          </a:prstGeom>
          <a:solidFill>
            <a:srgbClr val="F6F3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5" name="Freeform 5"/>
          <p:cNvSpPr/>
          <p:nvPr/>
        </p:nvSpPr>
        <p:spPr>
          <a:xfrm>
            <a:off x="13764167" y="620819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AutoShape 6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" name="TextBox 7"/>
          <p:cNvSpPr txBox="1"/>
          <p:nvPr/>
        </p:nvSpPr>
        <p:spPr>
          <a:xfrm>
            <a:off x="1628961" y="278263"/>
            <a:ext cx="15048220" cy="13780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altLang="zh-TW" sz="7200" dirty="0"/>
              <a:t>EXAMPLE OF CALCULATION</a:t>
            </a:r>
            <a:endParaRPr lang="en-US" sz="7200" dirty="0">
              <a:solidFill>
                <a:srgbClr val="000000"/>
              </a:solidFill>
              <a:latin typeface="+mj-lt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9" name="Group 9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>
                  <a:latin typeface="+mj-lt"/>
                </a:endParaRPr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50" dirty="0">
                  <a:solidFill>
                    <a:srgbClr val="000000"/>
                  </a:solidFill>
                  <a:latin typeface="+mj-lt"/>
                  <a:cs typeface="Arial"/>
                </a:rPr>
                <a:t>6</a:t>
              </a:r>
            </a:p>
          </p:txBody>
        </p:sp>
      </p:grpSp>
      <p:sp>
        <p:nvSpPr>
          <p:cNvPr id="13" name="Freeform 13"/>
          <p:cNvSpPr/>
          <p:nvPr/>
        </p:nvSpPr>
        <p:spPr>
          <a:xfrm>
            <a:off x="-4267200" y="-74819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DA29A9A7-30E3-478C-99A8-7B0924A39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0" y="3708102"/>
            <a:ext cx="11930887" cy="1747837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F2ED086B-5EA8-757D-25F1-DF9C214EC9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9400" y="5557417"/>
            <a:ext cx="8991600" cy="1766971"/>
          </a:xfrm>
          <a:prstGeom prst="rect">
            <a:avLst/>
          </a:prstGeom>
        </p:spPr>
      </p:pic>
      <p:sp>
        <p:nvSpPr>
          <p:cNvPr id="28" name="文字方塊 27">
            <a:extLst>
              <a:ext uri="{FF2B5EF4-FFF2-40B4-BE49-F238E27FC236}">
                <a16:creationId xmlns:a16="http://schemas.microsoft.com/office/drawing/2014/main" id="{42A393B1-7F10-5F36-56A1-5080CD45A7DE}"/>
              </a:ext>
            </a:extLst>
          </p:cNvPr>
          <p:cNvSpPr txBox="1"/>
          <p:nvPr/>
        </p:nvSpPr>
        <p:spPr>
          <a:xfrm>
            <a:off x="2819400" y="1924608"/>
            <a:ext cx="138577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If the average depth of carbonation was 24 mm after 36 years and the average concrete cover over the reinforcing bars was 48 mm</a:t>
            </a:r>
            <a:endParaRPr lang="zh-TW" altLang="en-US" sz="3600" dirty="0"/>
          </a:p>
        </p:txBody>
      </p:sp>
      <p:grpSp>
        <p:nvGrpSpPr>
          <p:cNvPr id="29" name="Group 2">
            <a:extLst>
              <a:ext uri="{FF2B5EF4-FFF2-40B4-BE49-F238E27FC236}">
                <a16:creationId xmlns:a16="http://schemas.microsoft.com/office/drawing/2014/main" id="{922F180E-4E7C-BE78-C2AA-F41363D41DFE}"/>
              </a:ext>
            </a:extLst>
          </p:cNvPr>
          <p:cNvGrpSpPr/>
          <p:nvPr/>
        </p:nvGrpSpPr>
        <p:grpSpPr>
          <a:xfrm>
            <a:off x="2133600" y="2007812"/>
            <a:ext cx="516960" cy="516960"/>
            <a:chOff x="0" y="0"/>
            <a:chExt cx="812800" cy="812800"/>
          </a:xfrm>
        </p:grpSpPr>
        <p:sp>
          <p:nvSpPr>
            <p:cNvPr id="31" name="Freeform 3">
              <a:extLst>
                <a:ext uri="{FF2B5EF4-FFF2-40B4-BE49-F238E27FC236}">
                  <a16:creationId xmlns:a16="http://schemas.microsoft.com/office/drawing/2014/main" id="{7B41C62A-A8A5-0036-A2EA-7EEBFF327089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" name="TextBox 4">
              <a:extLst>
                <a:ext uri="{FF2B5EF4-FFF2-40B4-BE49-F238E27FC236}">
                  <a16:creationId xmlns:a16="http://schemas.microsoft.com/office/drawing/2014/main" id="{415413E8-803B-976F-D753-F0886FFAEDA6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>
                <a:latin typeface="+mj-lt"/>
              </a:endParaRPr>
            </a:p>
          </p:txBody>
        </p:sp>
      </p:grp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19DA7FDC-DD0A-393B-AE06-31885C059EAC}"/>
              </a:ext>
            </a:extLst>
          </p:cNvPr>
          <p:cNvSpPr txBox="1"/>
          <p:nvPr/>
        </p:nvSpPr>
        <p:spPr>
          <a:xfrm>
            <a:off x="2819400" y="7688563"/>
            <a:ext cx="14325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144-36=108(predicted remaining service life)</a:t>
            </a:r>
            <a:endParaRPr lang="zh-TW" altLang="en-US" dirty="0"/>
          </a:p>
        </p:txBody>
      </p:sp>
      <p:grpSp>
        <p:nvGrpSpPr>
          <p:cNvPr id="36" name="Group 2">
            <a:extLst>
              <a:ext uri="{FF2B5EF4-FFF2-40B4-BE49-F238E27FC236}">
                <a16:creationId xmlns:a16="http://schemas.microsoft.com/office/drawing/2014/main" id="{337025F4-98EE-1ED1-625C-87AEC9C45AAB}"/>
              </a:ext>
            </a:extLst>
          </p:cNvPr>
          <p:cNvGrpSpPr/>
          <p:nvPr/>
        </p:nvGrpSpPr>
        <p:grpSpPr>
          <a:xfrm>
            <a:off x="2193360" y="7726680"/>
            <a:ext cx="516960" cy="516960"/>
            <a:chOff x="0" y="0"/>
            <a:chExt cx="812800" cy="812800"/>
          </a:xfrm>
        </p:grpSpPr>
        <p:sp>
          <p:nvSpPr>
            <p:cNvPr id="37" name="Freeform 3">
              <a:extLst>
                <a:ext uri="{FF2B5EF4-FFF2-40B4-BE49-F238E27FC236}">
                  <a16:creationId xmlns:a16="http://schemas.microsoft.com/office/drawing/2014/main" id="{597AFC2F-953C-8420-54B9-67684F27B81F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" name="TextBox 4">
              <a:extLst>
                <a:ext uri="{FF2B5EF4-FFF2-40B4-BE49-F238E27FC236}">
                  <a16:creationId xmlns:a16="http://schemas.microsoft.com/office/drawing/2014/main" id="{7F24BDDA-79EA-EB0E-DCE7-B280D1E86931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>
                <a:latin typeface="+mj-lt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54977" y="3748035"/>
            <a:ext cx="11627497" cy="23548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73"/>
              </a:lnSpc>
            </a:pPr>
            <a:r>
              <a:rPr lang="en-US" sz="1200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Questions?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-31071" y="0"/>
            <a:ext cx="4239083" cy="10287000"/>
            <a:chOff x="0" y="0"/>
            <a:chExt cx="5652111" cy="13716000"/>
          </a:xfrm>
        </p:grpSpPr>
        <p:grpSp>
          <p:nvGrpSpPr>
            <p:cNvPr id="6" name="Group 6"/>
            <p:cNvGrpSpPr/>
            <p:nvPr/>
          </p:nvGrpSpPr>
          <p:grpSpPr>
            <a:xfrm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5" name="Freeform 15"/>
          <p:cNvSpPr/>
          <p:nvPr/>
        </p:nvSpPr>
        <p:spPr>
          <a:xfrm>
            <a:off x="12412831" y="802621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6" name="Freeform 16"/>
          <p:cNvSpPr/>
          <p:nvPr/>
        </p:nvSpPr>
        <p:spPr>
          <a:xfrm>
            <a:off x="11413653" y="-57369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53980" y="866775"/>
            <a:ext cx="13180039" cy="1392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+mj-lt"/>
              </a:rPr>
              <a:t>CONTENTS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810000" y="3266072"/>
            <a:ext cx="4480960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+mj-lt"/>
              </a:rPr>
              <a:t>Introduction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810000" y="4369407"/>
            <a:ext cx="4480960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>
              <a:lnSpc>
                <a:spcPts val="5179"/>
              </a:lnSpc>
              <a:buFont typeface="Arial"/>
              <a:buChar char="•"/>
            </a:pPr>
            <a:r>
              <a:rPr lang="en-US" sz="3699" dirty="0">
                <a:solidFill>
                  <a:srgbClr val="000000"/>
                </a:solidFill>
                <a:latin typeface="+mj-lt"/>
              </a:rPr>
              <a:t>Goal statement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810000" y="5472742"/>
            <a:ext cx="5241454" cy="608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>
              <a:lnSpc>
                <a:spcPts val="5179"/>
              </a:lnSpc>
              <a:buFont typeface="Arial"/>
              <a:buChar char="•"/>
            </a:pPr>
            <a:r>
              <a:rPr lang="en-US" sz="3699" dirty="0">
                <a:solidFill>
                  <a:srgbClr val="000000"/>
                </a:solidFill>
                <a:latin typeface="+mj-lt"/>
              </a:rPr>
              <a:t>Input and Output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958990" y="4369407"/>
            <a:ext cx="4480960" cy="608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>
              <a:lnSpc>
                <a:spcPts val="5179"/>
              </a:lnSpc>
              <a:buFont typeface="Arial"/>
              <a:buChar char="•"/>
            </a:pPr>
            <a:r>
              <a:rPr lang="en-US" sz="3699" dirty="0">
                <a:solidFill>
                  <a:srgbClr val="000000"/>
                </a:solidFill>
                <a:latin typeface="+mj-lt"/>
              </a:rPr>
              <a:t>Assumption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958990" y="3324806"/>
            <a:ext cx="5519010" cy="6081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98195" lvl="1" indent="-399415">
              <a:lnSpc>
                <a:spcPts val="5179"/>
              </a:lnSpc>
              <a:buFont typeface="Arial"/>
              <a:buChar char="•"/>
            </a:pPr>
            <a:r>
              <a:rPr lang="en-US" sz="3650" dirty="0">
                <a:solidFill>
                  <a:srgbClr val="000000"/>
                </a:solidFill>
                <a:latin typeface="+mj-lt"/>
              </a:rPr>
              <a:t>Equation</a:t>
            </a:r>
            <a:endParaRPr lang="zh-TW" altLang="en-US" dirty="0"/>
          </a:p>
        </p:txBody>
      </p:sp>
      <p:sp>
        <p:nvSpPr>
          <p:cNvPr id="16" name="AutoShape 16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7" name="AutoShape 17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3" name="Freeform 23"/>
          <p:cNvSpPr/>
          <p:nvPr/>
        </p:nvSpPr>
        <p:spPr>
          <a:xfrm>
            <a:off x="-2845001" y="434334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24" name="Freeform 24"/>
          <p:cNvSpPr/>
          <p:nvPr/>
        </p:nvSpPr>
        <p:spPr>
          <a:xfrm>
            <a:off x="13601700" y="614206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95CC316D-E45E-5021-B5CA-4D477294B366}"/>
              </a:ext>
            </a:extLst>
          </p:cNvPr>
          <p:cNvSpPr txBox="1"/>
          <p:nvPr/>
        </p:nvSpPr>
        <p:spPr>
          <a:xfrm>
            <a:off x="8958990" y="5520287"/>
            <a:ext cx="5519010" cy="6081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98829" lvl="1" indent="-399415">
              <a:lnSpc>
                <a:spcPts val="5179"/>
              </a:lnSpc>
              <a:buFont typeface="Arial"/>
              <a:buChar char="•"/>
            </a:pPr>
            <a:r>
              <a:rPr lang="en-US" sz="3699" dirty="0">
                <a:solidFill>
                  <a:srgbClr val="000000"/>
                </a:solidFill>
                <a:latin typeface="+mj-lt"/>
              </a:rPr>
              <a:t>Example of calculation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crete Finisher: Occupations in Alberta - alis">
            <a:extLst>
              <a:ext uri="{FF2B5EF4-FFF2-40B4-BE49-F238E27FC236}">
                <a16:creationId xmlns:a16="http://schemas.microsoft.com/office/drawing/2014/main" id="{0583AF70-BC71-F14A-5986-23C9D8E04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2357" y="2882032"/>
            <a:ext cx="6937857" cy="552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" name="AutoShape 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5" name="Freeform 5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8" name="TextBox 8"/>
          <p:cNvSpPr txBox="1"/>
          <p:nvPr/>
        </p:nvSpPr>
        <p:spPr>
          <a:xfrm>
            <a:off x="2553980" y="866775"/>
            <a:ext cx="13180039" cy="15260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+mj-lt"/>
              </a:rPr>
              <a:t>INTRODUCTION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0" name="Group 10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>
                  <a:latin typeface="+mj-lt"/>
                </a:endParaRPr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dirty="0">
                  <a:solidFill>
                    <a:srgbClr val="000000"/>
                  </a:solidFill>
                  <a:latin typeface="+mj-lt"/>
                </a:rPr>
                <a:t>1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5" name="TextBox 15"/>
          <p:cNvSpPr txBox="1"/>
          <p:nvPr/>
        </p:nvSpPr>
        <p:spPr>
          <a:xfrm>
            <a:off x="2057400" y="2882032"/>
            <a:ext cx="8229600" cy="37159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52"/>
              </a:lnSpc>
            </a:pPr>
            <a:r>
              <a:rPr lang="en-US" sz="4180" dirty="0">
                <a:solidFill>
                  <a:srgbClr val="000000"/>
                </a:solidFill>
                <a:latin typeface="+mj-lt"/>
              </a:rPr>
              <a:t>In 1992, a laboratory in the United States published a paper </a:t>
            </a:r>
            <a:r>
              <a:rPr lang="en-US" sz="3600" baseline="30000" dirty="0">
                <a:solidFill>
                  <a:srgbClr val="000000"/>
                </a:solidFill>
                <a:latin typeface="+mj-lt"/>
              </a:rPr>
              <a:t>[1] </a:t>
            </a:r>
            <a:r>
              <a:rPr lang="en-US" sz="4180" dirty="0">
                <a:solidFill>
                  <a:srgbClr val="000000"/>
                </a:solidFill>
                <a:latin typeface="+mj-lt"/>
              </a:rPr>
              <a:t>which emphasizing the importance of predicting the remaining life of concrete structures.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FBF43CC-8E47-E1FA-E802-9AFA5C049BC2}"/>
              </a:ext>
            </a:extLst>
          </p:cNvPr>
          <p:cNvSpPr txBox="1"/>
          <p:nvPr/>
        </p:nvSpPr>
        <p:spPr>
          <a:xfrm>
            <a:off x="1699643" y="9315071"/>
            <a:ext cx="16459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0" i="0" dirty="0">
                <a:effectLst/>
                <a:latin typeface="+mj-lt"/>
              </a:rPr>
              <a:t>[1] Building and fire research laboratory. (1992). </a:t>
            </a:r>
            <a:r>
              <a:rPr lang="en-US" altLang="zh-TW" sz="1600" b="0" i="1" dirty="0">
                <a:effectLst/>
                <a:latin typeface="+mj-lt"/>
              </a:rPr>
              <a:t>Methods for Predicting Remaining Life of Concrete in </a:t>
            </a:r>
            <a:r>
              <a:rPr lang="en-US" altLang="zh-TW" sz="1600" b="0" i="1" dirty="0" err="1">
                <a:effectLst/>
                <a:latin typeface="+mj-lt"/>
              </a:rPr>
              <a:t>Structures</a:t>
            </a:r>
            <a:r>
              <a:rPr lang="en-US" altLang="zh-TW" sz="1600" b="0" i="0" dirty="0" err="1">
                <a:effectLst/>
                <a:latin typeface="+mj-lt"/>
              </a:rPr>
              <a:t>.</a:t>
            </a:r>
            <a:r>
              <a:rPr lang="en-US" altLang="zh-TW" sz="1600" b="0" i="0" dirty="0" err="1">
                <a:solidFill>
                  <a:srgbClr val="0000FF"/>
                </a:solidFill>
                <a:effectLst/>
                <a:latin typeface="+mj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en-US" altLang="zh-TW" sz="1600" b="0" i="0" dirty="0">
                <a:solidFill>
                  <a:srgbClr val="0000FF"/>
                </a:solidFill>
                <a:effectLst/>
                <a:latin typeface="+mj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://nvlpubs.nist.gov/nistpubs/Legacy/IR/nistir4954.</a:t>
            </a:r>
            <a:r>
              <a:rPr lang="en-US" altLang="zh-TW" sz="1600" b="0" i="0" dirty="0">
                <a:effectLst/>
                <a:latin typeface="+mj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pdf</a:t>
            </a:r>
            <a:endParaRPr lang="en-US" altLang="zh-TW" sz="1600" b="0" i="0" dirty="0">
              <a:effectLst/>
              <a:latin typeface="+mj-lt"/>
            </a:endParaRPr>
          </a:p>
          <a:p>
            <a:r>
              <a:rPr lang="en-US" altLang="zh-TW" sz="1600" b="0" i="0" u="none" strike="noStrike" dirty="0">
                <a:effectLst/>
                <a:latin typeface="+mj-lt"/>
              </a:rPr>
              <a:t>[2] </a:t>
            </a:r>
            <a:r>
              <a:rPr lang="en-US" altLang="zh-TW" sz="1600" b="0" i="0" u="none" strike="noStrike" dirty="0" err="1">
                <a:effectLst/>
                <a:latin typeface="+mj-lt"/>
              </a:rPr>
              <a:t>Avalon_Studio</a:t>
            </a:r>
            <a:r>
              <a:rPr lang="en-US" altLang="zh-TW" sz="1600" b="0" i="0" u="none" strike="noStrike" dirty="0">
                <a:effectLst/>
                <a:latin typeface="+mj-lt"/>
              </a:rPr>
              <a:t>.(2011).</a:t>
            </a:r>
            <a:r>
              <a:rPr lang="en-US" altLang="zh-TW" sz="1600" b="0" i="0" dirty="0">
                <a:effectLst/>
                <a:latin typeface="+mj-lt"/>
              </a:rPr>
              <a:t> </a:t>
            </a:r>
            <a:r>
              <a:rPr lang="en-US" altLang="zh-TW" sz="1600" b="0" i="1" dirty="0">
                <a:effectLst/>
                <a:latin typeface="+mj-lt"/>
              </a:rPr>
              <a:t>Construction workers smooth the concrete stock photo </a:t>
            </a:r>
            <a:r>
              <a:rPr lang="en-US" altLang="zh-TW" sz="1600" b="0" i="0" dirty="0">
                <a:effectLst/>
                <a:latin typeface="+mj-lt"/>
              </a:rPr>
              <a:t>[Online image]</a:t>
            </a:r>
            <a:r>
              <a:rPr lang="en-US" altLang="zh-TW" sz="1600" dirty="0">
                <a:latin typeface="+mj-lt"/>
              </a:rPr>
              <a:t>.</a:t>
            </a:r>
            <a:r>
              <a:rPr lang="en-US" altLang="zh-TW" sz="1600" b="0" i="0" dirty="0" err="1">
                <a:effectLst/>
                <a:latin typeface="+mj-lt"/>
              </a:rPr>
              <a:t>iStock.</a:t>
            </a:r>
            <a:r>
              <a:rPr lang="en-US" altLang="zh-TW" sz="1600" b="0" i="0" dirty="0" err="1">
                <a:effectLst/>
                <a:latin typeface="+mj-lt"/>
                <a:hlinkClick r:id="rId6"/>
              </a:rPr>
              <a:t>https</a:t>
            </a:r>
            <a:r>
              <a:rPr lang="en-US" altLang="zh-TW" sz="1600" b="0" i="0" dirty="0">
                <a:effectLst/>
                <a:latin typeface="+mj-lt"/>
                <a:hlinkClick r:id="rId6"/>
              </a:rPr>
              <a:t>://www.istockphoto.com/photo/construction-workers-smooth-the-concrete-gm186821913-17024671</a:t>
            </a:r>
            <a:endParaRPr lang="en-US" altLang="zh-TW" sz="1600" b="0" i="0" dirty="0">
              <a:effectLst/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16230600" cy="15260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altLang="zh-TW" sz="8800" dirty="0"/>
              <a:t>GOAL STATEMENT</a:t>
            </a:r>
            <a:endParaRPr lang="en-US" sz="8499" dirty="0">
              <a:solidFill>
                <a:srgbClr val="000000"/>
              </a:solidFill>
              <a:latin typeface="+mj-lt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2209800" y="3033995"/>
            <a:ext cx="15516465" cy="5162130"/>
            <a:chOff x="0" y="-63120"/>
            <a:chExt cx="20688620" cy="6882840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1473815" cy="1473815"/>
              <a:chOff x="0" y="0"/>
              <a:chExt cx="812800" cy="8128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" name="TextBox 6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>
                  <a:latin typeface="+mj-lt"/>
                </a:endParaRPr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0" y="130580"/>
              <a:ext cx="1473815" cy="11969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048"/>
                </a:lnSpc>
              </a:pPr>
              <a:r>
                <a:rPr lang="en-US" sz="5034">
                  <a:solidFill>
                    <a:srgbClr val="0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38171" y="2811123"/>
              <a:ext cx="1197475" cy="12665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+mj-lt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38171" y="5553160"/>
              <a:ext cx="1197475" cy="12665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+mj-lt"/>
              </a:endParaRP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711697" y="-63120"/>
              <a:ext cx="18976923" cy="38953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400" dirty="0">
                  <a:solidFill>
                    <a:srgbClr val="000000"/>
                  </a:solidFill>
                  <a:latin typeface="+mj-lt"/>
                </a:rPr>
                <a:t>This project aims to develop a program that implements the theories, with the goal of </a:t>
              </a:r>
              <a:r>
                <a:rPr lang="en-US" sz="4400" dirty="0">
                  <a:solidFill>
                    <a:srgbClr val="FF0000"/>
                  </a:solidFill>
                  <a:latin typeface="+mj-lt"/>
                </a:rPr>
                <a:t>predicting the remaining service life of concrete</a:t>
              </a:r>
              <a:r>
                <a:rPr lang="en-US" sz="4400" dirty="0">
                  <a:solidFill>
                    <a:srgbClr val="000000"/>
                  </a:solidFill>
                  <a:latin typeface="+mj-lt"/>
                </a:rPr>
                <a:t> structures.</a:t>
              </a:r>
            </a:p>
          </p:txBody>
        </p:sp>
      </p:grpSp>
      <p:sp>
        <p:nvSpPr>
          <p:cNvPr id="23" name="AutoShape 23"/>
          <p:cNvSpPr/>
          <p:nvPr/>
        </p:nvSpPr>
        <p:spPr>
          <a:xfrm flipH="1" flipV="1">
            <a:off x="1085850" y="7289441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4" name="AutoShape 24"/>
          <p:cNvSpPr/>
          <p:nvPr/>
        </p:nvSpPr>
        <p:spPr>
          <a:xfrm flipV="1">
            <a:off x="1085850" y="-104525"/>
            <a:ext cx="4640" cy="829883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grpSp>
        <p:nvGrpSpPr>
          <p:cNvPr id="25" name="Group 25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26" name="Group 26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" name="TextBox 28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>
                  <a:latin typeface="+mj-lt"/>
                </a:endParaRPr>
              </a:p>
            </p:txBody>
          </p:sp>
        </p:grpSp>
        <p:sp>
          <p:nvSpPr>
            <p:cNvPr id="29" name="TextBox 29"/>
            <p:cNvSpPr txBox="1"/>
            <p:nvPr/>
          </p:nvSpPr>
          <p:spPr>
            <a:xfrm>
              <a:off x="0" y="437581"/>
              <a:ext cx="2083482" cy="12172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dirty="0">
                  <a:solidFill>
                    <a:srgbClr val="000000"/>
                  </a:solidFill>
                  <a:latin typeface="+mj-lt"/>
                </a:rPr>
                <a:t>2</a:t>
              </a:r>
            </a:p>
          </p:txBody>
        </p:sp>
      </p:grpSp>
      <p:sp>
        <p:nvSpPr>
          <p:cNvPr id="30" name="Freeform 30"/>
          <p:cNvSpPr/>
          <p:nvPr/>
        </p:nvSpPr>
        <p:spPr>
          <a:xfrm>
            <a:off x="9697545" y="878816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1" name="Freeform 31"/>
          <p:cNvSpPr/>
          <p:nvPr/>
        </p:nvSpPr>
        <p:spPr>
          <a:xfrm>
            <a:off x="1564423" y="-164117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47891" y="3217015"/>
            <a:ext cx="516960" cy="51696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+mj-lt"/>
              </a:endParaR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866775"/>
            <a:ext cx="16230600" cy="15260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+mj-lt"/>
              </a:rPr>
              <a:t>INPUT AND OUTPUT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411959" y="2938956"/>
            <a:ext cx="7530658" cy="772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80"/>
              </a:lnSpc>
            </a:pPr>
            <a:r>
              <a:rPr lang="en-US" sz="4700" dirty="0">
                <a:solidFill>
                  <a:srgbClr val="000000"/>
                </a:solidFill>
                <a:latin typeface="+mj-lt"/>
              </a:rPr>
              <a:t>Input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411959" y="5767083"/>
            <a:ext cx="7530658" cy="772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80"/>
              </a:lnSpc>
            </a:pPr>
            <a:r>
              <a:rPr lang="en-US" sz="4700" dirty="0">
                <a:solidFill>
                  <a:srgbClr val="000000"/>
                </a:solidFill>
                <a:latin typeface="+mj-lt"/>
              </a:rPr>
              <a:t>Output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411959" y="3859959"/>
            <a:ext cx="14847341" cy="597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25"/>
              </a:lnSpc>
            </a:pPr>
            <a:r>
              <a:rPr lang="en-US" sz="3661" dirty="0">
                <a:solidFill>
                  <a:srgbClr val="000000"/>
                </a:solidFill>
                <a:latin typeface="+mj-lt"/>
              </a:rPr>
              <a:t>Parameters related to concrete</a:t>
            </a:r>
          </a:p>
        </p:txBody>
      </p:sp>
      <p:sp>
        <p:nvSpPr>
          <p:cNvPr id="10" name="Freeform 10"/>
          <p:cNvSpPr/>
          <p:nvPr/>
        </p:nvSpPr>
        <p:spPr>
          <a:xfrm>
            <a:off x="13764167" y="582762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1" name="TextBox 11"/>
          <p:cNvSpPr txBox="1"/>
          <p:nvPr/>
        </p:nvSpPr>
        <p:spPr>
          <a:xfrm>
            <a:off x="2411959" y="6685928"/>
            <a:ext cx="14847341" cy="597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25"/>
              </a:lnSpc>
            </a:pPr>
            <a:r>
              <a:rPr lang="en-US" sz="3661" dirty="0">
                <a:solidFill>
                  <a:srgbClr val="000000"/>
                </a:solidFill>
                <a:latin typeface="+mj-lt"/>
              </a:rPr>
              <a:t>Remaining service life of the concrete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547891" y="5996601"/>
            <a:ext cx="516960" cy="516960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+mj-lt"/>
              </a:endParaRPr>
            </a:p>
          </p:txBody>
        </p:sp>
      </p:grpSp>
      <p:sp>
        <p:nvSpPr>
          <p:cNvPr id="15" name="AutoShape 15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6" name="AutoShape 16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grpSp>
        <p:nvGrpSpPr>
          <p:cNvPr id="17" name="Group 17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8" name="Group 18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>
                  <a:latin typeface="+mj-lt"/>
                </a:endParaRPr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0" y="437581"/>
              <a:ext cx="2083482" cy="12162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50" dirty="0">
                  <a:solidFill>
                    <a:srgbClr val="000000"/>
                  </a:solidFill>
                  <a:latin typeface="+mj-lt"/>
                  <a:cs typeface="Arial"/>
                </a:rPr>
                <a:t>3</a:t>
              </a:r>
            </a:p>
          </p:txBody>
        </p:sp>
      </p:grpSp>
      <p:sp>
        <p:nvSpPr>
          <p:cNvPr id="22" name="Freeform 22"/>
          <p:cNvSpPr/>
          <p:nvPr/>
        </p:nvSpPr>
        <p:spPr>
          <a:xfrm>
            <a:off x="-2628900" y="-144908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592382-B2B0-9502-E067-6DB792FC1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7760328A-4D80-1523-23D4-FE550352CE85}"/>
              </a:ext>
            </a:extLst>
          </p:cNvPr>
          <p:cNvSpPr txBox="1"/>
          <p:nvPr/>
        </p:nvSpPr>
        <p:spPr>
          <a:xfrm>
            <a:off x="3409147" y="232275"/>
            <a:ext cx="12260018" cy="13780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altLang="zh-TW" sz="8000" dirty="0">
                <a:latin typeface="+mj-lt"/>
                <a:ea typeface="微軟正黑體"/>
              </a:rPr>
              <a:t>EQUATION</a:t>
            </a:r>
            <a:endParaRPr lang="zh-TW" altLang="en-US" dirty="0">
              <a:latin typeface="+mj-lt"/>
            </a:endParaRP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4F7F5E4B-7793-946C-6252-87A985255306}"/>
              </a:ext>
            </a:extLst>
          </p:cNvPr>
          <p:cNvGrpSpPr/>
          <p:nvPr/>
        </p:nvGrpSpPr>
        <p:grpSpPr>
          <a:xfrm>
            <a:off x="2327442" y="3107522"/>
            <a:ext cx="5219718" cy="1664348"/>
            <a:chOff x="-527487" y="-192881"/>
            <a:chExt cx="9396200" cy="6365672"/>
          </a:xfrm>
        </p:grpSpPr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AC0BF690-D2A4-2717-B549-B98B648A793B}"/>
                </a:ext>
              </a:extLst>
            </p:cNvPr>
            <p:cNvGrpSpPr/>
            <p:nvPr/>
          </p:nvGrpSpPr>
          <p:grpSpPr>
            <a:xfrm>
              <a:off x="-527487" y="-192881"/>
              <a:ext cx="9396200" cy="6365672"/>
              <a:chOff x="-104195" y="-38100"/>
              <a:chExt cx="1856039" cy="1257416"/>
            </a:xfrm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D583A207-C3CC-DAB7-93DA-7872ECB8714B}"/>
                  </a:ext>
                </a:extLst>
              </p:cNvPr>
              <p:cNvSpPr/>
              <p:nvPr/>
            </p:nvSpPr>
            <p:spPr>
              <a:xfrm>
                <a:off x="-104195" y="269975"/>
                <a:ext cx="1751844" cy="949341"/>
              </a:xfrm>
              <a:custGeom>
                <a:avLst/>
                <a:gdLst/>
                <a:ahLst/>
                <a:cxnLst/>
                <a:rect l="l" t="t" r="r" b="b"/>
                <a:pathLst>
                  <a:path w="1751844" h="649440">
                    <a:moveTo>
                      <a:pt x="59360" y="0"/>
                    </a:moveTo>
                    <a:lnTo>
                      <a:pt x="1692484" y="0"/>
                    </a:lnTo>
                    <a:cubicBezTo>
                      <a:pt x="1725268" y="0"/>
                      <a:pt x="1751844" y="26577"/>
                      <a:pt x="1751844" y="59360"/>
                    </a:cubicBezTo>
                    <a:lnTo>
                      <a:pt x="1751844" y="590080"/>
                    </a:lnTo>
                    <a:cubicBezTo>
                      <a:pt x="1751844" y="622864"/>
                      <a:pt x="1725268" y="649440"/>
                      <a:pt x="1692484" y="649440"/>
                    </a:cubicBezTo>
                    <a:lnTo>
                      <a:pt x="59360" y="649440"/>
                    </a:lnTo>
                    <a:cubicBezTo>
                      <a:pt x="26577" y="649440"/>
                      <a:pt x="0" y="622864"/>
                      <a:pt x="0" y="590080"/>
                    </a:cubicBezTo>
                    <a:lnTo>
                      <a:pt x="0" y="59360"/>
                    </a:lnTo>
                    <a:cubicBezTo>
                      <a:pt x="0" y="26577"/>
                      <a:pt x="26577" y="0"/>
                      <a:pt x="59360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  <p:txBody>
              <a:bodyPr/>
              <a:lstStyle/>
              <a:p>
                <a:endParaRPr lang="zh-TW" altLang="en-US" dirty="0">
                  <a:latin typeface="+mj-lt"/>
                </a:endParaRPr>
              </a:p>
            </p:txBody>
          </p:sp>
          <p:sp>
            <p:nvSpPr>
              <p:cNvPr id="6" name="TextBox 6">
                <a:extLst>
                  <a:ext uri="{FF2B5EF4-FFF2-40B4-BE49-F238E27FC236}">
                    <a16:creationId xmlns:a16="http://schemas.microsoft.com/office/drawing/2014/main" id="{E20DC4DD-F743-09ED-4FF8-FD63E5B05553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751844" cy="68754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>
                  <a:latin typeface="+mj-lt"/>
                </a:endParaRPr>
              </a:p>
            </p:txBody>
          </p:sp>
        </p:grp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65DE719E-75A7-C503-9D8B-A3C2E9764587}"/>
                </a:ext>
              </a:extLst>
            </p:cNvPr>
            <p:cNvSpPr txBox="1"/>
            <p:nvPr/>
          </p:nvSpPr>
          <p:spPr>
            <a:xfrm>
              <a:off x="591396" y="3178231"/>
              <a:ext cx="7749830" cy="228173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193"/>
                </a:lnSpc>
              </a:pPr>
              <a:r>
                <a:rPr lang="en-US" sz="6600" dirty="0">
                  <a:solidFill>
                    <a:srgbClr val="000000"/>
                  </a:solidFill>
                  <a:latin typeface="+mj-lt"/>
                </a:rPr>
                <a:t>A</a:t>
              </a:r>
              <a:r>
                <a:rPr lang="en-US" sz="6600" baseline="-25000" dirty="0">
                  <a:solidFill>
                    <a:srgbClr val="000000"/>
                  </a:solidFill>
                  <a:latin typeface="+mj-lt"/>
                </a:rPr>
                <a:t>d</a:t>
              </a:r>
              <a:r>
                <a:rPr lang="en-US" sz="6600" dirty="0">
                  <a:solidFill>
                    <a:srgbClr val="000000"/>
                  </a:solidFill>
                  <a:latin typeface="+mj-lt"/>
                </a:rPr>
                <a:t> = </a:t>
              </a:r>
              <a:r>
                <a:rPr lang="en-US" sz="6600" dirty="0" err="1">
                  <a:solidFill>
                    <a:srgbClr val="000000"/>
                  </a:solidFill>
                  <a:latin typeface="+mj-lt"/>
                </a:rPr>
                <a:t>k</a:t>
              </a:r>
              <a:r>
                <a:rPr lang="en-US" sz="6600" baseline="-25000" dirty="0" err="1">
                  <a:solidFill>
                    <a:srgbClr val="000000"/>
                  </a:solidFill>
                  <a:latin typeface="+mj-lt"/>
                </a:rPr>
                <a:t>d</a:t>
              </a:r>
              <a:r>
                <a:rPr lang="en-US" sz="6600" dirty="0">
                  <a:solidFill>
                    <a:srgbClr val="000000"/>
                  </a:solidFill>
                  <a:latin typeface="+mj-lt"/>
                </a:rPr>
                <a:t> t</a:t>
              </a:r>
              <a:r>
                <a:rPr lang="en-US" sz="6600" baseline="-25000" dirty="0">
                  <a:solidFill>
                    <a:srgbClr val="000000"/>
                  </a:solidFill>
                  <a:latin typeface="+mj-lt"/>
                </a:rPr>
                <a:t>y</a:t>
              </a:r>
              <a:r>
                <a:rPr lang="en-US" sz="6600" dirty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n-US" sz="6600" baseline="30000" dirty="0">
                  <a:solidFill>
                    <a:srgbClr val="000000"/>
                  </a:solidFill>
                  <a:latin typeface="+mj-lt"/>
                </a:rPr>
                <a:t>n</a:t>
              </a:r>
            </a:p>
          </p:txBody>
        </p:sp>
      </p:grpSp>
      <p:sp>
        <p:nvSpPr>
          <p:cNvPr id="17" name="AutoShape 17">
            <a:extLst>
              <a:ext uri="{FF2B5EF4-FFF2-40B4-BE49-F238E27FC236}">
                <a16:creationId xmlns:a16="http://schemas.microsoft.com/office/drawing/2014/main" id="{D42D97FC-43D3-6FA3-902C-E452C620A097}"/>
              </a:ext>
            </a:extLst>
          </p:cNvPr>
          <p:cNvSpPr/>
          <p:nvPr/>
        </p:nvSpPr>
        <p:spPr>
          <a:xfrm flipV="1">
            <a:off x="1118904" y="-104423"/>
            <a:ext cx="5404" cy="7686425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>
              <a:latin typeface="+mj-lt"/>
            </a:endParaRPr>
          </a:p>
        </p:txBody>
      </p:sp>
      <p:sp>
        <p:nvSpPr>
          <p:cNvPr id="18" name="AutoShape 18">
            <a:extLst>
              <a:ext uri="{FF2B5EF4-FFF2-40B4-BE49-F238E27FC236}">
                <a16:creationId xmlns:a16="http://schemas.microsoft.com/office/drawing/2014/main" id="{1D0A7494-0BFE-0EEB-95DB-CB9DAC79E1A5}"/>
              </a:ext>
            </a:extLst>
          </p:cNvPr>
          <p:cNvSpPr/>
          <p:nvPr/>
        </p:nvSpPr>
        <p:spPr>
          <a:xfrm flipH="1" flipV="1">
            <a:off x="1119668" y="7289544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>
              <a:latin typeface="+mj-lt"/>
            </a:endParaRPr>
          </a:p>
        </p:txBody>
      </p:sp>
      <p:grpSp>
        <p:nvGrpSpPr>
          <p:cNvPr id="19" name="Group 19">
            <a:extLst>
              <a:ext uri="{FF2B5EF4-FFF2-40B4-BE49-F238E27FC236}">
                <a16:creationId xmlns:a16="http://schemas.microsoft.com/office/drawing/2014/main" id="{CA50CD17-B4CA-C240-79EF-4E9C6DDA63AE}"/>
              </a:ext>
            </a:extLst>
          </p:cNvPr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20" name="Group 20">
              <a:extLst>
                <a:ext uri="{FF2B5EF4-FFF2-40B4-BE49-F238E27FC236}">
                  <a16:creationId xmlns:a16="http://schemas.microsoft.com/office/drawing/2014/main" id="{2D1EA3AC-6B55-A4AB-C91E-4B4DC0D5BDB9}"/>
                </a:ext>
              </a:extLst>
            </p:cNvPr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21" name="Freeform 21">
                <a:extLst>
                  <a:ext uri="{FF2B5EF4-FFF2-40B4-BE49-F238E27FC236}">
                    <a16:creationId xmlns:a16="http://schemas.microsoft.com/office/drawing/2014/main" id="{DF43E057-A097-2FFD-6D1A-6658787CEA97}"/>
                  </a:ext>
                </a:extLst>
              </p:cNvPr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zh-TW" altLang="en-US">
                  <a:latin typeface="+mj-lt"/>
                </a:endParaRPr>
              </a:p>
            </p:txBody>
          </p:sp>
          <p:sp>
            <p:nvSpPr>
              <p:cNvPr id="22" name="TextBox 22">
                <a:extLst>
                  <a:ext uri="{FF2B5EF4-FFF2-40B4-BE49-F238E27FC236}">
                    <a16:creationId xmlns:a16="http://schemas.microsoft.com/office/drawing/2014/main" id="{E17C4BBD-B8EB-10B8-85B6-CC28A7174D3A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>
                  <a:latin typeface="+mj-lt"/>
                </a:endParaRPr>
              </a:p>
            </p:txBody>
          </p:sp>
        </p:grpSp>
        <p:sp>
          <p:nvSpPr>
            <p:cNvPr id="23" name="TextBox 23">
              <a:extLst>
                <a:ext uri="{FF2B5EF4-FFF2-40B4-BE49-F238E27FC236}">
                  <a16:creationId xmlns:a16="http://schemas.microsoft.com/office/drawing/2014/main" id="{992D4833-882D-9E5B-2C45-CCFF91397244}"/>
                </a:ext>
              </a:extLst>
            </p:cNvPr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50" dirty="0">
                  <a:solidFill>
                    <a:srgbClr val="000000"/>
                  </a:solidFill>
                  <a:latin typeface="+mj-lt"/>
                  <a:ea typeface="Open Sans Bold"/>
                  <a:cs typeface="Open Sans Bold"/>
                </a:rPr>
                <a:t>4</a:t>
              </a:r>
            </a:p>
          </p:txBody>
        </p:sp>
      </p:grpSp>
      <p:sp>
        <p:nvSpPr>
          <p:cNvPr id="24" name="Freeform 24">
            <a:extLst>
              <a:ext uri="{FF2B5EF4-FFF2-40B4-BE49-F238E27FC236}">
                <a16:creationId xmlns:a16="http://schemas.microsoft.com/office/drawing/2014/main" id="{72D608D3-0293-9EB5-9ECD-812F88C84BCF}"/>
              </a:ext>
            </a:extLst>
          </p:cNvPr>
          <p:cNvSpPr/>
          <p:nvPr/>
        </p:nvSpPr>
        <p:spPr>
          <a:xfrm>
            <a:off x="7512165" y="-155385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>
              <a:latin typeface="+mj-lt"/>
            </a:endParaRPr>
          </a:p>
        </p:txBody>
      </p:sp>
      <p:sp>
        <p:nvSpPr>
          <p:cNvPr id="25" name="Freeform 25">
            <a:extLst>
              <a:ext uri="{FF2B5EF4-FFF2-40B4-BE49-F238E27FC236}">
                <a16:creationId xmlns:a16="http://schemas.microsoft.com/office/drawing/2014/main" id="{B53C25C7-6148-4CFB-352A-FBD8CF27243F}"/>
              </a:ext>
            </a:extLst>
          </p:cNvPr>
          <p:cNvSpPr/>
          <p:nvPr/>
        </p:nvSpPr>
        <p:spPr>
          <a:xfrm>
            <a:off x="12011565" y="875006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B33BB1-8778-EE2A-C813-CA0FA273B647}"/>
              </a:ext>
            </a:extLst>
          </p:cNvPr>
          <p:cNvSpPr txBox="1"/>
          <p:nvPr/>
        </p:nvSpPr>
        <p:spPr>
          <a:xfrm>
            <a:off x="2398590" y="5196566"/>
            <a:ext cx="15583846" cy="3268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5192"/>
              </a:lnSpc>
              <a:buFont typeface="Arial" panose="020B0604020202020204" pitchFamily="34" charset="0"/>
              <a:buChar char="•"/>
            </a:pPr>
            <a:r>
              <a:rPr lang="en-US" altLang="zh-TW" sz="3600" dirty="0">
                <a:solidFill>
                  <a:srgbClr val="000000"/>
                </a:solidFill>
                <a:latin typeface="+mj-lt"/>
              </a:rPr>
              <a:t>A</a:t>
            </a:r>
            <a:r>
              <a:rPr lang="en-US" altLang="zh-TW" sz="3600" baseline="-25000" dirty="0">
                <a:solidFill>
                  <a:srgbClr val="000000"/>
                </a:solidFill>
                <a:latin typeface="+mj-lt"/>
              </a:rPr>
              <a:t>d </a:t>
            </a:r>
            <a:r>
              <a:rPr lang="en-US" altLang="zh-TW" sz="3500" dirty="0">
                <a:latin typeface="+mj-lt"/>
                <a:ea typeface="微軟正黑體"/>
              </a:rPr>
              <a:t>: </a:t>
            </a:r>
            <a:r>
              <a:rPr lang="en-US" altLang="zh-TW" sz="3600" b="0" i="0" dirty="0">
                <a:effectLst/>
                <a:latin typeface="+mj-lt"/>
              </a:rPr>
              <a:t>Accumulated deterioration at time </a:t>
            </a:r>
            <a:r>
              <a:rPr lang="en-US" altLang="zh-TW" sz="3600" dirty="0">
                <a:solidFill>
                  <a:srgbClr val="000000"/>
                </a:solidFill>
                <a:latin typeface="+mj-lt"/>
              </a:rPr>
              <a:t>t</a:t>
            </a:r>
            <a:r>
              <a:rPr lang="en-US" altLang="zh-TW" sz="3600" baseline="-25000" dirty="0">
                <a:solidFill>
                  <a:srgbClr val="000000"/>
                </a:solidFill>
                <a:latin typeface="+mj-lt"/>
              </a:rPr>
              <a:t>y</a:t>
            </a:r>
            <a:r>
              <a:rPr lang="en-US" altLang="zh-TW" sz="3600" b="0" i="0" dirty="0">
                <a:effectLst/>
                <a:latin typeface="+mj-lt"/>
              </a:rPr>
              <a:t> (years)</a:t>
            </a:r>
          </a:p>
          <a:p>
            <a:pPr marL="571500" indent="-571500">
              <a:lnSpc>
                <a:spcPts val="5192"/>
              </a:lnSpc>
              <a:buFont typeface="Arial" panose="020B0604020202020204" pitchFamily="34" charset="0"/>
              <a:buChar char="•"/>
            </a:pPr>
            <a:r>
              <a:rPr lang="en-US" altLang="zh-TW" sz="3600" dirty="0" err="1">
                <a:solidFill>
                  <a:srgbClr val="000000"/>
                </a:solidFill>
                <a:latin typeface="+mj-lt"/>
              </a:rPr>
              <a:t>k</a:t>
            </a:r>
            <a:r>
              <a:rPr lang="en-US" altLang="zh-TW" sz="3600" baseline="-25000" dirty="0" err="1">
                <a:solidFill>
                  <a:srgbClr val="000000"/>
                </a:solidFill>
                <a:latin typeface="+mj-lt"/>
              </a:rPr>
              <a:t>d</a:t>
            </a:r>
            <a:r>
              <a:rPr lang="en-US" altLang="zh-TW" sz="3600" baseline="-25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3500" dirty="0">
                <a:latin typeface="+mj-lt"/>
                <a:ea typeface="微軟正黑體"/>
                <a:cs typeface="Arial"/>
              </a:rPr>
              <a:t>: </a:t>
            </a:r>
            <a:r>
              <a:rPr lang="en-US" altLang="zh-TW" sz="3600" b="0" i="0" dirty="0">
                <a:effectLst/>
                <a:latin typeface="+mj-lt"/>
              </a:rPr>
              <a:t>Factors influencing deterioration</a:t>
            </a:r>
            <a:endParaRPr lang="en-US" sz="3500" dirty="0">
              <a:latin typeface="+mj-lt"/>
              <a:ea typeface="微軟正黑體"/>
              <a:cs typeface="Arial"/>
            </a:endParaRPr>
          </a:p>
          <a:p>
            <a:pPr marL="571500" indent="-571500">
              <a:lnSpc>
                <a:spcPts val="5192"/>
              </a:lnSpc>
              <a:buFont typeface="Arial" panose="020B0604020202020204" pitchFamily="34" charset="0"/>
              <a:buChar char="•"/>
            </a:pPr>
            <a:r>
              <a:rPr lang="en-US" altLang="zh-TW" sz="3600" dirty="0">
                <a:solidFill>
                  <a:srgbClr val="000000"/>
                </a:solidFill>
                <a:latin typeface="+mj-lt"/>
              </a:rPr>
              <a:t>t</a:t>
            </a:r>
            <a:r>
              <a:rPr lang="en-US" altLang="zh-TW" sz="3600" baseline="-25000" dirty="0">
                <a:solidFill>
                  <a:srgbClr val="000000"/>
                </a:solidFill>
                <a:latin typeface="+mj-lt"/>
              </a:rPr>
              <a:t>y </a:t>
            </a:r>
            <a:r>
              <a:rPr lang="en-US" sz="3500" dirty="0">
                <a:latin typeface="+mj-lt"/>
                <a:ea typeface="微軟正黑體"/>
                <a:cs typeface="Arial"/>
              </a:rPr>
              <a:t>: </a:t>
            </a:r>
            <a:r>
              <a:rPr lang="en-US" altLang="zh-TW" sz="3600" b="0" i="0" dirty="0">
                <a:effectLst/>
                <a:latin typeface="+mj-lt"/>
              </a:rPr>
              <a:t>Service life of concrete</a:t>
            </a:r>
            <a:endParaRPr lang="en-US" sz="3500" dirty="0">
              <a:latin typeface="+mj-lt"/>
              <a:ea typeface="微軟正黑體"/>
              <a:cs typeface="Arial"/>
            </a:endParaRPr>
          </a:p>
          <a:p>
            <a:pPr marL="571500" indent="-571500">
              <a:lnSpc>
                <a:spcPts val="5192"/>
              </a:lnSpc>
              <a:buFont typeface="Arial" panose="020B0604020202020204" pitchFamily="34" charset="0"/>
              <a:buChar char="•"/>
            </a:pPr>
            <a:r>
              <a:rPr lang="en-US" altLang="zh-TW" sz="3500" dirty="0">
                <a:latin typeface="+mj-lt"/>
                <a:ea typeface="微軟正黑體"/>
                <a:cs typeface="Arial"/>
              </a:rPr>
              <a:t>n : </a:t>
            </a:r>
            <a:r>
              <a:rPr lang="en-US" altLang="zh-TW" sz="3600" b="0" i="0" dirty="0">
                <a:effectLst/>
                <a:latin typeface="+mj-lt"/>
              </a:rPr>
              <a:t>Time order</a:t>
            </a:r>
          </a:p>
          <a:p>
            <a:pPr marL="571500" indent="-571500">
              <a:lnSpc>
                <a:spcPts val="5192"/>
              </a:lnSpc>
              <a:buFont typeface="Arial" panose="020B0604020202020204" pitchFamily="34" charset="0"/>
              <a:buChar char="•"/>
            </a:pPr>
            <a:r>
              <a:rPr lang="en-US" altLang="zh-TW" sz="3200" b="0" i="0" dirty="0">
                <a:effectLst/>
                <a:latin typeface="+mj-lt"/>
              </a:rPr>
              <a:t>R</a:t>
            </a:r>
            <a:r>
              <a:rPr lang="en-US" altLang="zh-TW" sz="3200" b="0" i="0" baseline="-25000" dirty="0">
                <a:effectLst/>
                <a:latin typeface="+mj-lt"/>
              </a:rPr>
              <a:t>d</a:t>
            </a:r>
            <a:r>
              <a:rPr lang="en-US" altLang="zh-TW" sz="3200" baseline="-25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zh-TW" sz="3200" dirty="0">
                <a:latin typeface="+mj-lt"/>
                <a:ea typeface="微軟正黑體"/>
                <a:cs typeface="Arial"/>
              </a:rPr>
              <a:t>: </a:t>
            </a:r>
            <a:r>
              <a:rPr lang="en-US" altLang="zh-TW" sz="3200" b="0" i="0" dirty="0">
                <a:effectLst/>
                <a:latin typeface="+mj-lt"/>
              </a:rPr>
              <a:t>Rate of degradation</a:t>
            </a:r>
            <a:endParaRPr lang="zh-TW" altLang="en-US" sz="3200" b="1" dirty="0">
              <a:latin typeface="+mj-lt"/>
              <a:ea typeface="微軟正黑體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6471DE4-57A3-D923-CA56-5FAC9BB12064}"/>
              </a:ext>
            </a:extLst>
          </p:cNvPr>
          <p:cNvSpPr txBox="1"/>
          <p:nvPr/>
        </p:nvSpPr>
        <p:spPr>
          <a:xfrm>
            <a:off x="2327442" y="2009163"/>
            <a:ext cx="57288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0" i="0" dirty="0">
                <a:effectLst/>
                <a:latin typeface="+mj-lt"/>
              </a:rPr>
              <a:t>Amount of concrete degradation</a:t>
            </a:r>
            <a:endParaRPr lang="zh-TW" altLang="en-US" sz="3600" b="1" dirty="0">
              <a:latin typeface="+mj-lt"/>
              <a:ea typeface="微軟正黑體"/>
            </a:endParaRPr>
          </a:p>
        </p:txBody>
      </p:sp>
      <p:grpSp>
        <p:nvGrpSpPr>
          <p:cNvPr id="11" name="Group 2">
            <a:extLst>
              <a:ext uri="{FF2B5EF4-FFF2-40B4-BE49-F238E27FC236}">
                <a16:creationId xmlns:a16="http://schemas.microsoft.com/office/drawing/2014/main" id="{195D823F-019B-A0E3-7ACC-C7FBA7F52E77}"/>
              </a:ext>
            </a:extLst>
          </p:cNvPr>
          <p:cNvGrpSpPr/>
          <p:nvPr/>
        </p:nvGrpSpPr>
        <p:grpSpPr>
          <a:xfrm>
            <a:off x="1536437" y="2065983"/>
            <a:ext cx="516960" cy="516960"/>
            <a:chOff x="0" y="0"/>
            <a:chExt cx="812800" cy="812800"/>
          </a:xfrm>
        </p:grpSpPr>
        <p:sp>
          <p:nvSpPr>
            <p:cNvPr id="12" name="Freeform 3">
              <a:extLst>
                <a:ext uri="{FF2B5EF4-FFF2-40B4-BE49-F238E27FC236}">
                  <a16:creationId xmlns:a16="http://schemas.microsoft.com/office/drawing/2014/main" id="{0C257C78-181C-7D23-CFA7-384DDDE0573A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zh-TW" altLang="en-US">
                <a:latin typeface="+mj-lt"/>
              </a:endParaRPr>
            </a:p>
          </p:txBody>
        </p:sp>
        <p:sp>
          <p:nvSpPr>
            <p:cNvPr id="13" name="TextBox 4">
              <a:extLst>
                <a:ext uri="{FF2B5EF4-FFF2-40B4-BE49-F238E27FC236}">
                  <a16:creationId xmlns:a16="http://schemas.microsoft.com/office/drawing/2014/main" id="{16CDF4B5-0FF6-2DBE-AFEA-23A8CE035EF7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>
                <a:latin typeface="+mj-lt"/>
              </a:endParaRPr>
            </a:p>
          </p:txBody>
        </p:sp>
      </p:grpSp>
      <p:grpSp>
        <p:nvGrpSpPr>
          <p:cNvPr id="14" name="Group 4">
            <a:extLst>
              <a:ext uri="{FF2B5EF4-FFF2-40B4-BE49-F238E27FC236}">
                <a16:creationId xmlns:a16="http://schemas.microsoft.com/office/drawing/2014/main" id="{CE77A0ED-ACA0-3EF2-DF89-6EAD2921D31A}"/>
              </a:ext>
            </a:extLst>
          </p:cNvPr>
          <p:cNvGrpSpPr/>
          <p:nvPr/>
        </p:nvGrpSpPr>
        <p:grpSpPr>
          <a:xfrm>
            <a:off x="10388444" y="3107522"/>
            <a:ext cx="6674953" cy="1673225"/>
            <a:chOff x="-104195" y="-38100"/>
            <a:chExt cx="1856039" cy="125741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C9946C26-3C31-FF32-437E-74026FAB02BD}"/>
                </a:ext>
              </a:extLst>
            </p:cNvPr>
            <p:cNvSpPr/>
            <p:nvPr/>
          </p:nvSpPr>
          <p:spPr>
            <a:xfrm>
              <a:off x="-104195" y="269975"/>
              <a:ext cx="1751844" cy="949341"/>
            </a:xfrm>
            <a:custGeom>
              <a:avLst/>
              <a:gdLst/>
              <a:ahLst/>
              <a:cxnLst/>
              <a:rect l="l" t="t" r="r" b="b"/>
              <a:pathLst>
                <a:path w="1751844" h="649440">
                  <a:moveTo>
                    <a:pt x="59360" y="0"/>
                  </a:moveTo>
                  <a:lnTo>
                    <a:pt x="1692484" y="0"/>
                  </a:lnTo>
                  <a:cubicBezTo>
                    <a:pt x="1725268" y="0"/>
                    <a:pt x="1751844" y="26577"/>
                    <a:pt x="1751844" y="59360"/>
                  </a:cubicBezTo>
                  <a:lnTo>
                    <a:pt x="1751844" y="590080"/>
                  </a:lnTo>
                  <a:cubicBezTo>
                    <a:pt x="1751844" y="622864"/>
                    <a:pt x="1725268" y="649440"/>
                    <a:pt x="1692484" y="649440"/>
                  </a:cubicBezTo>
                  <a:lnTo>
                    <a:pt x="59360" y="649440"/>
                  </a:lnTo>
                  <a:cubicBezTo>
                    <a:pt x="26577" y="649440"/>
                    <a:pt x="0" y="622864"/>
                    <a:pt x="0" y="590080"/>
                  </a:cubicBezTo>
                  <a:lnTo>
                    <a:pt x="0" y="59360"/>
                  </a:lnTo>
                  <a:cubicBezTo>
                    <a:pt x="0" y="26577"/>
                    <a:pt x="26577" y="0"/>
                    <a:pt x="59360" y="0"/>
                  </a:cubicBezTo>
                  <a:close/>
                </a:path>
              </a:pathLst>
            </a:custGeom>
            <a:solidFill>
              <a:srgbClr val="E9C7C6"/>
            </a:solidFill>
          </p:spPr>
          <p:txBody>
            <a:bodyPr/>
            <a:lstStyle/>
            <a:p>
              <a:endParaRPr lang="zh-TW" altLang="en-US" dirty="0">
                <a:latin typeface="+mj-lt"/>
              </a:endParaRPr>
            </a:p>
          </p:txBody>
        </p:sp>
        <p:sp>
          <p:nvSpPr>
            <p:cNvPr id="26" name="TextBox 6">
              <a:extLst>
                <a:ext uri="{FF2B5EF4-FFF2-40B4-BE49-F238E27FC236}">
                  <a16:creationId xmlns:a16="http://schemas.microsoft.com/office/drawing/2014/main" id="{6FA880BF-1CF8-845A-F86B-59BB6E1333C3}"/>
                </a:ext>
              </a:extLst>
            </p:cNvPr>
            <p:cNvSpPr txBox="1"/>
            <p:nvPr/>
          </p:nvSpPr>
          <p:spPr>
            <a:xfrm>
              <a:off x="0" y="-38100"/>
              <a:ext cx="1751844" cy="6875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+mj-lt"/>
              </a:endParaRPr>
            </a:p>
          </p:txBody>
        </p:sp>
      </p:grp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49948F5-5081-FACE-FDF0-0C96455BFC88}"/>
              </a:ext>
            </a:extLst>
          </p:cNvPr>
          <p:cNvSpPr txBox="1"/>
          <p:nvPr/>
        </p:nvSpPr>
        <p:spPr>
          <a:xfrm>
            <a:off x="10913572" y="2026164"/>
            <a:ext cx="63002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0" i="0" dirty="0">
                <a:effectLst/>
                <a:latin typeface="+mj-lt"/>
              </a:rPr>
              <a:t>Rate of concrete degradation</a:t>
            </a:r>
            <a:endParaRPr lang="zh-TW" altLang="en-US" sz="3600" b="1" dirty="0">
              <a:latin typeface="+mj-lt"/>
              <a:ea typeface="微軟正黑體"/>
            </a:endParaRPr>
          </a:p>
        </p:txBody>
      </p:sp>
      <p:grpSp>
        <p:nvGrpSpPr>
          <p:cNvPr id="29" name="Group 2">
            <a:extLst>
              <a:ext uri="{FF2B5EF4-FFF2-40B4-BE49-F238E27FC236}">
                <a16:creationId xmlns:a16="http://schemas.microsoft.com/office/drawing/2014/main" id="{9AC54AE0-6A7B-8A13-38BF-17E063ECA990}"/>
              </a:ext>
            </a:extLst>
          </p:cNvPr>
          <p:cNvGrpSpPr/>
          <p:nvPr/>
        </p:nvGrpSpPr>
        <p:grpSpPr>
          <a:xfrm>
            <a:off x="10033911" y="2098456"/>
            <a:ext cx="516960" cy="516960"/>
            <a:chOff x="0" y="0"/>
            <a:chExt cx="812800" cy="812800"/>
          </a:xfrm>
        </p:grpSpPr>
        <p:sp>
          <p:nvSpPr>
            <p:cNvPr id="30" name="Freeform 3">
              <a:extLst>
                <a:ext uri="{FF2B5EF4-FFF2-40B4-BE49-F238E27FC236}">
                  <a16:creationId xmlns:a16="http://schemas.microsoft.com/office/drawing/2014/main" id="{293152E2-4C90-D904-A9A2-6F43527C9A71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zh-TW" altLang="en-US">
                <a:latin typeface="+mj-lt"/>
              </a:endParaRPr>
            </a:p>
          </p:txBody>
        </p:sp>
        <p:sp>
          <p:nvSpPr>
            <p:cNvPr id="31" name="TextBox 4">
              <a:extLst>
                <a:ext uri="{FF2B5EF4-FFF2-40B4-BE49-F238E27FC236}">
                  <a16:creationId xmlns:a16="http://schemas.microsoft.com/office/drawing/2014/main" id="{D2244951-2A1A-D5E0-8654-8F3ECA806324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>
                <a:latin typeface="+mj-lt"/>
              </a:endParaRPr>
            </a:p>
          </p:txBody>
        </p:sp>
      </p:grp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CCB0E50-3FFF-4FCC-5C0A-548F77E2040D}"/>
              </a:ext>
            </a:extLst>
          </p:cNvPr>
          <p:cNvSpPr txBox="1"/>
          <p:nvPr/>
        </p:nvSpPr>
        <p:spPr>
          <a:xfrm>
            <a:off x="11049000" y="3542168"/>
            <a:ext cx="60198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6600" b="0" i="0" dirty="0">
                <a:effectLst/>
                <a:latin typeface="+mj-lt"/>
              </a:rPr>
              <a:t>R</a:t>
            </a:r>
            <a:r>
              <a:rPr lang="en-US" altLang="zh-TW" sz="6600" b="0" i="0" baseline="-25000" dirty="0">
                <a:effectLst/>
                <a:latin typeface="+mj-lt"/>
              </a:rPr>
              <a:t>d</a:t>
            </a:r>
            <a:r>
              <a:rPr lang="en-US" altLang="zh-TW" sz="6600" b="0" i="0" dirty="0">
                <a:effectLst/>
                <a:latin typeface="+mj-lt"/>
              </a:rPr>
              <a:t> = n </a:t>
            </a:r>
            <a:r>
              <a:rPr lang="en-US" altLang="zh-TW" sz="6600" b="0" i="0" dirty="0" err="1">
                <a:effectLst/>
                <a:latin typeface="+mj-lt"/>
              </a:rPr>
              <a:t>k</a:t>
            </a:r>
            <a:r>
              <a:rPr lang="en-US" altLang="zh-TW" sz="6600" b="0" i="0" baseline="-25000" dirty="0" err="1">
                <a:effectLst/>
                <a:latin typeface="+mj-lt"/>
              </a:rPr>
              <a:t>d</a:t>
            </a:r>
            <a:r>
              <a:rPr lang="en-US" altLang="zh-TW" sz="6600" b="0" i="0" dirty="0">
                <a:effectLst/>
                <a:latin typeface="+mj-lt"/>
              </a:rPr>
              <a:t> t</a:t>
            </a:r>
            <a:r>
              <a:rPr lang="en-US" altLang="zh-TW" sz="6600" b="0" i="0" baseline="-25000" dirty="0">
                <a:effectLst/>
                <a:latin typeface="+mj-lt"/>
              </a:rPr>
              <a:t>y</a:t>
            </a:r>
            <a:r>
              <a:rPr lang="en-US" altLang="zh-TW" sz="6600" b="0" i="0" dirty="0">
                <a:effectLst/>
                <a:latin typeface="+mj-lt"/>
              </a:rPr>
              <a:t> </a:t>
            </a:r>
            <a:r>
              <a:rPr lang="en-US" altLang="zh-TW" sz="6600" b="0" i="0" baseline="30000" dirty="0">
                <a:effectLst/>
                <a:latin typeface="+mj-lt"/>
              </a:rPr>
              <a:t>n-1</a:t>
            </a:r>
            <a:endParaRPr lang="zh-TW" altLang="en-US" sz="6600" b="1" baseline="30000" dirty="0">
              <a:latin typeface="+mj-lt"/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062692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592382-B2B0-9502-E067-6DB792FC1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7760328A-4D80-1523-23D4-FE550352CE85}"/>
              </a:ext>
            </a:extLst>
          </p:cNvPr>
          <p:cNvSpPr txBox="1"/>
          <p:nvPr/>
        </p:nvSpPr>
        <p:spPr>
          <a:xfrm>
            <a:off x="3111592" y="52184"/>
            <a:ext cx="12260018" cy="13780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altLang="zh-TW" sz="8000" dirty="0">
                <a:latin typeface="+mj-lt"/>
                <a:ea typeface="微軟正黑體"/>
              </a:rPr>
              <a:t>EQUATION</a:t>
            </a:r>
            <a:endParaRPr lang="zh-TW" altLang="en-US" dirty="0">
              <a:latin typeface="+mj-lt"/>
            </a:endParaRP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AC0BF690-D2A4-2717-B549-B98B648A793B}"/>
              </a:ext>
            </a:extLst>
          </p:cNvPr>
          <p:cNvGrpSpPr/>
          <p:nvPr/>
        </p:nvGrpSpPr>
        <p:grpSpPr>
          <a:xfrm>
            <a:off x="2872162" y="2409639"/>
            <a:ext cx="6579358" cy="1552590"/>
            <a:chOff x="-104195" y="-38100"/>
            <a:chExt cx="1856039" cy="125741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D583A207-C3CC-DAB7-93DA-7872ECB8714B}"/>
                </a:ext>
              </a:extLst>
            </p:cNvPr>
            <p:cNvSpPr/>
            <p:nvPr/>
          </p:nvSpPr>
          <p:spPr>
            <a:xfrm>
              <a:off x="-104195" y="269975"/>
              <a:ext cx="1751844" cy="949341"/>
            </a:xfrm>
            <a:custGeom>
              <a:avLst/>
              <a:gdLst/>
              <a:ahLst/>
              <a:cxnLst/>
              <a:rect l="l" t="t" r="r" b="b"/>
              <a:pathLst>
                <a:path w="1751844" h="649440">
                  <a:moveTo>
                    <a:pt x="59360" y="0"/>
                  </a:moveTo>
                  <a:lnTo>
                    <a:pt x="1692484" y="0"/>
                  </a:lnTo>
                  <a:cubicBezTo>
                    <a:pt x="1725268" y="0"/>
                    <a:pt x="1751844" y="26577"/>
                    <a:pt x="1751844" y="59360"/>
                  </a:cubicBezTo>
                  <a:lnTo>
                    <a:pt x="1751844" y="590080"/>
                  </a:lnTo>
                  <a:cubicBezTo>
                    <a:pt x="1751844" y="622864"/>
                    <a:pt x="1725268" y="649440"/>
                    <a:pt x="1692484" y="649440"/>
                  </a:cubicBezTo>
                  <a:lnTo>
                    <a:pt x="59360" y="649440"/>
                  </a:lnTo>
                  <a:cubicBezTo>
                    <a:pt x="26577" y="649440"/>
                    <a:pt x="0" y="622864"/>
                    <a:pt x="0" y="590080"/>
                  </a:cubicBezTo>
                  <a:lnTo>
                    <a:pt x="0" y="59360"/>
                  </a:lnTo>
                  <a:cubicBezTo>
                    <a:pt x="0" y="26577"/>
                    <a:pt x="26577" y="0"/>
                    <a:pt x="59360" y="0"/>
                  </a:cubicBezTo>
                  <a:close/>
                </a:path>
              </a:pathLst>
            </a:custGeom>
            <a:solidFill>
              <a:srgbClr val="E9C7C6"/>
            </a:solidFill>
          </p:spPr>
          <p:txBody>
            <a:bodyPr/>
            <a:lstStyle/>
            <a:p>
              <a:endParaRPr lang="zh-TW" altLang="en-US" dirty="0">
                <a:latin typeface="+mj-lt"/>
              </a:endParaRPr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E20DC4DD-F743-09ED-4FF8-FD63E5B05553}"/>
                </a:ext>
              </a:extLst>
            </p:cNvPr>
            <p:cNvSpPr txBox="1"/>
            <p:nvPr/>
          </p:nvSpPr>
          <p:spPr>
            <a:xfrm>
              <a:off x="0" y="-38100"/>
              <a:ext cx="1751844" cy="6875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+mj-lt"/>
              </a:endParaRPr>
            </a:p>
          </p:txBody>
        </p:sp>
      </p:grpSp>
      <p:sp>
        <p:nvSpPr>
          <p:cNvPr id="17" name="AutoShape 17">
            <a:extLst>
              <a:ext uri="{FF2B5EF4-FFF2-40B4-BE49-F238E27FC236}">
                <a16:creationId xmlns:a16="http://schemas.microsoft.com/office/drawing/2014/main" id="{D42D97FC-43D3-6FA3-902C-E452C620A097}"/>
              </a:ext>
            </a:extLst>
          </p:cNvPr>
          <p:cNvSpPr/>
          <p:nvPr/>
        </p:nvSpPr>
        <p:spPr>
          <a:xfrm flipV="1">
            <a:off x="1085086" y="-104526"/>
            <a:ext cx="5404" cy="7686425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>
              <a:latin typeface="+mj-lt"/>
            </a:endParaRPr>
          </a:p>
        </p:txBody>
      </p:sp>
      <p:sp>
        <p:nvSpPr>
          <p:cNvPr id="18" name="AutoShape 18">
            <a:extLst>
              <a:ext uri="{FF2B5EF4-FFF2-40B4-BE49-F238E27FC236}">
                <a16:creationId xmlns:a16="http://schemas.microsoft.com/office/drawing/2014/main" id="{1D0A7494-0BFE-0EEB-95DB-CB9DAC79E1A5}"/>
              </a:ext>
            </a:extLst>
          </p:cNvPr>
          <p:cNvSpPr/>
          <p:nvPr/>
        </p:nvSpPr>
        <p:spPr>
          <a:xfrm flipH="1" flipV="1">
            <a:off x="1085850" y="7289441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>
              <a:latin typeface="+mj-lt"/>
            </a:endParaRPr>
          </a:p>
        </p:txBody>
      </p:sp>
      <p:grpSp>
        <p:nvGrpSpPr>
          <p:cNvPr id="19" name="Group 19">
            <a:extLst>
              <a:ext uri="{FF2B5EF4-FFF2-40B4-BE49-F238E27FC236}">
                <a16:creationId xmlns:a16="http://schemas.microsoft.com/office/drawing/2014/main" id="{CA50CD17-B4CA-C240-79EF-4E9C6DDA63AE}"/>
              </a:ext>
            </a:extLst>
          </p:cNvPr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20" name="Group 20">
              <a:extLst>
                <a:ext uri="{FF2B5EF4-FFF2-40B4-BE49-F238E27FC236}">
                  <a16:creationId xmlns:a16="http://schemas.microsoft.com/office/drawing/2014/main" id="{2D1EA3AC-6B55-A4AB-C91E-4B4DC0D5BDB9}"/>
                </a:ext>
              </a:extLst>
            </p:cNvPr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21" name="Freeform 21">
                <a:extLst>
                  <a:ext uri="{FF2B5EF4-FFF2-40B4-BE49-F238E27FC236}">
                    <a16:creationId xmlns:a16="http://schemas.microsoft.com/office/drawing/2014/main" id="{DF43E057-A097-2FFD-6D1A-6658787CEA97}"/>
                  </a:ext>
                </a:extLst>
              </p:cNvPr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zh-TW" altLang="en-US">
                  <a:latin typeface="+mj-lt"/>
                </a:endParaRPr>
              </a:p>
            </p:txBody>
          </p:sp>
          <p:sp>
            <p:nvSpPr>
              <p:cNvPr id="22" name="TextBox 22">
                <a:extLst>
                  <a:ext uri="{FF2B5EF4-FFF2-40B4-BE49-F238E27FC236}">
                    <a16:creationId xmlns:a16="http://schemas.microsoft.com/office/drawing/2014/main" id="{E17C4BBD-B8EB-10B8-85B6-CC28A7174D3A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>
                  <a:latin typeface="+mj-lt"/>
                </a:endParaRPr>
              </a:p>
            </p:txBody>
          </p:sp>
        </p:grpSp>
        <p:sp>
          <p:nvSpPr>
            <p:cNvPr id="23" name="TextBox 23">
              <a:extLst>
                <a:ext uri="{FF2B5EF4-FFF2-40B4-BE49-F238E27FC236}">
                  <a16:creationId xmlns:a16="http://schemas.microsoft.com/office/drawing/2014/main" id="{992D4833-882D-9E5B-2C45-CCFF91397244}"/>
                </a:ext>
              </a:extLst>
            </p:cNvPr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50" dirty="0">
                  <a:solidFill>
                    <a:srgbClr val="000000"/>
                  </a:solidFill>
                  <a:latin typeface="+mj-lt"/>
                  <a:ea typeface="Open Sans Bold"/>
                  <a:cs typeface="Open Sans Bold"/>
                </a:rPr>
                <a:t>4</a:t>
              </a:r>
            </a:p>
          </p:txBody>
        </p:sp>
      </p:grpSp>
      <p:sp>
        <p:nvSpPr>
          <p:cNvPr id="24" name="Freeform 24">
            <a:extLst>
              <a:ext uri="{FF2B5EF4-FFF2-40B4-BE49-F238E27FC236}">
                <a16:creationId xmlns:a16="http://schemas.microsoft.com/office/drawing/2014/main" id="{72D608D3-0293-9EB5-9ECD-812F88C84BCF}"/>
              </a:ext>
            </a:extLst>
          </p:cNvPr>
          <p:cNvSpPr/>
          <p:nvPr/>
        </p:nvSpPr>
        <p:spPr>
          <a:xfrm>
            <a:off x="7512165" y="-155385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>
              <a:latin typeface="+mj-lt"/>
            </a:endParaRPr>
          </a:p>
        </p:txBody>
      </p:sp>
      <p:sp>
        <p:nvSpPr>
          <p:cNvPr id="25" name="Freeform 25">
            <a:extLst>
              <a:ext uri="{FF2B5EF4-FFF2-40B4-BE49-F238E27FC236}">
                <a16:creationId xmlns:a16="http://schemas.microsoft.com/office/drawing/2014/main" id="{B53C25C7-6148-4CFB-352A-FBD8CF27243F}"/>
              </a:ext>
            </a:extLst>
          </p:cNvPr>
          <p:cNvSpPr/>
          <p:nvPr/>
        </p:nvSpPr>
        <p:spPr>
          <a:xfrm>
            <a:off x="892058" y="904810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B33BB1-8778-EE2A-C813-CA0FA273B647}"/>
              </a:ext>
            </a:extLst>
          </p:cNvPr>
          <p:cNvSpPr txBox="1"/>
          <p:nvPr/>
        </p:nvSpPr>
        <p:spPr>
          <a:xfrm>
            <a:off x="2602876" y="4695333"/>
            <a:ext cx="15291847" cy="2594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5192"/>
              </a:lnSpc>
              <a:buFont typeface="Arial" panose="020B0604020202020204" pitchFamily="34" charset="0"/>
              <a:buChar char="•"/>
            </a:pPr>
            <a:r>
              <a:rPr lang="en-US" altLang="zh-TW" sz="3600" dirty="0" err="1">
                <a:latin typeface="+mj-lt"/>
              </a:rPr>
              <a:t>t</a:t>
            </a:r>
            <a:r>
              <a:rPr lang="en-US" altLang="zh-TW" sz="3600" b="0" i="0" baseline="-25000" dirty="0" err="1">
                <a:effectLst/>
                <a:latin typeface="+mj-lt"/>
              </a:rPr>
              <a:t>yf</a:t>
            </a:r>
            <a:r>
              <a:rPr lang="en-US" altLang="zh-TW" sz="3600" baseline="-25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zh-TW" sz="3500" dirty="0">
                <a:latin typeface="+mj-lt"/>
                <a:ea typeface="微軟正黑體"/>
              </a:rPr>
              <a:t>: </a:t>
            </a:r>
            <a:r>
              <a:rPr lang="en-US" altLang="zh-TW" sz="3600" dirty="0"/>
              <a:t>Time to failure</a:t>
            </a:r>
          </a:p>
          <a:p>
            <a:pPr marL="571500" indent="-571500">
              <a:lnSpc>
                <a:spcPts val="5192"/>
              </a:lnSpc>
              <a:buFont typeface="Arial" panose="020B0604020202020204" pitchFamily="34" charset="0"/>
              <a:buChar char="•"/>
            </a:pPr>
            <a:r>
              <a:rPr lang="en-US" altLang="zh-TW" sz="3600" b="0" i="0" dirty="0" err="1">
                <a:effectLst/>
                <a:latin typeface="+mj-lt"/>
              </a:rPr>
              <a:t>A</a:t>
            </a:r>
            <a:r>
              <a:rPr lang="en-US" altLang="zh-TW" sz="3600" b="0" i="0" baseline="-25000" dirty="0" err="1">
                <a:effectLst/>
                <a:latin typeface="+mj-lt"/>
              </a:rPr>
              <a:t>df</a:t>
            </a:r>
            <a:r>
              <a:rPr lang="en-US" altLang="zh-TW" sz="3600" baseline="-25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3500" dirty="0">
                <a:latin typeface="+mj-lt"/>
                <a:ea typeface="微軟正黑體"/>
                <a:cs typeface="Arial"/>
              </a:rPr>
              <a:t>: </a:t>
            </a:r>
            <a:r>
              <a:rPr lang="en-US" altLang="zh-TW" sz="3600" dirty="0"/>
              <a:t>Amount of damage at failure</a:t>
            </a:r>
          </a:p>
          <a:p>
            <a:pPr marL="571500" indent="-571500">
              <a:lnSpc>
                <a:spcPts val="5192"/>
              </a:lnSpc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+mj-lt"/>
                <a:ea typeface="微軟正黑體"/>
              </a:rPr>
              <a:t>t</a:t>
            </a:r>
            <a:r>
              <a:rPr lang="en-US" altLang="zh-TW" sz="3200" baseline="-25000" dirty="0">
                <a:latin typeface="+mj-lt"/>
                <a:ea typeface="微軟正黑體"/>
              </a:rPr>
              <a:t>r</a:t>
            </a:r>
            <a:r>
              <a:rPr lang="en-US" altLang="zh-TW" sz="3200" baseline="-25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zh-TW" sz="3200" dirty="0">
                <a:latin typeface="+mj-lt"/>
                <a:ea typeface="微軟正黑體"/>
              </a:rPr>
              <a:t>: </a:t>
            </a:r>
            <a:r>
              <a:rPr lang="en-US" altLang="zh-TW" sz="3200" dirty="0"/>
              <a:t>Remaining service life of concrete</a:t>
            </a:r>
          </a:p>
          <a:p>
            <a:pPr marL="571500" indent="-571500">
              <a:lnSpc>
                <a:spcPts val="5192"/>
              </a:lnSpc>
              <a:buFont typeface="Arial" panose="020B0604020202020204" pitchFamily="34" charset="0"/>
              <a:buChar char="•"/>
            </a:pPr>
            <a:r>
              <a:rPr lang="en-US" altLang="zh-TW" sz="3200" dirty="0" err="1">
                <a:latin typeface="+mj-lt"/>
                <a:ea typeface="微軟正黑體"/>
              </a:rPr>
              <a:t>t</a:t>
            </a:r>
            <a:r>
              <a:rPr lang="en-US" altLang="zh-TW" sz="3200" baseline="-25000" dirty="0" err="1">
                <a:latin typeface="+mj-lt"/>
                <a:ea typeface="微軟正黑體"/>
              </a:rPr>
              <a:t>i</a:t>
            </a:r>
            <a:r>
              <a:rPr lang="en-US" altLang="zh-TW" sz="3200" baseline="-25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zh-TW" sz="3200" dirty="0">
                <a:latin typeface="+mj-lt"/>
                <a:ea typeface="微軟正黑體"/>
              </a:rPr>
              <a:t>: </a:t>
            </a:r>
            <a:r>
              <a:rPr lang="en-US" altLang="zh-TW" sz="3200" dirty="0"/>
              <a:t>Age of the concrete at the time of condition inspection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6471DE4-57A3-D923-CA56-5FAC9BB12064}"/>
              </a:ext>
            </a:extLst>
          </p:cNvPr>
          <p:cNvSpPr txBox="1"/>
          <p:nvPr/>
        </p:nvSpPr>
        <p:spPr>
          <a:xfrm>
            <a:off x="2807524" y="1767206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Calculate the time to get failure</a:t>
            </a:r>
            <a:endParaRPr lang="zh-TW" altLang="en-US" sz="3500" b="1" dirty="0">
              <a:latin typeface="+mj-lt"/>
              <a:ea typeface="微軟正黑體"/>
            </a:endParaRPr>
          </a:p>
        </p:txBody>
      </p:sp>
      <p:grpSp>
        <p:nvGrpSpPr>
          <p:cNvPr id="11" name="Group 2">
            <a:extLst>
              <a:ext uri="{FF2B5EF4-FFF2-40B4-BE49-F238E27FC236}">
                <a16:creationId xmlns:a16="http://schemas.microsoft.com/office/drawing/2014/main" id="{195D823F-019B-A0E3-7ACC-C7FBA7F52E77}"/>
              </a:ext>
            </a:extLst>
          </p:cNvPr>
          <p:cNvGrpSpPr/>
          <p:nvPr/>
        </p:nvGrpSpPr>
        <p:grpSpPr>
          <a:xfrm>
            <a:off x="1927863" y="1839498"/>
            <a:ext cx="516960" cy="516960"/>
            <a:chOff x="0" y="0"/>
            <a:chExt cx="812800" cy="812800"/>
          </a:xfrm>
        </p:grpSpPr>
        <p:sp>
          <p:nvSpPr>
            <p:cNvPr id="12" name="Freeform 3">
              <a:extLst>
                <a:ext uri="{FF2B5EF4-FFF2-40B4-BE49-F238E27FC236}">
                  <a16:creationId xmlns:a16="http://schemas.microsoft.com/office/drawing/2014/main" id="{0C257C78-181C-7D23-CFA7-384DDDE0573A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" name="TextBox 4">
              <a:extLst>
                <a:ext uri="{FF2B5EF4-FFF2-40B4-BE49-F238E27FC236}">
                  <a16:creationId xmlns:a16="http://schemas.microsoft.com/office/drawing/2014/main" id="{16CDF4B5-0FF6-2DBE-AFEA-23A8CE035EF7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>
                <a:latin typeface="+mj-lt"/>
              </a:endParaRPr>
            </a:p>
          </p:txBody>
        </p:sp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35F10AC0-F738-3E50-81F9-BE01C162FB4B}"/>
              </a:ext>
            </a:extLst>
          </p:cNvPr>
          <p:cNvSpPr txBox="1"/>
          <p:nvPr/>
        </p:nvSpPr>
        <p:spPr>
          <a:xfrm>
            <a:off x="3419111" y="2812894"/>
            <a:ext cx="9144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6000" dirty="0" err="1">
                <a:latin typeface="+mj-lt"/>
              </a:rPr>
              <a:t>t</a:t>
            </a:r>
            <a:r>
              <a:rPr lang="en-US" altLang="zh-TW" sz="6000" b="0" i="0" baseline="-25000" dirty="0" err="1">
                <a:effectLst/>
                <a:latin typeface="+mj-lt"/>
              </a:rPr>
              <a:t>yf</a:t>
            </a:r>
            <a:r>
              <a:rPr lang="en-US" altLang="zh-TW" sz="6000" b="0" i="0" dirty="0">
                <a:effectLst/>
                <a:latin typeface="+mj-lt"/>
              </a:rPr>
              <a:t> = (</a:t>
            </a:r>
            <a:r>
              <a:rPr lang="en-US" altLang="zh-TW" sz="6000" b="0" i="0" dirty="0" err="1">
                <a:effectLst/>
                <a:latin typeface="+mj-lt"/>
              </a:rPr>
              <a:t>A</a:t>
            </a:r>
            <a:r>
              <a:rPr lang="en-US" altLang="zh-TW" sz="6000" b="0" i="0" baseline="-25000" dirty="0" err="1">
                <a:effectLst/>
                <a:latin typeface="+mj-lt"/>
              </a:rPr>
              <a:t>df</a:t>
            </a:r>
            <a:r>
              <a:rPr lang="en-US" altLang="zh-TW" sz="6000" b="0" i="0" dirty="0">
                <a:effectLst/>
                <a:latin typeface="+mj-lt"/>
              </a:rPr>
              <a:t> / </a:t>
            </a:r>
            <a:r>
              <a:rPr lang="en-US" altLang="zh-TW" sz="6000" b="0" i="0" dirty="0" err="1">
                <a:effectLst/>
                <a:latin typeface="+mj-lt"/>
              </a:rPr>
              <a:t>k</a:t>
            </a:r>
            <a:r>
              <a:rPr lang="en-US" altLang="zh-TW" sz="6000" b="0" i="0" baseline="-25000" dirty="0" err="1">
                <a:effectLst/>
                <a:latin typeface="+mj-lt"/>
              </a:rPr>
              <a:t>d</a:t>
            </a:r>
            <a:r>
              <a:rPr lang="en-US" altLang="zh-TW" sz="6000" b="0" i="0" dirty="0">
                <a:effectLst/>
                <a:latin typeface="+mj-lt"/>
              </a:rPr>
              <a:t>)</a:t>
            </a:r>
            <a:r>
              <a:rPr lang="en-US" altLang="zh-TW" sz="6000" b="0" i="0" baseline="30000" dirty="0">
                <a:effectLst/>
                <a:latin typeface="+mj-lt"/>
              </a:rPr>
              <a:t>1/n</a:t>
            </a:r>
            <a:endParaRPr lang="zh-TW" altLang="en-US" sz="5400" b="1" baseline="30000" dirty="0">
              <a:latin typeface="+mj-lt"/>
              <a:ea typeface="微軟正黑體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127C1F5-75F6-BC5A-8CCB-C3FAE386F06F}"/>
              </a:ext>
            </a:extLst>
          </p:cNvPr>
          <p:cNvSpPr txBox="1"/>
          <p:nvPr/>
        </p:nvSpPr>
        <p:spPr>
          <a:xfrm>
            <a:off x="11128461" y="1771595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Remaining service life</a:t>
            </a:r>
            <a:endParaRPr lang="zh-TW" altLang="en-US" sz="3500" b="1" dirty="0">
              <a:latin typeface="+mj-lt"/>
              <a:ea typeface="微軟正黑體"/>
            </a:endParaRP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4F42ADD0-6F28-D2AA-617E-61675E4176F9}"/>
              </a:ext>
            </a:extLst>
          </p:cNvPr>
          <p:cNvGrpSpPr/>
          <p:nvPr/>
        </p:nvGrpSpPr>
        <p:grpSpPr>
          <a:xfrm>
            <a:off x="10248800" y="1843887"/>
            <a:ext cx="516960" cy="516960"/>
            <a:chOff x="0" y="0"/>
            <a:chExt cx="812800" cy="812800"/>
          </a:xfrm>
        </p:grpSpPr>
        <p:sp>
          <p:nvSpPr>
            <p:cNvPr id="16" name="Freeform 3">
              <a:extLst>
                <a:ext uri="{FF2B5EF4-FFF2-40B4-BE49-F238E27FC236}">
                  <a16:creationId xmlns:a16="http://schemas.microsoft.com/office/drawing/2014/main" id="{940B8506-DECC-ACC6-41C3-28FD460135D1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" name="TextBox 4">
              <a:extLst>
                <a:ext uri="{FF2B5EF4-FFF2-40B4-BE49-F238E27FC236}">
                  <a16:creationId xmlns:a16="http://schemas.microsoft.com/office/drawing/2014/main" id="{D094F861-7F4F-5DFC-10AE-3FA69BB0CC0A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>
                <a:latin typeface="+mj-lt"/>
              </a:endParaRPr>
            </a:p>
          </p:txBody>
        </p:sp>
      </p:grpSp>
      <p:grpSp>
        <p:nvGrpSpPr>
          <p:cNvPr id="27" name="Group 4">
            <a:extLst>
              <a:ext uri="{FF2B5EF4-FFF2-40B4-BE49-F238E27FC236}">
                <a16:creationId xmlns:a16="http://schemas.microsoft.com/office/drawing/2014/main" id="{D743B6FB-E4BD-3527-CB1C-7061034DE2A6}"/>
              </a:ext>
            </a:extLst>
          </p:cNvPr>
          <p:cNvGrpSpPr/>
          <p:nvPr/>
        </p:nvGrpSpPr>
        <p:grpSpPr>
          <a:xfrm>
            <a:off x="10642407" y="2456970"/>
            <a:ext cx="6643687" cy="1552590"/>
            <a:chOff x="-104195" y="-38100"/>
            <a:chExt cx="1856039" cy="1257416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5E6997A8-FB6C-396D-2EB2-F4200062B5D9}"/>
                </a:ext>
              </a:extLst>
            </p:cNvPr>
            <p:cNvSpPr/>
            <p:nvPr/>
          </p:nvSpPr>
          <p:spPr>
            <a:xfrm>
              <a:off x="-104195" y="269975"/>
              <a:ext cx="1751844" cy="949341"/>
            </a:xfrm>
            <a:custGeom>
              <a:avLst/>
              <a:gdLst/>
              <a:ahLst/>
              <a:cxnLst/>
              <a:rect l="l" t="t" r="r" b="b"/>
              <a:pathLst>
                <a:path w="1751844" h="649440">
                  <a:moveTo>
                    <a:pt x="59360" y="0"/>
                  </a:moveTo>
                  <a:lnTo>
                    <a:pt x="1692484" y="0"/>
                  </a:lnTo>
                  <a:cubicBezTo>
                    <a:pt x="1725268" y="0"/>
                    <a:pt x="1751844" y="26577"/>
                    <a:pt x="1751844" y="59360"/>
                  </a:cubicBezTo>
                  <a:lnTo>
                    <a:pt x="1751844" y="590080"/>
                  </a:lnTo>
                  <a:cubicBezTo>
                    <a:pt x="1751844" y="622864"/>
                    <a:pt x="1725268" y="649440"/>
                    <a:pt x="1692484" y="649440"/>
                  </a:cubicBezTo>
                  <a:lnTo>
                    <a:pt x="59360" y="649440"/>
                  </a:lnTo>
                  <a:cubicBezTo>
                    <a:pt x="26577" y="649440"/>
                    <a:pt x="0" y="622864"/>
                    <a:pt x="0" y="590080"/>
                  </a:cubicBezTo>
                  <a:lnTo>
                    <a:pt x="0" y="59360"/>
                  </a:lnTo>
                  <a:cubicBezTo>
                    <a:pt x="0" y="26577"/>
                    <a:pt x="26577" y="0"/>
                    <a:pt x="59360" y="0"/>
                  </a:cubicBezTo>
                  <a:close/>
                </a:path>
              </a:pathLst>
            </a:custGeom>
            <a:solidFill>
              <a:srgbClr val="E9C7C6"/>
            </a:solidFill>
          </p:spPr>
          <p:txBody>
            <a:bodyPr/>
            <a:lstStyle/>
            <a:p>
              <a:endParaRPr lang="zh-TW" altLang="en-US" dirty="0">
                <a:latin typeface="+mj-lt"/>
              </a:endParaRPr>
            </a:p>
          </p:txBody>
        </p:sp>
        <p:sp>
          <p:nvSpPr>
            <p:cNvPr id="29" name="TextBox 6">
              <a:extLst>
                <a:ext uri="{FF2B5EF4-FFF2-40B4-BE49-F238E27FC236}">
                  <a16:creationId xmlns:a16="http://schemas.microsoft.com/office/drawing/2014/main" id="{77EAB735-8A2F-77A5-A1E1-0EE5C30EF0B7}"/>
                </a:ext>
              </a:extLst>
            </p:cNvPr>
            <p:cNvSpPr txBox="1"/>
            <p:nvPr/>
          </p:nvSpPr>
          <p:spPr>
            <a:xfrm>
              <a:off x="0" y="-38100"/>
              <a:ext cx="1751844" cy="6875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+mj-lt"/>
              </a:endParaRPr>
            </a:p>
          </p:txBody>
        </p:sp>
      </p:grp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BD8CBA5B-4749-2E8E-BE7E-2B034572976A}"/>
              </a:ext>
            </a:extLst>
          </p:cNvPr>
          <p:cNvSpPr txBox="1"/>
          <p:nvPr/>
        </p:nvSpPr>
        <p:spPr>
          <a:xfrm>
            <a:off x="12159403" y="2821967"/>
            <a:ext cx="414739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6600" dirty="0">
                <a:latin typeface="+mj-lt"/>
                <a:ea typeface="微軟正黑體"/>
              </a:rPr>
              <a:t>t</a:t>
            </a:r>
            <a:r>
              <a:rPr lang="en-US" altLang="zh-TW" sz="6600" baseline="-25000" dirty="0">
                <a:latin typeface="+mj-lt"/>
                <a:ea typeface="微軟正黑體"/>
              </a:rPr>
              <a:t>r</a:t>
            </a:r>
            <a:r>
              <a:rPr lang="en-US" altLang="zh-TW" sz="6600" dirty="0">
                <a:latin typeface="+mj-lt"/>
                <a:ea typeface="微軟正黑體"/>
              </a:rPr>
              <a:t> = </a:t>
            </a:r>
            <a:r>
              <a:rPr lang="en-US" altLang="zh-TW" sz="6600" dirty="0" err="1">
                <a:latin typeface="+mj-lt"/>
                <a:ea typeface="微軟正黑體"/>
              </a:rPr>
              <a:t>t</a:t>
            </a:r>
            <a:r>
              <a:rPr lang="en-US" altLang="zh-TW" sz="6600" baseline="-25000" dirty="0" err="1">
                <a:latin typeface="+mj-lt"/>
                <a:ea typeface="微軟正黑體"/>
              </a:rPr>
              <a:t>f</a:t>
            </a:r>
            <a:r>
              <a:rPr lang="en-US" altLang="zh-TW" sz="6600" dirty="0">
                <a:latin typeface="+mj-lt"/>
                <a:ea typeface="微軟正黑體"/>
              </a:rPr>
              <a:t> -</a:t>
            </a:r>
            <a:r>
              <a:rPr lang="en-US" altLang="zh-TW" sz="6600" dirty="0" err="1">
                <a:latin typeface="+mj-lt"/>
                <a:ea typeface="微軟正黑體"/>
              </a:rPr>
              <a:t>t</a:t>
            </a:r>
            <a:r>
              <a:rPr lang="en-US" altLang="zh-TW" sz="6600" baseline="-25000" dirty="0" err="1">
                <a:latin typeface="+mj-lt"/>
                <a:ea typeface="微軟正黑體"/>
              </a:rPr>
              <a:t>i</a:t>
            </a:r>
            <a:endParaRPr lang="zh-TW" altLang="en-US" sz="6600" baseline="-25000" dirty="0">
              <a:latin typeface="+mj-lt"/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3526767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592382-B2B0-9502-E067-6DB792FC1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7760328A-4D80-1523-23D4-FE550352CE85}"/>
              </a:ext>
            </a:extLst>
          </p:cNvPr>
          <p:cNvSpPr txBox="1"/>
          <p:nvPr/>
        </p:nvSpPr>
        <p:spPr>
          <a:xfrm>
            <a:off x="3403743" y="84346"/>
            <a:ext cx="12260018" cy="13780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altLang="zh-TW" sz="8000" dirty="0">
                <a:latin typeface="+mj-lt"/>
                <a:ea typeface="微軟正黑體"/>
              </a:rPr>
              <a:t>EQUATION</a:t>
            </a:r>
            <a:endParaRPr lang="zh-TW" altLang="en-US" dirty="0">
              <a:latin typeface="+mj-lt"/>
            </a:endParaRPr>
          </a:p>
        </p:txBody>
      </p:sp>
      <p:sp>
        <p:nvSpPr>
          <p:cNvPr id="17" name="AutoShape 17">
            <a:extLst>
              <a:ext uri="{FF2B5EF4-FFF2-40B4-BE49-F238E27FC236}">
                <a16:creationId xmlns:a16="http://schemas.microsoft.com/office/drawing/2014/main" id="{D42D97FC-43D3-6FA3-902C-E452C620A097}"/>
              </a:ext>
            </a:extLst>
          </p:cNvPr>
          <p:cNvSpPr/>
          <p:nvPr/>
        </p:nvSpPr>
        <p:spPr>
          <a:xfrm flipV="1">
            <a:off x="1118904" y="-104423"/>
            <a:ext cx="5404" cy="7686425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>
              <a:latin typeface="+mj-lt"/>
            </a:endParaRPr>
          </a:p>
        </p:txBody>
      </p:sp>
      <p:sp>
        <p:nvSpPr>
          <p:cNvPr id="18" name="AutoShape 18">
            <a:extLst>
              <a:ext uri="{FF2B5EF4-FFF2-40B4-BE49-F238E27FC236}">
                <a16:creationId xmlns:a16="http://schemas.microsoft.com/office/drawing/2014/main" id="{1D0A7494-0BFE-0EEB-95DB-CB9DAC79E1A5}"/>
              </a:ext>
            </a:extLst>
          </p:cNvPr>
          <p:cNvSpPr/>
          <p:nvPr/>
        </p:nvSpPr>
        <p:spPr>
          <a:xfrm flipH="1" flipV="1">
            <a:off x="1119668" y="7289544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>
              <a:latin typeface="+mj-lt"/>
            </a:endParaRPr>
          </a:p>
        </p:txBody>
      </p:sp>
      <p:grpSp>
        <p:nvGrpSpPr>
          <p:cNvPr id="19" name="Group 19">
            <a:extLst>
              <a:ext uri="{FF2B5EF4-FFF2-40B4-BE49-F238E27FC236}">
                <a16:creationId xmlns:a16="http://schemas.microsoft.com/office/drawing/2014/main" id="{CA50CD17-B4CA-C240-79EF-4E9C6DDA63AE}"/>
              </a:ext>
            </a:extLst>
          </p:cNvPr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20" name="Group 20">
              <a:extLst>
                <a:ext uri="{FF2B5EF4-FFF2-40B4-BE49-F238E27FC236}">
                  <a16:creationId xmlns:a16="http://schemas.microsoft.com/office/drawing/2014/main" id="{2D1EA3AC-6B55-A4AB-C91E-4B4DC0D5BDB9}"/>
                </a:ext>
              </a:extLst>
            </p:cNvPr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21" name="Freeform 21">
                <a:extLst>
                  <a:ext uri="{FF2B5EF4-FFF2-40B4-BE49-F238E27FC236}">
                    <a16:creationId xmlns:a16="http://schemas.microsoft.com/office/drawing/2014/main" id="{DF43E057-A097-2FFD-6D1A-6658787CEA97}"/>
                  </a:ext>
                </a:extLst>
              </p:cNvPr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zh-TW" altLang="en-US">
                  <a:latin typeface="+mj-lt"/>
                </a:endParaRPr>
              </a:p>
            </p:txBody>
          </p:sp>
          <p:sp>
            <p:nvSpPr>
              <p:cNvPr id="22" name="TextBox 22">
                <a:extLst>
                  <a:ext uri="{FF2B5EF4-FFF2-40B4-BE49-F238E27FC236}">
                    <a16:creationId xmlns:a16="http://schemas.microsoft.com/office/drawing/2014/main" id="{E17C4BBD-B8EB-10B8-85B6-CC28A7174D3A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>
                  <a:latin typeface="+mj-lt"/>
                </a:endParaRPr>
              </a:p>
            </p:txBody>
          </p:sp>
        </p:grpSp>
        <p:sp>
          <p:nvSpPr>
            <p:cNvPr id="23" name="TextBox 23">
              <a:extLst>
                <a:ext uri="{FF2B5EF4-FFF2-40B4-BE49-F238E27FC236}">
                  <a16:creationId xmlns:a16="http://schemas.microsoft.com/office/drawing/2014/main" id="{992D4833-882D-9E5B-2C45-CCFF91397244}"/>
                </a:ext>
              </a:extLst>
            </p:cNvPr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50" dirty="0">
                  <a:solidFill>
                    <a:srgbClr val="000000"/>
                  </a:solidFill>
                  <a:latin typeface="+mj-lt"/>
                  <a:ea typeface="Open Sans Bold"/>
                  <a:cs typeface="Open Sans Bold"/>
                </a:rPr>
                <a:t>4</a:t>
              </a:r>
            </a:p>
          </p:txBody>
        </p:sp>
      </p:grpSp>
      <p:sp>
        <p:nvSpPr>
          <p:cNvPr id="24" name="Freeform 24">
            <a:extLst>
              <a:ext uri="{FF2B5EF4-FFF2-40B4-BE49-F238E27FC236}">
                <a16:creationId xmlns:a16="http://schemas.microsoft.com/office/drawing/2014/main" id="{72D608D3-0293-9EB5-9ECD-812F88C84BCF}"/>
              </a:ext>
            </a:extLst>
          </p:cNvPr>
          <p:cNvSpPr/>
          <p:nvPr/>
        </p:nvSpPr>
        <p:spPr>
          <a:xfrm>
            <a:off x="7512165" y="-155385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>
              <a:latin typeface="+mj-lt"/>
            </a:endParaRPr>
          </a:p>
        </p:txBody>
      </p:sp>
      <p:sp>
        <p:nvSpPr>
          <p:cNvPr id="25" name="Freeform 25">
            <a:extLst>
              <a:ext uri="{FF2B5EF4-FFF2-40B4-BE49-F238E27FC236}">
                <a16:creationId xmlns:a16="http://schemas.microsoft.com/office/drawing/2014/main" id="{B53C25C7-6148-4CFB-352A-FBD8CF27243F}"/>
              </a:ext>
            </a:extLst>
          </p:cNvPr>
          <p:cNvSpPr/>
          <p:nvPr/>
        </p:nvSpPr>
        <p:spPr>
          <a:xfrm>
            <a:off x="12011565" y="875006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>
              <a:latin typeface="+mj-lt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2E57C78C-D4A4-03EE-7A0A-255DCE7AB6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3843" y="1449883"/>
            <a:ext cx="8342749" cy="7296523"/>
          </a:xfrm>
          <a:prstGeom prst="rect">
            <a:avLst/>
          </a:prstGeom>
        </p:spPr>
      </p:pic>
      <p:sp>
        <p:nvSpPr>
          <p:cNvPr id="33" name="文字方塊 32">
            <a:extLst>
              <a:ext uri="{FF2B5EF4-FFF2-40B4-BE49-F238E27FC236}">
                <a16:creationId xmlns:a16="http://schemas.microsoft.com/office/drawing/2014/main" id="{9666FDB9-CB52-0FFE-DC37-FA13D6E0B2EA}"/>
              </a:ext>
            </a:extLst>
          </p:cNvPr>
          <p:cNvSpPr txBox="1"/>
          <p:nvPr/>
        </p:nvSpPr>
        <p:spPr>
          <a:xfrm>
            <a:off x="13476592" y="7567427"/>
            <a:ext cx="495718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Table 1. Values of n Obtained from Models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39840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2133600" y="1948440"/>
            <a:ext cx="14847341" cy="64913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1500" indent="-571500">
              <a:lnSpc>
                <a:spcPts val="5125"/>
              </a:lnSpc>
              <a:buFont typeface="Arial" panose="020B0604020202020204" pitchFamily="34" charset="0"/>
              <a:buChar char="•"/>
            </a:pPr>
            <a:r>
              <a:rPr lang="en-US" altLang="zh-TW" sz="3600" dirty="0">
                <a:latin typeface="+mj-lt"/>
              </a:rPr>
              <a:t>The values of </a:t>
            </a:r>
            <a:r>
              <a:rPr lang="en-US" altLang="zh-TW" sz="3600" b="0" i="0" dirty="0" err="1">
                <a:effectLst/>
                <a:latin typeface="+mj-lt"/>
              </a:rPr>
              <a:t>k</a:t>
            </a:r>
            <a:r>
              <a:rPr lang="en-US" altLang="zh-TW" sz="3600" b="0" i="0" baseline="-25000" dirty="0" err="1">
                <a:effectLst/>
                <a:latin typeface="+mj-lt"/>
              </a:rPr>
              <a:t>d</a:t>
            </a:r>
            <a:r>
              <a:rPr lang="en-US" altLang="zh-TW" sz="3600" b="0" i="0" baseline="-25000" dirty="0">
                <a:effectLst/>
                <a:latin typeface="+mj-lt"/>
              </a:rPr>
              <a:t> </a:t>
            </a:r>
            <a:r>
              <a:rPr lang="en-US" altLang="zh-TW" sz="3600" dirty="0">
                <a:latin typeface="+mj-lt"/>
              </a:rPr>
              <a:t>remain constant throughout the entire deterioration period.</a:t>
            </a:r>
            <a:endParaRPr lang="en-US" altLang="zh-TW" sz="3600" dirty="0">
              <a:solidFill>
                <a:srgbClr val="000000"/>
              </a:solidFill>
              <a:latin typeface="+mj-lt"/>
            </a:endParaRPr>
          </a:p>
          <a:p>
            <a:pPr marL="571500" indent="-571500">
              <a:lnSpc>
                <a:spcPts val="5125"/>
              </a:lnSpc>
              <a:buFont typeface="Arial" panose="020B0604020202020204" pitchFamily="34" charset="0"/>
              <a:buChar char="•"/>
            </a:pPr>
            <a:r>
              <a:rPr lang="en-US" altLang="zh-TW" sz="3600" dirty="0">
                <a:latin typeface="+mj-lt"/>
              </a:rPr>
              <a:t>The only factor influencing the remaining life of concrete and causing degradation is listed in Table 1.</a:t>
            </a:r>
          </a:p>
          <a:p>
            <a:pPr marL="571500" indent="-571500">
              <a:lnSpc>
                <a:spcPts val="5125"/>
              </a:lnSpc>
              <a:buFont typeface="Arial" panose="020B0604020202020204" pitchFamily="34" charset="0"/>
              <a:buChar char="•"/>
            </a:pPr>
            <a:r>
              <a:rPr lang="en-US" altLang="zh-TW" sz="3600" dirty="0">
                <a:solidFill>
                  <a:srgbClr val="000000"/>
                </a:solidFill>
                <a:latin typeface="+mj-lt"/>
              </a:rPr>
              <a:t>Disregard self-conditions of concrete, such as cover thickness.</a:t>
            </a:r>
          </a:p>
          <a:p>
            <a:pPr marL="571500" indent="-571500">
              <a:lnSpc>
                <a:spcPts val="5125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+mj-lt"/>
              </a:rPr>
              <a:t>Unless specifically mentioned, consider multiple degradation processes occurring simultaneously, making the time order n=1.</a:t>
            </a:r>
          </a:p>
          <a:p>
            <a:pPr marL="571500" indent="-571500">
              <a:lnSpc>
                <a:spcPts val="5125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+mj-lt"/>
              </a:rPr>
              <a:t>If only one degradation process occurs, implicitly refer to Table 1 to determine the exact value of n.</a:t>
            </a:r>
          </a:p>
          <a:p>
            <a:pPr marL="571500" indent="-571500">
              <a:lnSpc>
                <a:spcPts val="5125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+mj-lt"/>
              </a:rPr>
              <a:t>All information obtained from inspections is accurate.</a:t>
            </a:r>
          </a:p>
        </p:txBody>
      </p:sp>
      <p:sp>
        <p:nvSpPr>
          <p:cNvPr id="5" name="Freeform 5"/>
          <p:cNvSpPr/>
          <p:nvPr/>
        </p:nvSpPr>
        <p:spPr>
          <a:xfrm>
            <a:off x="13764167" y="637964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>
              <a:latin typeface="+mj-lt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411959" y="488124"/>
            <a:ext cx="13464081" cy="1392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+mj-lt"/>
              </a:rPr>
              <a:t>ASSUMPTIONS</a:t>
            </a:r>
          </a:p>
        </p:txBody>
      </p:sp>
      <p:sp>
        <p:nvSpPr>
          <p:cNvPr id="15" name="AutoShape 15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>
              <a:latin typeface="+mj-lt"/>
            </a:endParaRPr>
          </a:p>
        </p:txBody>
      </p:sp>
      <p:sp>
        <p:nvSpPr>
          <p:cNvPr id="16" name="AutoShape 16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>
              <a:latin typeface="+mj-lt"/>
            </a:endParaRPr>
          </a:p>
        </p:txBody>
      </p:sp>
      <p:grpSp>
        <p:nvGrpSpPr>
          <p:cNvPr id="17" name="Group 17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8" name="Group 18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zh-TW" altLang="en-US">
                  <a:latin typeface="+mj-lt"/>
                </a:endParaRPr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>
                  <a:latin typeface="+mj-lt"/>
                </a:endParaRPr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50" dirty="0">
                  <a:solidFill>
                    <a:srgbClr val="000000"/>
                  </a:solidFill>
                  <a:latin typeface="+mj-lt"/>
                  <a:cs typeface="Arial"/>
                </a:rPr>
                <a:t>5</a:t>
              </a:r>
            </a:p>
          </p:txBody>
        </p:sp>
      </p:grpSp>
      <p:sp>
        <p:nvSpPr>
          <p:cNvPr id="22" name="Freeform 22"/>
          <p:cNvSpPr/>
          <p:nvPr/>
        </p:nvSpPr>
        <p:spPr>
          <a:xfrm>
            <a:off x="-3657600" y="-40227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7ebc047-5e7b-4a1f-b995-488ce2c9ab1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79E7ECF21C0E4B8E07639C4BF242C3" ma:contentTypeVersion="8" ma:contentTypeDescription="Create a new document." ma:contentTypeScope="" ma:versionID="12c4a76850c20687a2770ab0b726fd9e">
  <xsd:schema xmlns:xsd="http://www.w3.org/2001/XMLSchema" xmlns:xs="http://www.w3.org/2001/XMLSchema" xmlns:p="http://schemas.microsoft.com/office/2006/metadata/properties" xmlns:ns3="77ebc047-5e7b-4a1f-b995-488ce2c9ab10" xmlns:ns4="72644889-00e1-4b88-90e6-2f3ddb201bee" targetNamespace="http://schemas.microsoft.com/office/2006/metadata/properties" ma:root="true" ma:fieldsID="08e02bdfe2019d03e9f82bce686d9610" ns3:_="" ns4:_="">
    <xsd:import namespace="77ebc047-5e7b-4a1f-b995-488ce2c9ab10"/>
    <xsd:import namespace="72644889-00e1-4b88-90e6-2f3ddb201be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ebc047-5e7b-4a1f-b995-488ce2c9ab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644889-00e1-4b88-90e6-2f3ddb201be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21DA7F-8D63-4FBA-9703-0888E42164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DCC9ED-A6DC-482F-B2F5-2A7E367203C4}">
  <ds:schemaRefs>
    <ds:schemaRef ds:uri="77ebc047-5e7b-4a1f-b995-488ce2c9ab10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72644889-00e1-4b88-90e6-2f3ddb201be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1FDC9E4-3920-4ACA-A2EF-2085C94291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ebc047-5e7b-4a1f-b995-488ce2c9ab10"/>
    <ds:schemaRef ds:uri="72644889-00e1-4b88-90e6-2f3ddb201b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1750</TotalTime>
  <Words>423</Words>
  <Application>Microsoft Office PowerPoint</Application>
  <PresentationFormat>自訂</PresentationFormat>
  <Paragraphs>68</Paragraphs>
  <Slides>11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Arial Unicode MS</vt:lpstr>
      <vt:lpstr>Calibri</vt:lpstr>
      <vt:lpstr>Arial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Beige Pastel Minimalist Thesis Defense Presentation</dc:title>
  <cp:lastModifiedBy>Yi-Leng Chen</cp:lastModifiedBy>
  <cp:revision>128</cp:revision>
  <dcterms:created xsi:type="dcterms:W3CDTF">2006-08-16T00:00:00Z</dcterms:created>
  <dcterms:modified xsi:type="dcterms:W3CDTF">2024-02-02T10:41:55Z</dcterms:modified>
  <dc:identifier>DAF7NfBb2Ok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0x0101003F79E7ECF21C0E4B8E07639C4BF242C3</vt:lpwstr>
  </property>
</Properties>
</file>