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59" r:id="rId7"/>
    <p:sldId id="261" r:id="rId8"/>
    <p:sldId id="262" r:id="rId9"/>
    <p:sldId id="273" r:id="rId10"/>
    <p:sldId id="260" r:id="rId11"/>
    <p:sldId id="269" r:id="rId12"/>
    <p:sldId id="257" r:id="rId13"/>
    <p:sldId id="272" r:id="rId14"/>
    <p:sldId id="270" r:id="rId15"/>
  </p:sldIdLst>
  <p:sldSz cx="18288000" cy="10287000"/>
  <p:notesSz cx="6858000" cy="9144000"/>
  <p:embeddedFontLst>
    <p:embeddedFont>
      <p:font typeface="Arial Unicode MS" panose="020B0604020202020204" pitchFamily="34" charset="-120"/>
      <p:regular r:id="rId17"/>
    </p:embeddedFont>
    <p:embeddedFont>
      <p:font typeface="Open Sans Bold" panose="02020500000000000000" charset="0"/>
      <p:regular r:id="rId18"/>
      <p:bold r:id="rId19"/>
    </p:embeddedFont>
    <p:embeddedFont>
      <p:font typeface="微軟正黑體" panose="020B0604030504040204" pitchFamily="34" charset="-12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3D0"/>
    <a:srgbClr val="E9C7C6"/>
    <a:srgbClr val="F6F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37C71-C976-67E4-11CE-97600D1E1C38}" v="19" dt="2024-02-01T01:03:20.160"/>
    <p1510:client id="{EAE8895C-8D59-7E36-7A83-D9CDA3BC1AC2}" v="482" dt="2024-02-01T02:24:27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2695" autoAdjust="0"/>
  </p:normalViewPr>
  <p:slideViewPr>
    <p:cSldViewPr>
      <p:cViewPr varScale="1">
        <p:scale>
          <a:sx n="53" d="100"/>
          <a:sy n="53" d="100"/>
        </p:scale>
        <p:origin x="8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BD82C-B7A0-4D29-8FD1-D9E66D485A47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6D79F-2F2D-4B10-BEDC-B7C4A2EC6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96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6D79F-2F2D-4B10-BEDC-B7C4A2EC6EDA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62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corrosion current density (often expressed in µA/cm²) is a measure of the rate at which electrons are transferred in the corrosion process. It provides information about how quickly the metal is corroding per unit area.</a:t>
            </a:r>
            <a:br>
              <a:rPr lang="en-US" altLang="zh-TW" sz="1200" dirty="0"/>
            </a:br>
            <a:r>
              <a:rPr lang="en-US" altLang="zh-TW" sz="1200" dirty="0"/>
              <a:t>Microamperes (µA) represent the flow of electric current associated with the electrochemical reactions taking place during corrosion.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D79F-2F2D-4B10-BEDC-B7C4A2EC6E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73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8001000" y="87249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aseline="0" dirty="0">
                <a:latin typeface="Arial Unicode MS" panose="020B0604020202020204" pitchFamily="34" charset="-120"/>
              </a:rPr>
              <a:t>Slide </a:t>
            </a:r>
            <a:fld id="{0D11C3BF-FFCA-489B-B9E8-C40471780B51}" type="slidenum">
              <a:rPr lang="zh-TW" altLang="en-US" sz="2800" baseline="0" smtClean="0">
                <a:latin typeface="Arial Unicode MS" panose="020B0604020202020204" pitchFamily="34" charset="-120"/>
              </a:rPr>
              <a:t>‹#›</a:t>
            </a:fld>
            <a:r>
              <a:rPr lang="zh-TW" altLang="en-US" sz="2800" baseline="0" dirty="0">
                <a:latin typeface="Arial Unicode MS" panose="020B0604020202020204" pitchFamily="34" charset="-120"/>
              </a:rPr>
              <a:t> </a:t>
            </a:r>
            <a:r>
              <a:rPr lang="en-US" altLang="zh-TW" sz="2800" baseline="0" dirty="0">
                <a:latin typeface="Arial Unicode MS" panose="020B0604020202020204" pitchFamily="34" charset="-120"/>
              </a:rPr>
              <a:t>of 10</a:t>
            </a:r>
            <a:endParaRPr lang="zh-TW" altLang="en-US" sz="2800" baseline="0" dirty="0">
              <a:latin typeface="Arial Unicode MS" panose="020B0604020202020204" pitchFamily="34" charset="-12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stockphoto.com/photo/construction-workers-smooth-the-concrete-gm186821913-17024671" TargetMode="External"/><Relationship Id="rId5" Type="http://schemas.openxmlformats.org/officeDocument/2006/relationships/hyperlink" Target="https://nvlpubs.nist.gov/nistpubs/Legacy/IR/nistir4954.pdf" TargetMode="Externa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995168" y="2267591"/>
            <a:ext cx="11064376" cy="353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9000" dirty="0">
                <a:solidFill>
                  <a:srgbClr val="000000"/>
                </a:solidFill>
                <a:latin typeface="+mj-lt"/>
              </a:rPr>
              <a:t>Concrete Remaining Life Prediction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5762282" y="6254192"/>
            <a:ext cx="9530148" cy="947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000" dirty="0">
                <a:solidFill>
                  <a:srgbClr val="000000"/>
                </a:solidFill>
                <a:latin typeface="+mj-lt"/>
                <a:ea typeface="Arial Unicode MS" panose="020B0604020202020204" pitchFamily="34" charset="-120"/>
                <a:cs typeface="Arial Unicode MS" panose="020B0604020202020204" pitchFamily="34" charset="-120"/>
              </a:rPr>
              <a:t>Yi-</a:t>
            </a:r>
            <a:r>
              <a:rPr lang="en-US" sz="50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0"/>
                <a:cs typeface="Arial Unicode MS" panose="020B0604020202020204" pitchFamily="34" charset="-120"/>
              </a:rPr>
              <a:t>Leng</a:t>
            </a:r>
            <a:r>
              <a:rPr lang="en-US" sz="5000" dirty="0">
                <a:solidFill>
                  <a:srgbClr val="000000"/>
                </a:solidFill>
                <a:latin typeface="+mj-lt"/>
                <a:ea typeface="Arial Unicode MS" panose="020B0604020202020204" pitchFamily="34" charset="-120"/>
                <a:cs typeface="Arial Unicode MS" panose="020B0604020202020204" pitchFamily="34" charset="-120"/>
              </a:rPr>
              <a:t> Chen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79131" y="7494847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dirty="0">
                <a:solidFill>
                  <a:srgbClr val="000000"/>
                </a:solidFill>
                <a:latin typeface="+mj-lt"/>
                <a:ea typeface="Arial Unicode MS" panose="020B0604020202020204" pitchFamily="34" charset="-120"/>
                <a:cs typeface="Arial Unicode MS" panose="020B0604020202020204" pitchFamily="34" charset="-120"/>
              </a:rPr>
              <a:t>Feb 2, 2024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B696F1C-8310-3196-76C4-6DFF0FD6AFCA}"/>
              </a:ext>
            </a:extLst>
          </p:cNvPr>
          <p:cNvSpPr/>
          <p:nvPr/>
        </p:nvSpPr>
        <p:spPr>
          <a:xfrm>
            <a:off x="7467600" y="8648700"/>
            <a:ext cx="3505200" cy="762000"/>
          </a:xfrm>
          <a:prstGeom prst="rect">
            <a:avLst/>
          </a:prstGeom>
          <a:solidFill>
            <a:srgbClr val="F6F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3266EF-CB88-3E85-81DB-8D3D29DC9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9A040721-06DB-0A44-8297-C65E59625F90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E7B7EB4-D45E-8B51-8B24-61A4201175AD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55E0B7F-A05A-FFA7-7FBA-D3A4B5DE5780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DC3FB1B-C236-E58D-8ABE-F646B9DB9263}"/>
              </a:ext>
            </a:extLst>
          </p:cNvPr>
          <p:cNvSpPr txBox="1"/>
          <p:nvPr/>
        </p:nvSpPr>
        <p:spPr>
          <a:xfrm>
            <a:off x="1828800" y="853469"/>
            <a:ext cx="15048220" cy="1378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altLang="zh-TW" sz="7200" dirty="0"/>
              <a:t>EXAMPLE OF CACULATION</a:t>
            </a:r>
            <a:endParaRPr lang="en-US" sz="72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A1094833-394E-C6A6-AED1-47540A92B1C1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9A6EC328-2AE6-18CC-07BD-A0F86540E4CB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8AA8B3A8-AB7C-5168-42EA-D60EAE7B6F9D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CE26646C-958B-7FF0-E3D2-BF8B761530A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8D196957-71B3-032A-1101-B5A03AD74E64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50" dirty="0">
                  <a:solidFill>
                    <a:srgbClr val="000000"/>
                  </a:solidFill>
                  <a:latin typeface="+mj-lt"/>
                  <a:cs typeface="Arial"/>
                </a:rPr>
                <a:t>6</a:t>
              </a:r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758FAEDB-2ACD-F66C-D2EB-D4A693E23101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4" name="圖片 13" descr="一張含有 文字, 字型, 白色, 收據 的圖片&#10;&#10;自動產生的描述">
            <a:extLst>
              <a:ext uri="{FF2B5EF4-FFF2-40B4-BE49-F238E27FC236}">
                <a16:creationId xmlns:a16="http://schemas.microsoft.com/office/drawing/2014/main" id="{EE589293-B161-8B26-3728-F9651D08A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33" y="3750128"/>
            <a:ext cx="17987736" cy="35306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2B2F2BC-EEEB-ADBE-310A-47BE2C4846C0}"/>
              </a:ext>
            </a:extLst>
          </p:cNvPr>
          <p:cNvSpPr/>
          <p:nvPr/>
        </p:nvSpPr>
        <p:spPr>
          <a:xfrm>
            <a:off x="1418302" y="4308442"/>
            <a:ext cx="11928987" cy="1266449"/>
          </a:xfrm>
          <a:prstGeom prst="rect">
            <a:avLst/>
          </a:prstGeom>
          <a:noFill/>
          <a:ln w="190500">
            <a:solidFill>
              <a:srgbClr val="E9C7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2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354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200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Questions?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39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CONTENTS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10000" y="3266072"/>
            <a:ext cx="4480960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+mj-lt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10000" y="4369407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+mj-lt"/>
              </a:rPr>
              <a:t>Goal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10000" y="5472742"/>
            <a:ext cx="5241454" cy="60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+mj-lt"/>
              </a:rPr>
              <a:t>Input and Output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58990" y="4369407"/>
            <a:ext cx="4480960" cy="60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+mj-lt"/>
              </a:rPr>
              <a:t>Assumption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58990" y="3324806"/>
            <a:ext cx="5519010" cy="608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195" lvl="1" indent="-399415">
              <a:lnSpc>
                <a:spcPts val="5179"/>
              </a:lnSpc>
              <a:buFont typeface="Arial"/>
              <a:buChar char="•"/>
            </a:pPr>
            <a:r>
              <a:rPr lang="en-US" sz="3650" dirty="0">
                <a:solidFill>
                  <a:srgbClr val="000000"/>
                </a:solidFill>
                <a:latin typeface="+mj-lt"/>
              </a:rPr>
              <a:t>Equation</a:t>
            </a:r>
            <a:endParaRPr lang="zh-TW" altLang="en-US" dirty="0"/>
          </a:p>
        </p:txBody>
      </p:sp>
      <p:sp>
        <p:nvSpPr>
          <p:cNvPr id="16" name="AutoShape 1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7" name="AutoShape 1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23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4" name="Freeform 24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95CC316D-E45E-5021-B5CA-4D477294B366}"/>
              </a:ext>
            </a:extLst>
          </p:cNvPr>
          <p:cNvSpPr txBox="1"/>
          <p:nvPr/>
        </p:nvSpPr>
        <p:spPr>
          <a:xfrm>
            <a:off x="8958990" y="5520287"/>
            <a:ext cx="5519010" cy="608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+mj-lt"/>
              </a:rPr>
              <a:t>Example of calculation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crete Finisher: Occupations in Alberta - alis">
            <a:extLst>
              <a:ext uri="{FF2B5EF4-FFF2-40B4-BE49-F238E27FC236}">
                <a16:creationId xmlns:a16="http://schemas.microsoft.com/office/drawing/2014/main" id="{0583AF70-BC71-F14A-5986-23C9D8E0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357" y="2882032"/>
            <a:ext cx="6937857" cy="552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553980" y="866775"/>
            <a:ext cx="13180039" cy="152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INTRODUCTION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2057400" y="2882032"/>
            <a:ext cx="8229600" cy="3715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+mj-lt"/>
              </a:rPr>
              <a:t>In 1992, a laboratory in the United States published a paper </a:t>
            </a:r>
            <a:r>
              <a:rPr lang="en-US" sz="3600" baseline="30000" dirty="0">
                <a:solidFill>
                  <a:srgbClr val="000000"/>
                </a:solidFill>
                <a:latin typeface="+mj-lt"/>
              </a:rPr>
              <a:t>[1] </a:t>
            </a:r>
            <a:r>
              <a:rPr lang="en-US" sz="4180" dirty="0">
                <a:solidFill>
                  <a:srgbClr val="000000"/>
                </a:solidFill>
                <a:latin typeface="+mj-lt"/>
              </a:rPr>
              <a:t>which emphasizing the importance of predicting the remaining life of concrete structures.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BF43CC-8E47-E1FA-E802-9AFA5C049BC2}"/>
              </a:ext>
            </a:extLst>
          </p:cNvPr>
          <p:cNvSpPr txBox="1"/>
          <p:nvPr/>
        </p:nvSpPr>
        <p:spPr>
          <a:xfrm>
            <a:off x="1699643" y="9315071"/>
            <a:ext cx="16459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i="0" dirty="0">
                <a:effectLst/>
                <a:latin typeface="+mj-lt"/>
              </a:rPr>
              <a:t>[1] Building and fire research laboratory. (1992). </a:t>
            </a:r>
            <a:r>
              <a:rPr lang="en-US" altLang="zh-TW" sz="1600" b="0" i="1" dirty="0">
                <a:effectLst/>
                <a:latin typeface="+mj-lt"/>
              </a:rPr>
              <a:t>Methods for Predicting Remaining Life of Concrete in </a:t>
            </a:r>
            <a:r>
              <a:rPr lang="en-US" altLang="zh-TW" sz="1600" b="0" i="1" dirty="0" err="1">
                <a:effectLst/>
                <a:latin typeface="+mj-lt"/>
              </a:rPr>
              <a:t>Structures</a:t>
            </a:r>
            <a:r>
              <a:rPr lang="en-US" altLang="zh-TW" sz="1600" b="0" i="0" dirty="0" err="1">
                <a:effectLst/>
                <a:latin typeface="+mj-lt"/>
              </a:rPr>
              <a:t>.</a:t>
            </a:r>
            <a:r>
              <a:rPr lang="en-US" altLang="zh-TW" sz="1600" b="0" i="0" dirty="0" err="1">
                <a:solidFill>
                  <a:srgbClr val="0000FF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altLang="zh-TW" sz="1600" b="0" i="0" dirty="0">
                <a:solidFill>
                  <a:srgbClr val="0000FF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://nvlpubs.nist.gov/nistpubs/Legacy/IR/nistir4954.</a:t>
            </a:r>
            <a:r>
              <a:rPr lang="en-US" altLang="zh-TW" sz="1600" b="0" i="0" dirty="0"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endParaRPr lang="en-US" altLang="zh-TW" sz="1600" b="0" i="0" dirty="0">
              <a:effectLst/>
              <a:latin typeface="+mj-lt"/>
            </a:endParaRPr>
          </a:p>
          <a:p>
            <a:r>
              <a:rPr lang="en-US" altLang="zh-TW" sz="1600" b="0" i="0" u="none" strike="noStrike" dirty="0">
                <a:effectLst/>
                <a:latin typeface="+mj-lt"/>
              </a:rPr>
              <a:t>[2] </a:t>
            </a:r>
            <a:r>
              <a:rPr lang="en-US" altLang="zh-TW" sz="1600" b="0" i="0" u="none" strike="noStrike" dirty="0" err="1">
                <a:effectLst/>
                <a:latin typeface="+mj-lt"/>
              </a:rPr>
              <a:t>Avalon_Studio</a:t>
            </a:r>
            <a:r>
              <a:rPr lang="en-US" altLang="zh-TW" sz="1600" b="0" i="0" u="none" strike="noStrike" dirty="0">
                <a:effectLst/>
                <a:latin typeface="+mj-lt"/>
              </a:rPr>
              <a:t>.(2011).</a:t>
            </a:r>
            <a:r>
              <a:rPr lang="en-US" altLang="zh-TW" sz="1600" b="0" i="0" dirty="0">
                <a:effectLst/>
                <a:latin typeface="+mj-lt"/>
              </a:rPr>
              <a:t> </a:t>
            </a:r>
            <a:r>
              <a:rPr lang="en-US" altLang="zh-TW" sz="1600" b="0" i="1" dirty="0">
                <a:effectLst/>
                <a:latin typeface="+mj-lt"/>
              </a:rPr>
              <a:t>Construction workers smooth the concrete stock photo </a:t>
            </a:r>
            <a:r>
              <a:rPr lang="en-US" altLang="zh-TW" sz="1600" b="0" i="0" dirty="0">
                <a:effectLst/>
                <a:latin typeface="+mj-lt"/>
              </a:rPr>
              <a:t>[Online image]</a:t>
            </a:r>
            <a:r>
              <a:rPr lang="en-US" altLang="zh-TW" sz="1600" dirty="0">
                <a:latin typeface="+mj-lt"/>
              </a:rPr>
              <a:t>.</a:t>
            </a:r>
            <a:r>
              <a:rPr lang="en-US" altLang="zh-TW" sz="1600" b="0" i="0" dirty="0" err="1">
                <a:effectLst/>
                <a:latin typeface="+mj-lt"/>
              </a:rPr>
              <a:t>iStock.</a:t>
            </a:r>
            <a:r>
              <a:rPr lang="en-US" altLang="zh-TW" sz="1600" b="0" i="0" dirty="0" err="1">
                <a:effectLst/>
                <a:latin typeface="+mj-lt"/>
                <a:hlinkClick r:id="rId6"/>
              </a:rPr>
              <a:t>https</a:t>
            </a:r>
            <a:r>
              <a:rPr lang="en-US" altLang="zh-TW" sz="1600" b="0" i="0" dirty="0">
                <a:effectLst/>
                <a:latin typeface="+mj-lt"/>
                <a:hlinkClick r:id="rId6"/>
              </a:rPr>
              <a:t>://www.istockphoto.com/photo/construction-workers-smooth-the-concrete-gm186821913-17024671</a:t>
            </a:r>
            <a:endParaRPr lang="en-US" altLang="zh-TW" sz="1600" b="0" i="0" dirty="0"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52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altLang="zh-TW" sz="8800" dirty="0"/>
              <a:t>GOAL STATEMENT</a:t>
            </a:r>
            <a:endParaRPr lang="en-US" sz="8499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2209800" y="3033995"/>
            <a:ext cx="15516465" cy="5162130"/>
            <a:chOff x="0" y="-63120"/>
            <a:chExt cx="20688620" cy="688284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130580"/>
              <a:ext cx="1473815" cy="1196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8171" y="2811123"/>
              <a:ext cx="1197475" cy="1266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38171" y="5553160"/>
              <a:ext cx="1197475" cy="1266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711697" y="-63120"/>
              <a:ext cx="18976923" cy="389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400" dirty="0">
                  <a:solidFill>
                    <a:srgbClr val="000000"/>
                  </a:solidFill>
                  <a:latin typeface="+mj-lt"/>
                </a:rPr>
                <a:t>This project aims to develop a program that implements the theories, with the goal of </a:t>
              </a:r>
              <a:r>
                <a:rPr lang="en-US" sz="4400" dirty="0">
                  <a:solidFill>
                    <a:srgbClr val="FF0000"/>
                  </a:solidFill>
                  <a:latin typeface="+mj-lt"/>
                </a:rPr>
                <a:t>predicting the remaining service life of concrete</a:t>
              </a:r>
              <a:r>
                <a:rPr lang="en-US" sz="4400" dirty="0">
                  <a:solidFill>
                    <a:srgbClr val="000000"/>
                  </a:solidFill>
                  <a:latin typeface="+mj-lt"/>
                </a:rPr>
                <a:t> structures.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" name="AutoShape 24"/>
          <p:cNvSpPr/>
          <p:nvPr/>
        </p:nvSpPr>
        <p:spPr>
          <a:xfrm flipV="1">
            <a:off x="1085850" y="-104525"/>
            <a:ext cx="4640" cy="829883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5" name="Group 2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0" y="437581"/>
              <a:ext cx="2083482" cy="1217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1" name="Freeform 31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7891" y="3217015"/>
            <a:ext cx="516960" cy="5169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66775"/>
            <a:ext cx="16230600" cy="152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INPUT AND OUTPUT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2938956"/>
            <a:ext cx="7530658" cy="77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0"/>
              </a:lnSpc>
            </a:pPr>
            <a:r>
              <a:rPr lang="en-US" sz="4700" dirty="0">
                <a:solidFill>
                  <a:srgbClr val="000000"/>
                </a:solidFill>
                <a:latin typeface="+mj-lt"/>
              </a:rPr>
              <a:t>Input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1959" y="5767083"/>
            <a:ext cx="7530658" cy="77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0"/>
              </a:lnSpc>
            </a:pPr>
            <a:r>
              <a:rPr lang="en-US" sz="4700" dirty="0">
                <a:solidFill>
                  <a:srgbClr val="000000"/>
                </a:solidFill>
                <a:latin typeface="+mj-lt"/>
              </a:rPr>
              <a:t>Output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11959" y="3859959"/>
            <a:ext cx="14847341" cy="59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+mj-lt"/>
              </a:rPr>
              <a:t>Weather open data from Canada government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2411959" y="6685928"/>
            <a:ext cx="14847341" cy="59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+mj-lt"/>
              </a:rPr>
              <a:t>Remaining service life of the concrete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547891" y="5996601"/>
            <a:ext cx="516960" cy="5169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1"/>
              <a:ext cx="2083482" cy="1216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50" dirty="0">
                  <a:solidFill>
                    <a:srgbClr val="000000"/>
                  </a:solidFill>
                  <a:latin typeface="+mj-lt"/>
                  <a:cs typeface="Arial"/>
                </a:rPr>
                <a:t>3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592382-B2B0-9502-E067-6DB792FC1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760328A-4D80-1523-23D4-FE550352CE85}"/>
              </a:ext>
            </a:extLst>
          </p:cNvPr>
          <p:cNvSpPr txBox="1"/>
          <p:nvPr/>
        </p:nvSpPr>
        <p:spPr>
          <a:xfrm>
            <a:off x="3111592" y="52184"/>
            <a:ext cx="12260018" cy="1378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altLang="zh-TW" sz="8000" dirty="0">
                <a:latin typeface="+mj-lt"/>
                <a:ea typeface="微軟正黑體"/>
              </a:rPr>
              <a:t>EQUATION</a:t>
            </a:r>
            <a:endParaRPr lang="zh-TW" altLang="en-US" dirty="0">
              <a:latin typeface="+mj-lt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F7F5E4B-7793-946C-6252-87A985255306}"/>
              </a:ext>
            </a:extLst>
          </p:cNvPr>
          <p:cNvGrpSpPr/>
          <p:nvPr/>
        </p:nvGrpSpPr>
        <p:grpSpPr>
          <a:xfrm>
            <a:off x="2512972" y="2157330"/>
            <a:ext cx="12027141" cy="2787491"/>
            <a:chOff x="-527487" y="-192881"/>
            <a:chExt cx="9396200" cy="6469571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AC0BF690-D2A4-2717-B549-B98B648A793B}"/>
                </a:ext>
              </a:extLst>
            </p:cNvPr>
            <p:cNvGrpSpPr/>
            <p:nvPr/>
          </p:nvGrpSpPr>
          <p:grpSpPr>
            <a:xfrm>
              <a:off x="-527487" y="-192881"/>
              <a:ext cx="9396200" cy="6365672"/>
              <a:chOff x="-104195" y="-38100"/>
              <a:chExt cx="1856039" cy="1257416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D583A207-C3CC-DAB7-93DA-7872ECB8714B}"/>
                  </a:ext>
                </a:extLst>
              </p:cNvPr>
              <p:cNvSpPr/>
              <p:nvPr/>
            </p:nvSpPr>
            <p:spPr>
              <a:xfrm>
                <a:off x="-104195" y="269975"/>
                <a:ext cx="1751844" cy="949341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zh-TW" altLang="en-US" dirty="0">
                  <a:latin typeface="+mj-lt"/>
                </a:endParaRPr>
              </a:p>
            </p:txBody>
          </p:sp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E20DC4DD-F743-09ED-4FF8-FD63E5B0555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7">
                  <a:extLst>
                    <a:ext uri="{FF2B5EF4-FFF2-40B4-BE49-F238E27FC236}">
                      <a16:creationId xmlns:a16="http://schemas.microsoft.com/office/drawing/2014/main" id="{65DE719E-75A7-C503-9D8B-A3C2E9764587}"/>
                    </a:ext>
                  </a:extLst>
                </p:cNvPr>
                <p:cNvSpPr txBox="1"/>
                <p:nvPr/>
              </p:nvSpPr>
              <p:spPr>
                <a:xfrm>
                  <a:off x="312955" y="3711956"/>
                  <a:ext cx="7749829" cy="2564734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4193"/>
                    </a:lnSpc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sz="6600" dirty="0" smtClean="0">
                              <a:solidFill>
                                <a:srgbClr val="836967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en-US" altLang="zh-TW" sz="6600" dirty="0">
                              <a:latin typeface="+mj-lt"/>
                            </a:rPr>
                            <m:t>0.1</m:t>
                          </m:r>
                          <m:r>
                            <a:rPr lang="en-US" altLang="zh-TW" sz="6600" i="0" dirty="0">
                              <a:latin typeface="+mj-lt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sz="6600" i="1" dirty="0">
                                  <a:solidFill>
                                    <a:srgbClr val="836967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zh-TW" altLang="en-US" sz="6600" i="1" dirty="0">
                                  <a:latin typeface="+mj-lt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6600" i="0" dirty="0"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6600" i="0" dirty="0">
                              <a:latin typeface="+mj-lt"/>
                            </a:rPr>
                            <m:t>+1.0∗</m:t>
                          </m:r>
                          <m:sSub>
                            <m:sSubPr>
                              <m:ctrlPr>
                                <a:rPr lang="en-US" altLang="zh-TW" sz="6600" i="1" dirty="0">
                                  <a:solidFill>
                                    <a:srgbClr val="836967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zh-TW" altLang="en-US" sz="6600" i="1" dirty="0">
                                  <a:latin typeface="+mj-lt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6600" i="0" dirty="0"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6600" i="0" dirty="0">
                              <a:latin typeface="+mj-lt"/>
                            </a:rPr>
                            <m:t>+10∗</m:t>
                          </m:r>
                          <m:sSub>
                            <m:sSubPr>
                              <m:ctrlPr>
                                <a:rPr lang="en-US" altLang="zh-TW" sz="6600" i="1" dirty="0">
                                  <a:solidFill>
                                    <a:srgbClr val="836967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zh-TW" altLang="en-US" sz="6600" i="1" dirty="0">
                                  <a:latin typeface="+mj-lt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6600" i="0" dirty="0">
                                  <a:latin typeface="+mj-lt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6600" i="0" dirty="0">
                              <a:latin typeface="+mj-lt"/>
                            </a:rPr>
                            <m:t>12</m:t>
                          </m:r>
                        </m:den>
                      </m:f>
                    </m:oMath>
                  </a14:m>
                  <a:r>
                    <a:rPr lang="en-US" sz="4800" dirty="0">
                      <a:latin typeface="+mj-lt"/>
                      <a:cs typeface="Arial" panose="020B0604020202020204"/>
                    </a:rPr>
                    <a:t> =  </a:t>
                  </a:r>
                  <a:r>
                    <a:rPr lang="zh-TW" altLang="en-US" sz="2800" dirty="0">
                      <a:latin typeface="+mj-lt"/>
                    </a:rPr>
                    <a:t> ⃞ </a:t>
                  </a:r>
                  <a:r>
                    <a:rPr lang="en-US" altLang="zh-TW" sz="5400" dirty="0">
                      <a:solidFill>
                        <a:srgbClr val="202124"/>
                      </a:solidFill>
                      <a:latin typeface="+mj-lt"/>
                    </a:rPr>
                    <a:t>µ</a:t>
                  </a:r>
                  <a:r>
                    <a:rPr lang="en-US" altLang="zh-TW" sz="4800" dirty="0">
                      <a:solidFill>
                        <a:srgbClr val="000000"/>
                      </a:solidFill>
                      <a:latin typeface="+mj-lt"/>
                    </a:rPr>
                    <a:t>A/cm² </a:t>
                  </a:r>
                  <a:endParaRPr lang="en-US" sz="3600" dirty="0">
                    <a:latin typeface="+mj-lt"/>
                    <a:cs typeface="Arial" panose="020B0604020202020204"/>
                  </a:endParaRPr>
                </a:p>
                <a:p>
                  <a:pPr>
                    <a:lnSpc>
                      <a:spcPts val="4193"/>
                    </a:lnSpc>
                  </a:pPr>
                  <a:endParaRPr lang="en-US" sz="48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>
            <p:sp>
              <p:nvSpPr>
                <p:cNvPr id="7" name="TextBox 7">
                  <a:extLst>
                    <a:ext uri="{FF2B5EF4-FFF2-40B4-BE49-F238E27FC236}">
                      <a16:creationId xmlns:a16="http://schemas.microsoft.com/office/drawing/2014/main" id="{65DE719E-75A7-C503-9D8B-A3C2E9764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55" y="3711956"/>
                  <a:ext cx="7749829" cy="2564734"/>
                </a:xfrm>
                <a:prstGeom prst="rect">
                  <a:avLst/>
                </a:prstGeom>
                <a:blipFill>
                  <a:blip r:embed="rId3"/>
                  <a:stretch>
                    <a:fillRect l="-61" t="-51934" r="-22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AutoShape 17">
            <a:extLst>
              <a:ext uri="{FF2B5EF4-FFF2-40B4-BE49-F238E27FC236}">
                <a16:creationId xmlns:a16="http://schemas.microsoft.com/office/drawing/2014/main" id="{D42D97FC-43D3-6FA3-902C-E452C620A097}"/>
              </a:ext>
            </a:extLst>
          </p:cNvPr>
          <p:cNvSpPr/>
          <p:nvPr/>
        </p:nvSpPr>
        <p:spPr>
          <a:xfrm flipV="1">
            <a:off x="1085086" y="-104526"/>
            <a:ext cx="5404" cy="768642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1D0A7494-0BFE-0EEB-95DB-CB9DAC79E1A5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CA50CD17-B4CA-C240-79EF-4E9C6DDA63AE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2D1EA3AC-6B55-A4AB-C91E-4B4DC0D5BDB9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DF43E057-A097-2FFD-6D1A-6658787CEA97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>
                  <a:latin typeface="+mj-lt"/>
                </a:endParaRPr>
              </a:p>
            </p:txBody>
          </p:sp>
          <p:sp>
            <p:nvSpPr>
              <p:cNvPr id="22" name="TextBox 22">
                <a:extLst>
                  <a:ext uri="{FF2B5EF4-FFF2-40B4-BE49-F238E27FC236}">
                    <a16:creationId xmlns:a16="http://schemas.microsoft.com/office/drawing/2014/main" id="{E17C4BBD-B8EB-10B8-85B6-CC28A7174D3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992D4833-882D-9E5B-2C45-CCFF91397244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50" dirty="0">
                  <a:solidFill>
                    <a:srgbClr val="000000"/>
                  </a:solidFill>
                  <a:latin typeface="+mj-lt"/>
                  <a:ea typeface="Open Sans Bold"/>
                  <a:cs typeface="Open Sans Bold"/>
                </a:rPr>
                <a:t>5</a:t>
              </a:r>
            </a:p>
          </p:txBody>
        </p:sp>
      </p:grpSp>
      <p:sp>
        <p:nvSpPr>
          <p:cNvPr id="24" name="Freeform 24">
            <a:extLst>
              <a:ext uri="{FF2B5EF4-FFF2-40B4-BE49-F238E27FC236}">
                <a16:creationId xmlns:a16="http://schemas.microsoft.com/office/drawing/2014/main" id="{72D608D3-0293-9EB5-9ECD-812F88C84BCF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B53C25C7-6148-4CFB-352A-FBD8CF27243F}"/>
              </a:ext>
            </a:extLst>
          </p:cNvPr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33BB1-8778-EE2A-C813-CA0FA273B647}"/>
              </a:ext>
            </a:extLst>
          </p:cNvPr>
          <p:cNvSpPr txBox="1"/>
          <p:nvPr/>
        </p:nvSpPr>
        <p:spPr>
          <a:xfrm>
            <a:off x="2538953" y="5235038"/>
            <a:ext cx="15291847" cy="2602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altLang="zh-TW" sz="3500" dirty="0">
                <a:latin typeface="+mj-lt"/>
                <a:ea typeface="微軟正黑體"/>
              </a:rPr>
              <a:t>M</a:t>
            </a:r>
            <a:r>
              <a:rPr lang="en-US" altLang="zh-TW" sz="3500" baseline="-25000" dirty="0">
                <a:latin typeface="+mj-lt"/>
                <a:ea typeface="微軟正黑體"/>
              </a:rPr>
              <a:t>1</a:t>
            </a:r>
            <a:r>
              <a:rPr lang="en-US" altLang="zh-TW" sz="3500" dirty="0">
                <a:latin typeface="+mj-lt"/>
                <a:ea typeface="微軟正黑體"/>
              </a:rPr>
              <a:t>: Number of months that </a:t>
            </a:r>
            <a:r>
              <a:rPr lang="en-US" sz="3500" dirty="0">
                <a:latin typeface="+mj-lt"/>
                <a:ea typeface="微軟正黑體"/>
              </a:rPr>
              <a:t>relative humidity is below 70%</a:t>
            </a:r>
          </a:p>
          <a:p>
            <a:pPr marL="571500" indent="-571500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latin typeface="+mj-lt"/>
                <a:ea typeface="微軟正黑體"/>
                <a:cs typeface="Arial"/>
              </a:rPr>
              <a:t>M</a:t>
            </a:r>
            <a:r>
              <a:rPr lang="en-US" sz="3500" baseline="-25000" dirty="0">
                <a:latin typeface="+mj-lt"/>
                <a:ea typeface="微軟正黑體"/>
                <a:cs typeface="Arial"/>
              </a:rPr>
              <a:t>2</a:t>
            </a:r>
            <a:r>
              <a:rPr lang="en-US" sz="3500" dirty="0">
                <a:latin typeface="+mj-lt"/>
                <a:ea typeface="微軟正黑體"/>
                <a:cs typeface="Arial"/>
              </a:rPr>
              <a:t>: </a:t>
            </a:r>
            <a:r>
              <a:rPr lang="en-US" altLang="zh-TW" sz="3500" dirty="0">
                <a:latin typeface="+mj-lt"/>
                <a:ea typeface="微軟正黑體"/>
              </a:rPr>
              <a:t>Number of months that </a:t>
            </a:r>
            <a:r>
              <a:rPr lang="en-US" sz="3500" dirty="0">
                <a:latin typeface="+mj-lt"/>
                <a:ea typeface="微軟正黑體"/>
                <a:cs typeface="Arial"/>
              </a:rPr>
              <a:t>relative humidity is between 70 and 100%</a:t>
            </a:r>
          </a:p>
          <a:p>
            <a:pPr marL="571500" indent="-571500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latin typeface="+mj-lt"/>
                <a:ea typeface="微軟正黑體"/>
                <a:cs typeface="Arial"/>
              </a:rPr>
              <a:t>M</a:t>
            </a:r>
            <a:r>
              <a:rPr lang="en-US" sz="3500" baseline="-25000" dirty="0">
                <a:latin typeface="+mj-lt"/>
                <a:ea typeface="微軟正黑體"/>
                <a:cs typeface="Arial"/>
              </a:rPr>
              <a:t>3</a:t>
            </a:r>
            <a:r>
              <a:rPr lang="en-US" sz="3500" dirty="0">
                <a:latin typeface="+mj-lt"/>
                <a:ea typeface="微軟正黑體"/>
                <a:cs typeface="Arial"/>
              </a:rPr>
              <a:t>: </a:t>
            </a:r>
            <a:r>
              <a:rPr lang="en-US" altLang="zh-TW" sz="3500" dirty="0">
                <a:latin typeface="+mj-lt"/>
                <a:ea typeface="微軟正黑體"/>
              </a:rPr>
              <a:t>Number of months that</a:t>
            </a:r>
            <a:r>
              <a:rPr lang="en-US" sz="3500" dirty="0">
                <a:latin typeface="+mj-lt"/>
                <a:ea typeface="微軟正黑體"/>
                <a:cs typeface="Arial"/>
              </a:rPr>
              <a:t> rain occurs</a:t>
            </a:r>
          </a:p>
          <a:p>
            <a:pPr marL="571500" indent="-571500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altLang="zh-TW" sz="3500" dirty="0">
                <a:latin typeface="+mj-lt"/>
                <a:ea typeface="微軟正黑體"/>
                <a:cs typeface="Arial"/>
              </a:rPr>
              <a:t>0.1, 1.0, 10: Coefficient that weighs the impact of corrosion rates (</a:t>
            </a:r>
            <a:r>
              <a:rPr lang="en-US" altLang="zh-TW" sz="3500" dirty="0" err="1">
                <a:latin typeface="+mj-lt"/>
                <a:ea typeface="微軟正黑體"/>
                <a:cs typeface="Arial"/>
              </a:rPr>
              <a:t>Icorr</a:t>
            </a:r>
            <a:r>
              <a:rPr lang="en-US" altLang="zh-TW" sz="3500" dirty="0">
                <a:latin typeface="+mj-lt"/>
                <a:ea typeface="微軟正黑體"/>
                <a:cs typeface="Arial"/>
              </a:rPr>
              <a:t>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471DE4-57A3-D923-CA56-5FAC9BB12064}"/>
              </a:ext>
            </a:extLst>
          </p:cNvPr>
          <p:cNvSpPr txBox="1"/>
          <p:nvPr/>
        </p:nvSpPr>
        <p:spPr>
          <a:xfrm>
            <a:off x="3352800" y="1776223"/>
            <a:ext cx="9144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500" b="1" dirty="0">
                <a:solidFill>
                  <a:srgbClr val="FF0000"/>
                </a:solidFill>
                <a:latin typeface="+mj-lt"/>
                <a:ea typeface="微軟正黑體"/>
              </a:rPr>
              <a:t>Average corrosion rate </a:t>
            </a:r>
            <a:r>
              <a:rPr lang="en-US" altLang="zh-TW" sz="3500" b="1" dirty="0">
                <a:latin typeface="+mj-lt"/>
                <a:ea typeface="微軟正黑體"/>
              </a:rPr>
              <a:t>of a year</a:t>
            </a:r>
            <a:endParaRPr lang="zh-TW" altLang="en-US" sz="3500" b="1" dirty="0">
              <a:latin typeface="+mj-lt"/>
              <a:ea typeface="微軟正黑體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195D823F-019B-A0E3-7ACC-C7FBA7F52E77}"/>
              </a:ext>
            </a:extLst>
          </p:cNvPr>
          <p:cNvGrpSpPr/>
          <p:nvPr/>
        </p:nvGrpSpPr>
        <p:grpSpPr>
          <a:xfrm>
            <a:off x="2473139" y="1848515"/>
            <a:ext cx="516960" cy="516960"/>
            <a:chOff x="0" y="0"/>
            <a:chExt cx="812800" cy="812800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0C257C78-181C-7D23-CFA7-384DDDE0573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16CDF4B5-0FF6-2DBE-AFEA-23A8CE035EF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69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4893" y="122492"/>
            <a:ext cx="12260018" cy="1378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altLang="zh-TW" sz="8000" dirty="0">
                <a:ea typeface="微軟正黑體"/>
              </a:rPr>
              <a:t>EQUATION</a:t>
            </a:r>
            <a:endParaRPr lang="zh-TW" altLang="en-US" dirty="0"/>
          </a:p>
        </p:txBody>
      </p:sp>
      <p:sp>
        <p:nvSpPr>
          <p:cNvPr id="17" name="AutoShape 17"/>
          <p:cNvSpPr/>
          <p:nvPr/>
        </p:nvSpPr>
        <p:spPr>
          <a:xfrm flipV="1">
            <a:off x="1085086" y="-104526"/>
            <a:ext cx="5404" cy="768642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" name="AutoShape 18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9" name="Group 1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50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</a:rPr>
                <a:t>5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5" name="Freeform 25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EEEF66A-84EF-6D92-32BD-F48E732A9F0D}"/>
              </a:ext>
            </a:extLst>
          </p:cNvPr>
          <p:cNvSpPr txBox="1"/>
          <p:nvPr/>
        </p:nvSpPr>
        <p:spPr>
          <a:xfrm>
            <a:off x="3087550" y="2123280"/>
            <a:ext cx="13811998" cy="685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192"/>
              </a:lnSpc>
            </a:pPr>
            <a:r>
              <a:rPr lang="en-US" altLang="zh-TW" sz="3200" dirty="0"/>
              <a:t>Relationship between corrosion rates (</a:t>
            </a:r>
            <a:r>
              <a:rPr lang="en-US" altLang="zh-TW" sz="3200" dirty="0" err="1"/>
              <a:t>Icorr</a:t>
            </a:r>
            <a:r>
              <a:rPr lang="en-US" altLang="zh-TW" sz="3200" dirty="0"/>
              <a:t>) and </a:t>
            </a:r>
            <a:r>
              <a:rPr lang="en-US" altLang="zh-TW" sz="3200" b="1" dirty="0">
                <a:solidFill>
                  <a:srgbClr val="FF0000"/>
                </a:solidFill>
              </a:rPr>
              <a:t>remaining service life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2A414A85-6F67-5B28-C760-B027FF92E027}"/>
              </a:ext>
            </a:extLst>
          </p:cNvPr>
          <p:cNvGrpSpPr/>
          <p:nvPr/>
        </p:nvGrpSpPr>
        <p:grpSpPr>
          <a:xfrm>
            <a:off x="2296122" y="2250708"/>
            <a:ext cx="516960" cy="516960"/>
            <a:chOff x="0" y="0"/>
            <a:chExt cx="812800" cy="812800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975A05D2-89B2-4594-0A9D-78057F01E6E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A7E1B79D-3680-D6EB-8D3D-5EC9D3CBA45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+mj-lt"/>
              </a:endParaRPr>
            </a:p>
          </p:txBody>
        </p:sp>
      </p:grp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2564096-7C75-0E15-4222-0D89E7ED7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034"/>
              </p:ext>
            </p:extLst>
          </p:nvPr>
        </p:nvGraphicFramePr>
        <p:xfrm>
          <a:off x="2285236" y="3431892"/>
          <a:ext cx="14916914" cy="425362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120974">
                  <a:extLst>
                    <a:ext uri="{9D8B030D-6E8A-4147-A177-3AD203B41FA5}">
                      <a16:colId xmlns:a16="http://schemas.microsoft.com/office/drawing/2014/main" val="564903613"/>
                    </a:ext>
                  </a:extLst>
                </a:gridCol>
                <a:gridCol w="10795940">
                  <a:extLst>
                    <a:ext uri="{9D8B030D-6E8A-4147-A177-3AD203B41FA5}">
                      <a16:colId xmlns:a16="http://schemas.microsoft.com/office/drawing/2014/main" val="3687280497"/>
                    </a:ext>
                  </a:extLst>
                </a:gridCol>
              </a:tblGrid>
              <a:tr h="796706"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Corrosion rates (</a:t>
                      </a:r>
                      <a:r>
                        <a:rPr lang="en-US" altLang="zh-TW" sz="3200" dirty="0" err="1">
                          <a:solidFill>
                            <a:schemeClr val="tx1"/>
                          </a:solidFill>
                        </a:rPr>
                        <a:t>Icorr</a:t>
                      </a: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Remaining service life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51423"/>
                  </a:ext>
                </a:extLst>
              </a:tr>
              <a:tr h="796706">
                <a:tc>
                  <a:txBody>
                    <a:bodyPr/>
                    <a:lstStyle/>
                    <a:p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0.5 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effectLst/>
                        </a:rPr>
                        <a:t>µ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A/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</a:rPr>
                        <a:t>cm²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no corrosion damage expected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75104"/>
                  </a:ext>
                </a:extLst>
              </a:tr>
              <a:tr h="796706">
                <a:tc>
                  <a:txBody>
                    <a:bodyPr/>
                    <a:lstStyle/>
                    <a:p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0.5 ~ 2.7 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effectLst/>
                        </a:rPr>
                        <a:t>µ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A/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</a:rPr>
                        <a:t>cm²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corrosion damage possible in the range of 10 to 15 years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00255"/>
                  </a:ext>
                </a:extLst>
              </a:tr>
              <a:tr h="796706">
                <a:tc>
                  <a:txBody>
                    <a:bodyPr/>
                    <a:lstStyle/>
                    <a:p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2.7 ~ 27 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effectLst/>
                        </a:rPr>
                        <a:t>µ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A/cm² 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corrosion damage expected in 2 to 10 years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69661"/>
                  </a:ext>
                </a:extLst>
              </a:tr>
              <a:tr h="796706">
                <a:tc>
                  <a:txBody>
                    <a:bodyPr/>
                    <a:lstStyle/>
                    <a:p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&gt; 27 </a:t>
                      </a:r>
                      <a:r>
                        <a:rPr lang="en-US" altLang="zh-TW" sz="3600" b="0" dirty="0">
                          <a:solidFill>
                            <a:schemeClr val="tx1"/>
                          </a:solidFill>
                          <a:effectLst/>
                        </a:rPr>
                        <a:t>µ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A/cm² 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corrosion damage expected in 2 years or less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982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378833" y="2542376"/>
            <a:ext cx="14847341" cy="4550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lnSpc>
                <a:spcPts val="5125"/>
              </a:lnSpc>
              <a:buFont typeface="Arial" panose="020B0604020202020204" pitchFamily="34" charset="0"/>
              <a:buChar char="•"/>
            </a:pP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Relative humidity is the only factor that influences </a:t>
            </a:r>
            <a:r>
              <a:rPr lang="en-US" altLang="zh-TW" sz="3650" dirty="0" err="1">
                <a:solidFill>
                  <a:srgbClr val="000000"/>
                </a:solidFill>
                <a:latin typeface="+mj-lt"/>
              </a:rPr>
              <a:t>Icorr</a:t>
            </a: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571500" indent="-571500">
              <a:lnSpc>
                <a:spcPts val="5125"/>
              </a:lnSpc>
              <a:buFont typeface="Arial" panose="020B0604020202020204" pitchFamily="34" charset="0"/>
              <a:buChar char="•"/>
            </a:pP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Distribute based on M</a:t>
            </a:r>
            <a:r>
              <a:rPr lang="en-US" altLang="zh-TW" sz="3650" baseline="-25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 , M</a:t>
            </a:r>
            <a:r>
              <a:rPr lang="en-US" altLang="zh-TW" sz="3650" baseline="-25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 and M</a:t>
            </a:r>
            <a:r>
              <a:rPr lang="en-US" altLang="zh-TW" sz="3650" baseline="-25000" dirty="0">
                <a:solidFill>
                  <a:srgbClr val="000000"/>
                </a:solidFill>
                <a:latin typeface="+mj-lt"/>
              </a:rPr>
              <a:t>3</a:t>
            </a: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 three periods</a:t>
            </a:r>
          </a:p>
          <a:p>
            <a:pPr marL="571500" indent="-571500">
              <a:lnSpc>
                <a:spcPts val="5125"/>
              </a:lnSpc>
              <a:buFont typeface="Arial" panose="020B0604020202020204" pitchFamily="34" charset="0"/>
              <a:buChar char="•"/>
            </a:pP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The relative humidity value needs to remain consistently below 70% for a month to be considered in the calculation of the M</a:t>
            </a:r>
            <a:r>
              <a:rPr lang="en-US" altLang="zh-TW" sz="3650" baseline="-25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 value. The same applies to the M</a:t>
            </a:r>
            <a:r>
              <a:rPr lang="en-US" altLang="zh-TW" sz="3650" baseline="-25000" dirty="0">
                <a:solidFill>
                  <a:srgbClr val="000000"/>
                </a:solidFill>
                <a:latin typeface="+mj-lt"/>
              </a:rPr>
              <a:t>2 </a:t>
            </a: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and M</a:t>
            </a:r>
            <a:r>
              <a:rPr lang="en-US" altLang="zh-TW" sz="3650" baseline="-25000" dirty="0">
                <a:solidFill>
                  <a:srgbClr val="000000"/>
                </a:solidFill>
                <a:latin typeface="+mj-lt"/>
              </a:rPr>
              <a:t>3</a:t>
            </a: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 values.</a:t>
            </a:r>
          </a:p>
          <a:p>
            <a:pPr marL="571500" indent="-571500">
              <a:lnSpc>
                <a:spcPts val="5125"/>
              </a:lnSpc>
              <a:buFont typeface="Arial" panose="020B0604020202020204" pitchFamily="34" charset="0"/>
              <a:buChar char="•"/>
            </a:pP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The relationship between M</a:t>
            </a:r>
            <a:r>
              <a:rPr lang="en-US" altLang="zh-TW" sz="3650" baseline="-25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 and M</a:t>
            </a:r>
            <a:r>
              <a:rPr lang="en-US" altLang="zh-TW" sz="3650" baseline="-25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 is mutually exclusive to M</a:t>
            </a:r>
            <a:r>
              <a:rPr lang="en-US" altLang="zh-TW" sz="3650" baseline="-25000" dirty="0">
                <a:solidFill>
                  <a:srgbClr val="000000"/>
                </a:solidFill>
                <a:latin typeface="+mj-lt"/>
              </a:rPr>
              <a:t>3</a:t>
            </a: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. In other words, there is no rain during the M</a:t>
            </a:r>
            <a:r>
              <a:rPr lang="en-US" altLang="zh-TW" sz="3650" baseline="-25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 and M</a:t>
            </a:r>
            <a:r>
              <a:rPr lang="en-US" altLang="zh-TW" sz="3650" baseline="-25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altLang="zh-TW" sz="3650" dirty="0">
                <a:solidFill>
                  <a:srgbClr val="000000"/>
                </a:solidFill>
                <a:latin typeface="+mj-lt"/>
              </a:rPr>
              <a:t> periods</a:t>
            </a:r>
            <a:r>
              <a:rPr lang="en-US" sz="365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  <p:sp>
        <p:nvSpPr>
          <p:cNvPr id="5" name="Freeform 5"/>
          <p:cNvSpPr/>
          <p:nvPr/>
        </p:nvSpPr>
        <p:spPr>
          <a:xfrm>
            <a:off x="13764167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11959" y="488124"/>
            <a:ext cx="13464081" cy="139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ASSUMPTIONS</a:t>
            </a:r>
          </a:p>
        </p:txBody>
      </p: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>
                  <a:latin typeface="+mj-lt"/>
                </a:endParaRPr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50" dirty="0">
                  <a:solidFill>
                    <a:srgbClr val="000000"/>
                  </a:solidFill>
                  <a:latin typeface="+mj-lt"/>
                  <a:cs typeface="Arial"/>
                </a:rPr>
                <a:t>4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3657600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628961" y="278263"/>
            <a:ext cx="15048220" cy="1378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altLang="zh-TW" sz="7200" dirty="0"/>
              <a:t>EXAMPLE OF CACULATION</a:t>
            </a:r>
            <a:endParaRPr lang="en-US" sz="72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50" dirty="0">
                  <a:solidFill>
                    <a:srgbClr val="000000"/>
                  </a:solidFill>
                  <a:latin typeface="+mj-lt"/>
                  <a:cs typeface="Arial"/>
                </a:rPr>
                <a:t>6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3" name="圖片 2" descr="一張含有 文字, 字型, 白色, 行 的圖片&#10;&#10;自動產生的描述">
            <a:extLst>
              <a:ext uri="{FF2B5EF4-FFF2-40B4-BE49-F238E27FC236}">
                <a16:creationId xmlns:a16="http://schemas.microsoft.com/office/drawing/2014/main" id="{BE4DE182-6469-AC21-34DD-F95990E41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064" y="4078801"/>
            <a:ext cx="12759871" cy="339906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BC797D3-A259-2213-4A63-140FA542A9E3}"/>
              </a:ext>
            </a:extLst>
          </p:cNvPr>
          <p:cNvSpPr/>
          <p:nvPr/>
        </p:nvSpPr>
        <p:spPr>
          <a:xfrm>
            <a:off x="4943928" y="4450276"/>
            <a:ext cx="457200" cy="1066800"/>
          </a:xfrm>
          <a:prstGeom prst="rect">
            <a:avLst/>
          </a:prstGeom>
          <a:noFill/>
          <a:ln w="76200">
            <a:solidFill>
              <a:srgbClr val="E9C7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511F4D-97F5-7BE6-4A5E-C3E0C83E3A4C}"/>
              </a:ext>
            </a:extLst>
          </p:cNvPr>
          <p:cNvSpPr/>
          <p:nvPr/>
        </p:nvSpPr>
        <p:spPr>
          <a:xfrm>
            <a:off x="7352392" y="4450276"/>
            <a:ext cx="457200" cy="1066800"/>
          </a:xfrm>
          <a:prstGeom prst="rect">
            <a:avLst/>
          </a:prstGeom>
          <a:noFill/>
          <a:ln w="76200">
            <a:solidFill>
              <a:srgbClr val="E9C7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6F09E4-6F54-1F6C-C46E-560B525AB187}"/>
              </a:ext>
            </a:extLst>
          </p:cNvPr>
          <p:cNvSpPr/>
          <p:nvPr/>
        </p:nvSpPr>
        <p:spPr>
          <a:xfrm>
            <a:off x="8532702" y="4455193"/>
            <a:ext cx="457200" cy="1066800"/>
          </a:xfrm>
          <a:prstGeom prst="rect">
            <a:avLst/>
          </a:prstGeom>
          <a:noFill/>
          <a:ln w="76200">
            <a:solidFill>
              <a:srgbClr val="E9C7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23DCCCA7-FF1D-F101-7D3E-966A74805B29}"/>
              </a:ext>
            </a:extLst>
          </p:cNvPr>
          <p:cNvCxnSpPr>
            <a:stCxn id="15" idx="0"/>
            <a:endCxn id="2" idx="0"/>
          </p:cNvCxnSpPr>
          <p:nvPr/>
        </p:nvCxnSpPr>
        <p:spPr>
          <a:xfrm rot="16200000" flipV="1">
            <a:off x="6964457" y="2658348"/>
            <a:ext cx="4917" cy="3588774"/>
          </a:xfrm>
          <a:prstGeom prst="bentConnector3">
            <a:avLst>
              <a:gd name="adj1" fmla="val 26345292"/>
            </a:avLst>
          </a:prstGeom>
          <a:ln w="76200">
            <a:solidFill>
              <a:srgbClr val="E9C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1115401-CB93-B8A1-21FC-F32F17B8E888}"/>
              </a:ext>
            </a:extLst>
          </p:cNvPr>
          <p:cNvCxnSpPr>
            <a:stCxn id="14" idx="0"/>
          </p:cNvCxnSpPr>
          <p:nvPr/>
        </p:nvCxnSpPr>
        <p:spPr>
          <a:xfrm flipV="1">
            <a:off x="7580992" y="3154876"/>
            <a:ext cx="0" cy="1295400"/>
          </a:xfrm>
          <a:prstGeom prst="line">
            <a:avLst/>
          </a:prstGeom>
          <a:ln w="76200">
            <a:solidFill>
              <a:srgbClr val="E9C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BD3955-AD31-6B1F-B329-C8DA533A22BA}"/>
              </a:ext>
            </a:extLst>
          </p:cNvPr>
          <p:cNvSpPr txBox="1"/>
          <p:nvPr/>
        </p:nvSpPr>
        <p:spPr>
          <a:xfrm>
            <a:off x="5239364" y="2540995"/>
            <a:ext cx="3939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lt"/>
                <a:ea typeface="微軟正黑體"/>
              </a:rPr>
              <a:t>Number of months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EB8AC7-A4D5-EA82-C574-78DF9AD2EE03}"/>
              </a:ext>
            </a:extLst>
          </p:cNvPr>
          <p:cNvSpPr/>
          <p:nvPr/>
        </p:nvSpPr>
        <p:spPr>
          <a:xfrm>
            <a:off x="3763618" y="4451505"/>
            <a:ext cx="914938" cy="1066800"/>
          </a:xfrm>
          <a:prstGeom prst="rect">
            <a:avLst/>
          </a:prstGeom>
          <a:noFill/>
          <a:ln w="76200">
            <a:solidFill>
              <a:srgbClr val="9FC3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3CE938C-F360-3963-6432-6E0747711FDD}"/>
              </a:ext>
            </a:extLst>
          </p:cNvPr>
          <p:cNvSpPr/>
          <p:nvPr/>
        </p:nvSpPr>
        <p:spPr>
          <a:xfrm>
            <a:off x="6166124" y="4450276"/>
            <a:ext cx="914938" cy="1066800"/>
          </a:xfrm>
          <a:prstGeom prst="rect">
            <a:avLst/>
          </a:prstGeom>
          <a:noFill/>
          <a:ln w="76200">
            <a:solidFill>
              <a:srgbClr val="9FC3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E699B3-9AD8-5DBF-C6B6-8E5774A61EF1}"/>
              </a:ext>
            </a:extLst>
          </p:cNvPr>
          <p:cNvSpPr/>
          <p:nvPr/>
        </p:nvSpPr>
        <p:spPr>
          <a:xfrm>
            <a:off x="9255274" y="4450276"/>
            <a:ext cx="728224" cy="1066800"/>
          </a:xfrm>
          <a:prstGeom prst="rect">
            <a:avLst/>
          </a:prstGeom>
          <a:noFill/>
          <a:ln w="76200">
            <a:solidFill>
              <a:srgbClr val="9FC3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E864A980-2FE1-CC31-8835-B59F5D6E02B0}"/>
              </a:ext>
            </a:extLst>
          </p:cNvPr>
          <p:cNvCxnSpPr>
            <a:stCxn id="25" idx="2"/>
            <a:endCxn id="23" idx="2"/>
          </p:cNvCxnSpPr>
          <p:nvPr/>
        </p:nvCxnSpPr>
        <p:spPr>
          <a:xfrm rot="5400000">
            <a:off x="6919623" y="2818541"/>
            <a:ext cx="1229" cy="5398299"/>
          </a:xfrm>
          <a:prstGeom prst="bentConnector3">
            <a:avLst>
              <a:gd name="adj1" fmla="val 183104801"/>
            </a:avLst>
          </a:prstGeom>
          <a:ln w="76200">
            <a:solidFill>
              <a:srgbClr val="9FC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B3942CB-17FD-4205-145C-05DBD6A6713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23593" y="5517076"/>
            <a:ext cx="5689" cy="2228929"/>
          </a:xfrm>
          <a:prstGeom prst="line">
            <a:avLst/>
          </a:prstGeom>
          <a:ln w="76200">
            <a:solidFill>
              <a:srgbClr val="9FC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54963FA-EF6A-3DD6-5F14-ABB27A06DE0F}"/>
              </a:ext>
            </a:extLst>
          </p:cNvPr>
          <p:cNvSpPr txBox="1"/>
          <p:nvPr/>
        </p:nvSpPr>
        <p:spPr>
          <a:xfrm>
            <a:off x="5562395" y="7872869"/>
            <a:ext cx="25645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lt"/>
                <a:ea typeface="微軟正黑體"/>
              </a:rPr>
              <a:t>Coefficient</a:t>
            </a:r>
            <a:endParaRPr lang="zh-TW" altLang="en-US" sz="3200" b="1" dirty="0">
              <a:solidFill>
                <a:srgbClr val="FF0000"/>
              </a:solidFill>
              <a:latin typeface="+mj-lt"/>
              <a:ea typeface="微軟正黑體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9E7ECF21C0E4B8E07639C4BF242C3" ma:contentTypeVersion="8" ma:contentTypeDescription="Create a new document." ma:contentTypeScope="" ma:versionID="12c4a76850c20687a2770ab0b726fd9e">
  <xsd:schema xmlns:xsd="http://www.w3.org/2001/XMLSchema" xmlns:xs="http://www.w3.org/2001/XMLSchema" xmlns:p="http://schemas.microsoft.com/office/2006/metadata/properties" xmlns:ns3="77ebc047-5e7b-4a1f-b995-488ce2c9ab10" xmlns:ns4="72644889-00e1-4b88-90e6-2f3ddb201bee" targetNamespace="http://schemas.microsoft.com/office/2006/metadata/properties" ma:root="true" ma:fieldsID="08e02bdfe2019d03e9f82bce686d9610" ns3:_="" ns4:_="">
    <xsd:import namespace="77ebc047-5e7b-4a1f-b995-488ce2c9ab10"/>
    <xsd:import namespace="72644889-00e1-4b88-90e6-2f3ddb201b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bc047-5e7b-4a1f-b995-488ce2c9ab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644889-00e1-4b88-90e6-2f3ddb201b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ebc047-5e7b-4a1f-b995-488ce2c9ab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FDC9E4-3920-4ACA-A2EF-2085C94291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ebc047-5e7b-4a1f-b995-488ce2c9ab10"/>
    <ds:schemaRef ds:uri="72644889-00e1-4b88-90e6-2f3ddb201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DCC9ED-A6DC-482F-B2F5-2A7E367203C4}">
  <ds:schemaRefs>
    <ds:schemaRef ds:uri="77ebc047-5e7b-4a1f-b995-488ce2c9ab10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2644889-00e1-4b88-90e6-2f3ddb201be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B21DA7F-8D63-4FBA-9703-0888E42164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472</Words>
  <Application>Microsoft Office PowerPoint</Application>
  <PresentationFormat>自訂</PresentationFormat>
  <Paragraphs>62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Arial Unicode MS</vt:lpstr>
      <vt:lpstr>Calibri</vt:lpstr>
      <vt:lpstr>Open Sans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Pastel Minimalist Thesis Defense Presentation</dc:title>
  <cp:lastModifiedBy>Yi-Leng Chen</cp:lastModifiedBy>
  <cp:revision>124</cp:revision>
  <dcterms:created xsi:type="dcterms:W3CDTF">2006-08-16T00:00:00Z</dcterms:created>
  <dcterms:modified xsi:type="dcterms:W3CDTF">2024-02-01T08:37:17Z</dcterms:modified>
  <dc:identifier>DAF7NfBb2Ok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0x0101003F79E7ECF21C0E4B8E07639C4BF242C3</vt:lpwstr>
  </property>
</Properties>
</file>