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648" r:id="rId4"/>
  </p:sldMasterIdLst>
  <p:notesMasterIdLst>
    <p:notesMasterId r:id="rId15"/>
  </p:notesMasterIdLst>
  <p:sldIdLst>
    <p:sldId id="256" r:id="rId5"/>
    <p:sldId id="258" r:id="rId6"/>
    <p:sldId id="259" r:id="rId7"/>
    <p:sldId id="261" r:id="rId8"/>
    <p:sldId id="277" r:id="rId9"/>
    <p:sldId id="279" r:id="rId10"/>
    <p:sldId id="280" r:id="rId11"/>
    <p:sldId id="275" r:id="rId12"/>
    <p:sldId id="269" r:id="rId13"/>
    <p:sldId id="270" r:id="rId14"/>
  </p:sldIdLst>
  <p:sldSz cx="18288000" cy="10287000"/>
  <p:notesSz cx="6858000" cy="9144000"/>
  <p:embeddedFontLst>
    <p:embeddedFont>
      <p:font typeface="Arial Unicode MS" panose="020B0604020202020204" pitchFamily="34" charset="-120"/>
      <p:regular r:id="rId16"/>
    </p:embeddedFont>
    <p:embeddedFont>
      <p:font typeface="Noto Sans" panose="020B0502040504020204" pitchFamily="34" charset="0"/>
      <p:regular r:id="rId17"/>
      <p: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3EB"/>
    <a:srgbClr val="9FC3D0"/>
    <a:srgbClr val="E9C7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B37C71-C976-67E4-11CE-97600D1E1C38}" v="19" dt="2024-02-01T01:03:20.160"/>
    <p1510:client id="{EAE8895C-8D59-7E36-7A83-D9CDA3BC1AC2}" v="482" dt="2024-02-01T02:24:27.106"/>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淺色樣式 3 - 輔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2695" autoAdjust="0"/>
  </p:normalViewPr>
  <p:slideViewPr>
    <p:cSldViewPr>
      <p:cViewPr varScale="1">
        <p:scale>
          <a:sx n="53" d="100"/>
          <a:sy n="53" d="100"/>
        </p:scale>
        <p:origin x="802"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CBD82C-B7A0-4D29-8FD1-D9E66D485A47}" type="datetimeFigureOut">
              <a:rPr lang="zh-TW" altLang="en-US" smtClean="0"/>
              <a:t>2024/3/1</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E6D79F-2F2D-4B10-BEDC-B7C4A2EC6EDA}" type="slidenum">
              <a:rPr lang="zh-TW" altLang="en-US" smtClean="0"/>
              <a:t>‹#›</a:t>
            </a:fld>
            <a:endParaRPr lang="zh-TW" altLang="en-US"/>
          </a:p>
        </p:txBody>
      </p:sp>
    </p:spTree>
    <p:extLst>
      <p:ext uri="{BB962C8B-B14F-4D97-AF65-F5344CB8AC3E}">
        <p14:creationId xmlns:p14="http://schemas.microsoft.com/office/powerpoint/2010/main" val="1525966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89E6D79F-2F2D-4B10-BEDC-B7C4A2EC6EDA}" type="slidenum">
              <a:rPr lang="zh-TW" altLang="en-US" smtClean="0"/>
              <a:t>0</a:t>
            </a:fld>
            <a:endParaRPr lang="zh-TW" altLang="en-US"/>
          </a:p>
        </p:txBody>
      </p:sp>
    </p:spTree>
    <p:extLst>
      <p:ext uri="{BB962C8B-B14F-4D97-AF65-F5344CB8AC3E}">
        <p14:creationId xmlns:p14="http://schemas.microsoft.com/office/powerpoint/2010/main" val="3537628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399BCC-AD3F-DFFB-1886-5D11EDFFD8EC}"/>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5B1779B8-CADB-2919-EEEF-2500E7F2C3C5}"/>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00577358-57A6-AFDE-69DB-10DC0783DA3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p:txBody>
      </p:sp>
      <p:sp>
        <p:nvSpPr>
          <p:cNvPr id="4" name="投影片編號版面配置區 3">
            <a:extLst>
              <a:ext uri="{FF2B5EF4-FFF2-40B4-BE49-F238E27FC236}">
                <a16:creationId xmlns:a16="http://schemas.microsoft.com/office/drawing/2014/main" id="{6D672167-F326-FE64-0953-4A4A361776D6}"/>
              </a:ext>
            </a:extLst>
          </p:cNvPr>
          <p:cNvSpPr>
            <a:spLocks noGrp="1"/>
          </p:cNvSpPr>
          <p:nvPr>
            <p:ph type="sldNum" sz="quarter" idx="5"/>
          </p:nvPr>
        </p:nvSpPr>
        <p:spPr/>
        <p:txBody>
          <a:bodyPr/>
          <a:lstStyle/>
          <a:p>
            <a:fld id="{89E6D79F-2F2D-4B10-BEDC-B7C4A2EC6EDA}" type="slidenum">
              <a:rPr lang="zh-TW" altLang="en-US" smtClean="0"/>
              <a:t>4</a:t>
            </a:fld>
            <a:endParaRPr lang="zh-TW" altLang="en-US"/>
          </a:p>
        </p:txBody>
      </p:sp>
    </p:spTree>
    <p:extLst>
      <p:ext uri="{BB962C8B-B14F-4D97-AF65-F5344CB8AC3E}">
        <p14:creationId xmlns:p14="http://schemas.microsoft.com/office/powerpoint/2010/main" val="2299431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0E505-11F1-80BF-14FD-29243DD7463E}"/>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EAAE9D63-AFB8-086B-F36F-6AAA9F77ABED}"/>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2FC3832D-CC60-EEFA-28F4-D011780F193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p:txBody>
      </p:sp>
      <p:sp>
        <p:nvSpPr>
          <p:cNvPr id="4" name="投影片編號版面配置區 3">
            <a:extLst>
              <a:ext uri="{FF2B5EF4-FFF2-40B4-BE49-F238E27FC236}">
                <a16:creationId xmlns:a16="http://schemas.microsoft.com/office/drawing/2014/main" id="{3FCAAAAD-F5CB-3F9D-8F29-01CA93352C50}"/>
              </a:ext>
            </a:extLst>
          </p:cNvPr>
          <p:cNvSpPr>
            <a:spLocks noGrp="1"/>
          </p:cNvSpPr>
          <p:nvPr>
            <p:ph type="sldNum" sz="quarter" idx="5"/>
          </p:nvPr>
        </p:nvSpPr>
        <p:spPr/>
        <p:txBody>
          <a:bodyPr/>
          <a:lstStyle/>
          <a:p>
            <a:fld id="{89E6D79F-2F2D-4B10-BEDC-B7C4A2EC6EDA}" type="slidenum">
              <a:rPr lang="zh-TW" altLang="en-US" smtClean="0"/>
              <a:t>5</a:t>
            </a:fld>
            <a:endParaRPr lang="zh-TW" altLang="en-US"/>
          </a:p>
        </p:txBody>
      </p:sp>
    </p:spTree>
    <p:extLst>
      <p:ext uri="{BB962C8B-B14F-4D97-AF65-F5344CB8AC3E}">
        <p14:creationId xmlns:p14="http://schemas.microsoft.com/office/powerpoint/2010/main" val="748254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CC8B7-0681-FD47-84DC-35D2013A3F56}"/>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3D914A10-49E0-D5B2-1242-CC09DAED6946}"/>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BD7B5D55-9ECB-8DA9-AB7D-D3C75B185EC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p:txBody>
      </p:sp>
      <p:sp>
        <p:nvSpPr>
          <p:cNvPr id="4" name="投影片編號版面配置區 3">
            <a:extLst>
              <a:ext uri="{FF2B5EF4-FFF2-40B4-BE49-F238E27FC236}">
                <a16:creationId xmlns:a16="http://schemas.microsoft.com/office/drawing/2014/main" id="{0BC84DB5-7D7B-C8A8-DA13-5FE5F5DD04B8}"/>
              </a:ext>
            </a:extLst>
          </p:cNvPr>
          <p:cNvSpPr>
            <a:spLocks noGrp="1"/>
          </p:cNvSpPr>
          <p:nvPr>
            <p:ph type="sldNum" sz="quarter" idx="5"/>
          </p:nvPr>
        </p:nvSpPr>
        <p:spPr/>
        <p:txBody>
          <a:bodyPr/>
          <a:lstStyle/>
          <a:p>
            <a:fld id="{89E6D79F-2F2D-4B10-BEDC-B7C4A2EC6EDA}" type="slidenum">
              <a:rPr lang="zh-TW" altLang="en-US" smtClean="0"/>
              <a:t>6</a:t>
            </a:fld>
            <a:endParaRPr lang="zh-TW" altLang="en-US"/>
          </a:p>
        </p:txBody>
      </p:sp>
    </p:spTree>
    <p:extLst>
      <p:ext uri="{BB962C8B-B14F-4D97-AF65-F5344CB8AC3E}">
        <p14:creationId xmlns:p14="http://schemas.microsoft.com/office/powerpoint/2010/main" val="83256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p:txBody>
      </p:sp>
      <p:sp>
        <p:nvSpPr>
          <p:cNvPr id="4" name="投影片編號版面配置區 3"/>
          <p:cNvSpPr>
            <a:spLocks noGrp="1"/>
          </p:cNvSpPr>
          <p:nvPr>
            <p:ph type="sldNum" sz="quarter" idx="5"/>
          </p:nvPr>
        </p:nvSpPr>
        <p:spPr/>
        <p:txBody>
          <a:bodyPr/>
          <a:lstStyle/>
          <a:p>
            <a:fld id="{89E6D79F-2F2D-4B10-BEDC-B7C4A2EC6EDA}" type="slidenum">
              <a:rPr lang="zh-TW" altLang="en-US" smtClean="0"/>
              <a:t>7</a:t>
            </a:fld>
            <a:endParaRPr lang="zh-TW" altLang="en-US"/>
          </a:p>
        </p:txBody>
      </p:sp>
    </p:spTree>
    <p:extLst>
      <p:ext uri="{BB962C8B-B14F-4D97-AF65-F5344CB8AC3E}">
        <p14:creationId xmlns:p14="http://schemas.microsoft.com/office/powerpoint/2010/main" val="807431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Carbonation, sulfate attack</a:t>
            </a:r>
            <a:endParaRPr lang="zh-TW" altLang="en-US" dirty="0"/>
          </a:p>
        </p:txBody>
      </p:sp>
      <p:sp>
        <p:nvSpPr>
          <p:cNvPr id="4" name="投影片編號版面配置區 3"/>
          <p:cNvSpPr>
            <a:spLocks noGrp="1"/>
          </p:cNvSpPr>
          <p:nvPr>
            <p:ph type="sldNum" sz="quarter" idx="5"/>
          </p:nvPr>
        </p:nvSpPr>
        <p:spPr/>
        <p:txBody>
          <a:bodyPr/>
          <a:lstStyle/>
          <a:p>
            <a:fld id="{89E6D79F-2F2D-4B10-BEDC-B7C4A2EC6EDA}" type="slidenum">
              <a:rPr lang="zh-TW" altLang="en-US" smtClean="0"/>
              <a:t>8</a:t>
            </a:fld>
            <a:endParaRPr lang="zh-TW" altLang="en-US"/>
          </a:p>
        </p:txBody>
      </p:sp>
    </p:spTree>
    <p:extLst>
      <p:ext uri="{BB962C8B-B14F-4D97-AF65-F5344CB8AC3E}">
        <p14:creationId xmlns:p14="http://schemas.microsoft.com/office/powerpoint/2010/main" val="1412863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文字方塊 4"/>
          <p:cNvSpPr txBox="1"/>
          <p:nvPr userDrawn="1"/>
        </p:nvSpPr>
        <p:spPr>
          <a:xfrm>
            <a:off x="8001000" y="8724900"/>
            <a:ext cx="2971800" cy="523220"/>
          </a:xfrm>
          <a:prstGeom prst="rect">
            <a:avLst/>
          </a:prstGeom>
          <a:noFill/>
        </p:spPr>
        <p:txBody>
          <a:bodyPr wrap="square" rtlCol="0">
            <a:spAutoFit/>
          </a:bodyPr>
          <a:lstStyle/>
          <a:p>
            <a:r>
              <a:rPr lang="en-US" altLang="zh-TW" sz="2800" baseline="0" dirty="0">
                <a:latin typeface="Arial Unicode MS" panose="020B0604020202020204" pitchFamily="34" charset="-120"/>
              </a:rPr>
              <a:t>Slide </a:t>
            </a:r>
            <a:fld id="{0D11C3BF-FFCA-489B-B9E8-C40471780B51}" type="slidenum">
              <a:rPr lang="zh-TW" altLang="en-US" sz="2800" baseline="0" smtClean="0">
                <a:latin typeface="Arial Unicode MS" panose="020B0604020202020204" pitchFamily="34" charset="-120"/>
              </a:rPr>
              <a:t>‹#›</a:t>
            </a:fld>
            <a:r>
              <a:rPr lang="zh-TW" altLang="en-US" sz="2800" baseline="0" dirty="0">
                <a:latin typeface="Arial Unicode MS" panose="020B0604020202020204" pitchFamily="34" charset="-120"/>
              </a:rPr>
              <a:t> </a:t>
            </a:r>
            <a:r>
              <a:rPr lang="en-US" altLang="zh-TW" sz="2800" baseline="0" dirty="0">
                <a:latin typeface="Arial Unicode MS" panose="020B0604020202020204" pitchFamily="34" charset="-120"/>
              </a:rPr>
              <a:t>of 10</a:t>
            </a:r>
            <a:endParaRPr lang="zh-TW" altLang="en-US" sz="2800" baseline="0" dirty="0">
              <a:latin typeface="Arial Unicode MS" panose="020B0604020202020204" pitchFamily="34" charset="-12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nvlpubs.nist.gov/nistpubs/Legacy/IR/nistir4954.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xd.adobe.com/view/1710cefa-2c95-46e8-6e3a-08ab079efbe7-6121/screen/3977c80c-c201-40cb-aab8-4ca2771948e0" TargetMode="External"/><Relationship Id="rId5" Type="http://schemas.openxmlformats.org/officeDocument/2006/relationships/image" Target="../media/image3.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hyperlink" Target="https://climate.weather.gc.ca/climate_data/hourly_data_e.html?hlyRange=2014-10-15%7C20151117&amp;dlyRange=%7C&amp;mlyRange=%7C&amp;StationID=52641&amp;Prov=ON&amp;urlExtension=_e.html&amp;searchType=stnName&amp;optLimit=yearRange&amp;StartYear=1840&amp;EndYear=2024&amp;selRowPerPage=25&amp;Line=0&amp;searchMethod=contains&amp;Month=11&amp;Day=17&amp;txtStationName=toronto&amp;timeframe=1&amp;Year=2015" TargetMode="External"/><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lstStyle/>
              <a:p>
                <a:endParaRPr lang="zh-TW" altLang="en-US"/>
              </a:p>
            </p:txBody>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latin typeface="+mj-lt"/>
                </a:endParaR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lstStyle/>
              <a:p>
                <a:endParaRPr lang="zh-TW" altLang="en-US"/>
              </a:p>
            </p:txBody>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latin typeface="+mj-lt"/>
                </a:endParaR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lstStyle/>
              <a:p>
                <a:endParaRPr lang="zh-TW" altLang="en-US"/>
              </a:p>
            </p:txBody>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latin typeface="+mj-lt"/>
                </a:endParaRPr>
              </a:p>
            </p:txBody>
          </p:sp>
        </p:grpSp>
      </p:grpSp>
      <p:sp>
        <p:nvSpPr>
          <p:cNvPr id="12" name="TextBox 12"/>
          <p:cNvSpPr txBox="1"/>
          <p:nvPr/>
        </p:nvSpPr>
        <p:spPr>
          <a:xfrm>
            <a:off x="4254769" y="2129052"/>
            <a:ext cx="12530832" cy="3510063"/>
          </a:xfrm>
          <a:prstGeom prst="rect">
            <a:avLst/>
          </a:prstGeom>
        </p:spPr>
        <p:txBody>
          <a:bodyPr wrap="square" lIns="0" tIns="0" rIns="0" bIns="0" rtlCol="0" anchor="t">
            <a:spAutoFit/>
          </a:bodyPr>
          <a:lstStyle/>
          <a:p>
            <a:pPr algn="ctr">
              <a:lnSpc>
                <a:spcPts val="14550"/>
              </a:lnSpc>
            </a:pPr>
            <a:r>
              <a:rPr lang="en-US" sz="9000" dirty="0">
                <a:solidFill>
                  <a:srgbClr val="000000"/>
                </a:solidFill>
                <a:latin typeface="+mj-lt"/>
              </a:rPr>
              <a:t> </a:t>
            </a:r>
            <a:r>
              <a:rPr lang="en-US" sz="8000" dirty="0">
                <a:solidFill>
                  <a:srgbClr val="000000"/>
                </a:solidFill>
                <a:latin typeface="+mj-lt"/>
              </a:rPr>
              <a:t>Concrete Remaining Life Prediction(</a:t>
            </a:r>
            <a:r>
              <a:rPr lang="en-US" altLang="zh-TW" sz="8000" dirty="0"/>
              <a:t>CRLP</a:t>
            </a:r>
            <a:r>
              <a:rPr lang="en-US" sz="8000" dirty="0">
                <a:solidFill>
                  <a:srgbClr val="000000"/>
                </a:solidFill>
                <a:latin typeface="+mj-lt"/>
              </a:rPr>
              <a:t>) program</a:t>
            </a:r>
            <a:endParaRPr lang="en-US" sz="9000" dirty="0">
              <a:solidFill>
                <a:srgbClr val="000000"/>
              </a:solidFill>
              <a:latin typeface="+mj-lt"/>
            </a:endParaRPr>
          </a:p>
        </p:txBody>
      </p:sp>
      <p:sp>
        <p:nvSpPr>
          <p:cNvPr id="13" name="Freeform 13"/>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14" name="TextBox 14"/>
          <p:cNvSpPr txBox="1"/>
          <p:nvPr/>
        </p:nvSpPr>
        <p:spPr>
          <a:xfrm>
            <a:off x="5922151" y="6650643"/>
            <a:ext cx="9530148" cy="947952"/>
          </a:xfrm>
          <a:prstGeom prst="rect">
            <a:avLst/>
          </a:prstGeom>
        </p:spPr>
        <p:txBody>
          <a:bodyPr wrap="square" lIns="0" tIns="0" rIns="0" bIns="0" rtlCol="0" anchor="t">
            <a:spAutoFit/>
          </a:bodyPr>
          <a:lstStyle/>
          <a:p>
            <a:pPr algn="ctr">
              <a:lnSpc>
                <a:spcPts val="8029"/>
              </a:lnSpc>
            </a:pPr>
            <a:r>
              <a:rPr lang="en-US" sz="5000" dirty="0">
                <a:solidFill>
                  <a:srgbClr val="000000"/>
                </a:solidFill>
                <a:latin typeface="+mj-lt"/>
                <a:ea typeface="Arial Unicode MS" panose="020B0604020202020204" pitchFamily="34" charset="-120"/>
                <a:cs typeface="Arial Unicode MS" panose="020B0604020202020204" pitchFamily="34" charset="-120"/>
              </a:rPr>
              <a:t>Yi-</a:t>
            </a:r>
            <a:r>
              <a:rPr lang="en-US" sz="5000" dirty="0" err="1">
                <a:solidFill>
                  <a:srgbClr val="000000"/>
                </a:solidFill>
                <a:latin typeface="+mj-lt"/>
                <a:ea typeface="Arial Unicode MS" panose="020B0604020202020204" pitchFamily="34" charset="-120"/>
                <a:cs typeface="Arial Unicode MS" panose="020B0604020202020204" pitchFamily="34" charset="-120"/>
              </a:rPr>
              <a:t>Leng</a:t>
            </a:r>
            <a:r>
              <a:rPr lang="en-US" sz="5000" dirty="0">
                <a:solidFill>
                  <a:srgbClr val="000000"/>
                </a:solidFill>
                <a:latin typeface="+mj-lt"/>
                <a:ea typeface="Arial Unicode MS" panose="020B0604020202020204" pitchFamily="34" charset="-120"/>
                <a:cs typeface="Arial Unicode MS" panose="020B0604020202020204" pitchFamily="34" charset="-120"/>
              </a:rPr>
              <a:t> Chen</a:t>
            </a:r>
          </a:p>
        </p:txBody>
      </p:sp>
      <p:sp>
        <p:nvSpPr>
          <p:cNvPr id="15" name="TextBox 15"/>
          <p:cNvSpPr txBox="1"/>
          <p:nvPr/>
        </p:nvSpPr>
        <p:spPr>
          <a:xfrm>
            <a:off x="7239000" y="7891298"/>
            <a:ext cx="6882108" cy="533299"/>
          </a:xfrm>
          <a:prstGeom prst="rect">
            <a:avLst/>
          </a:prstGeom>
        </p:spPr>
        <p:txBody>
          <a:bodyPr lIns="0" tIns="0" rIns="0" bIns="0" rtlCol="0" anchor="t">
            <a:spAutoFit/>
          </a:bodyPr>
          <a:lstStyle/>
          <a:p>
            <a:pPr algn="ctr">
              <a:lnSpc>
                <a:spcPts val="4376"/>
              </a:lnSpc>
            </a:pPr>
            <a:r>
              <a:rPr lang="en-US" sz="3126" dirty="0">
                <a:solidFill>
                  <a:srgbClr val="000000"/>
                </a:solidFill>
                <a:latin typeface="+mj-lt"/>
                <a:ea typeface="Arial Unicode MS" panose="020B0604020202020204" pitchFamily="34" charset="-120"/>
                <a:cs typeface="Arial Unicode MS" panose="020B0604020202020204" pitchFamily="34" charset="-120"/>
              </a:rPr>
              <a:t>March 1 , 2024</a:t>
            </a:r>
          </a:p>
        </p:txBody>
      </p:sp>
      <p:sp>
        <p:nvSpPr>
          <p:cNvPr id="16" name="Freeform 16"/>
          <p:cNvSpPr/>
          <p:nvPr/>
        </p:nvSpPr>
        <p:spPr>
          <a:xfrm>
            <a:off x="11118095"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17" name="矩形 16">
            <a:extLst>
              <a:ext uri="{FF2B5EF4-FFF2-40B4-BE49-F238E27FC236}">
                <a16:creationId xmlns:a16="http://schemas.microsoft.com/office/drawing/2014/main" id="{2B696F1C-8310-3196-76C4-6DFF0FD6AFCA}"/>
              </a:ext>
            </a:extLst>
          </p:cNvPr>
          <p:cNvSpPr/>
          <p:nvPr/>
        </p:nvSpPr>
        <p:spPr>
          <a:xfrm>
            <a:off x="7467600" y="8648700"/>
            <a:ext cx="3505200" cy="762000"/>
          </a:xfrm>
          <a:prstGeom prst="rect">
            <a:avLst/>
          </a:prstGeom>
          <a:solidFill>
            <a:srgbClr val="F6F3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783031" y="2857500"/>
            <a:ext cx="16628623" cy="2557303"/>
          </a:xfrm>
          <a:prstGeom prst="rect">
            <a:avLst/>
          </a:prstGeom>
        </p:spPr>
        <p:txBody>
          <a:bodyPr wrap="square" lIns="0" tIns="0" rIns="0" bIns="0" rtlCol="0" anchor="t">
            <a:spAutoFit/>
          </a:bodyPr>
          <a:lstStyle/>
          <a:p>
            <a:pPr algn="ctr">
              <a:lnSpc>
                <a:spcPct val="250000"/>
              </a:lnSpc>
            </a:pPr>
            <a:r>
              <a:rPr lang="en-US" sz="8000" dirty="0">
                <a:solidFill>
                  <a:srgbClr val="000000"/>
                </a:solidFill>
                <a:latin typeface="Arial Unicode MS" panose="020B0604020202020204" pitchFamily="34" charset="-120"/>
                <a:ea typeface="Arial Unicode MS" panose="020B0604020202020204" pitchFamily="34" charset="-120"/>
                <a:cs typeface="Arial Unicode MS" panose="020B0604020202020204" pitchFamily="34" charset="-120"/>
              </a:rPr>
              <a:t>Questions or Feedback</a:t>
            </a:r>
          </a:p>
        </p:txBody>
      </p:sp>
      <p:grpSp>
        <p:nvGrpSpPr>
          <p:cNvPr id="5" name="Group 5"/>
          <p:cNvGrpSpPr/>
          <p:nvPr/>
        </p:nvGrpSpPr>
        <p:grpSpPr>
          <a:xfrm>
            <a:off x="-31071" y="0"/>
            <a:ext cx="4239083" cy="10287000"/>
            <a:chOff x="0" y="0"/>
            <a:chExt cx="5652111" cy="13716000"/>
          </a:xfrm>
        </p:grpSpPr>
        <p:grpSp>
          <p:nvGrpSpPr>
            <p:cNvPr id="6" name="Group 6"/>
            <p:cNvGrpSpPr/>
            <p:nvPr/>
          </p:nvGrpSpPr>
          <p:grpSpPr>
            <a:xfrm>
              <a:off x="2826056"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lstStyle/>
              <a:p>
                <a:endParaRPr lang="zh-TW" altLang="en-US"/>
              </a:p>
            </p:txBody>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413028"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lstStyle/>
              <a:p>
                <a:endParaRPr lang="zh-TW" altLang="en-US"/>
              </a:p>
            </p:txBody>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0" y="0"/>
              <a:ext cx="2826056" cy="13716000"/>
              <a:chOff x="0" y="0"/>
              <a:chExt cx="558233" cy="2709333"/>
            </a:xfrm>
          </p:grpSpPr>
          <p:sp>
            <p:nvSpPr>
              <p:cNvPr id="13" name="Freeform 13"/>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lstStyle/>
              <a:p>
                <a:endParaRPr lang="zh-TW" altLang="en-US"/>
              </a:p>
            </p:txBody>
          </p:sp>
          <p:sp>
            <p:nvSpPr>
              <p:cNvPr id="14" name="TextBox 14"/>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5" name="Freeform 15"/>
          <p:cNvSpPr/>
          <p:nvPr/>
        </p:nvSpPr>
        <p:spPr>
          <a:xfrm>
            <a:off x="12412831" y="802621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16" name="Freeform 16"/>
          <p:cNvSpPr/>
          <p:nvPr/>
        </p:nvSpPr>
        <p:spPr>
          <a:xfrm>
            <a:off x="11413653" y="-573693"/>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553980" y="866775"/>
            <a:ext cx="13180039" cy="1392625"/>
          </a:xfrm>
          <a:prstGeom prst="rect">
            <a:avLst/>
          </a:prstGeom>
        </p:spPr>
        <p:txBody>
          <a:bodyPr lIns="0" tIns="0" rIns="0" bIns="0" rtlCol="0" anchor="t">
            <a:spAutoFit/>
          </a:bodyPr>
          <a:lstStyle/>
          <a:p>
            <a:pPr algn="ctr">
              <a:lnSpc>
                <a:spcPts val="11899"/>
              </a:lnSpc>
            </a:pPr>
            <a:r>
              <a:rPr lang="en-US" sz="8499" dirty="0">
                <a:solidFill>
                  <a:srgbClr val="000000"/>
                </a:solidFill>
                <a:latin typeface="+mj-lt"/>
              </a:rPr>
              <a:t>CONTENTS</a:t>
            </a:r>
          </a:p>
        </p:txBody>
      </p:sp>
      <p:sp>
        <p:nvSpPr>
          <p:cNvPr id="4" name="TextBox 4"/>
          <p:cNvSpPr txBox="1"/>
          <p:nvPr/>
        </p:nvSpPr>
        <p:spPr>
          <a:xfrm>
            <a:off x="3810000" y="3266072"/>
            <a:ext cx="4480960" cy="666849"/>
          </a:xfrm>
          <a:prstGeom prst="rect">
            <a:avLst/>
          </a:prstGeom>
        </p:spPr>
        <p:txBody>
          <a:bodyPr lIns="0" tIns="0" rIns="0" bIns="0" rtlCol="0" anchor="t">
            <a:spAutoFit/>
          </a:bodyPr>
          <a:lstStyle/>
          <a:p>
            <a:pPr marL="798829" lvl="1" indent="-399415">
              <a:lnSpc>
                <a:spcPts val="5179"/>
              </a:lnSpc>
              <a:buFont typeface="Arial"/>
              <a:buChar char="•"/>
            </a:pPr>
            <a:r>
              <a:rPr lang="en-US" sz="3699">
                <a:solidFill>
                  <a:srgbClr val="000000"/>
                </a:solidFill>
                <a:latin typeface="+mj-lt"/>
              </a:rPr>
              <a:t>Introduction</a:t>
            </a:r>
          </a:p>
        </p:txBody>
      </p:sp>
      <p:sp>
        <p:nvSpPr>
          <p:cNvPr id="5" name="TextBox 5"/>
          <p:cNvSpPr txBox="1"/>
          <p:nvPr/>
        </p:nvSpPr>
        <p:spPr>
          <a:xfrm>
            <a:off x="3810000" y="4369407"/>
            <a:ext cx="4480960" cy="629920"/>
          </a:xfrm>
          <a:prstGeom prst="rect">
            <a:avLst/>
          </a:prstGeom>
        </p:spPr>
        <p:txBody>
          <a:bodyPr lIns="0" tIns="0" rIns="0" bIns="0" rtlCol="0" anchor="t">
            <a:spAutoFit/>
          </a:bodyPr>
          <a:lstStyle/>
          <a:p>
            <a:pPr marL="798829" lvl="1" indent="-399415">
              <a:lnSpc>
                <a:spcPts val="5179"/>
              </a:lnSpc>
              <a:buFont typeface="Arial"/>
              <a:buChar char="•"/>
            </a:pPr>
            <a:r>
              <a:rPr lang="en-US" sz="3699" dirty="0">
                <a:solidFill>
                  <a:srgbClr val="000000"/>
                </a:solidFill>
                <a:latin typeface="+mj-lt"/>
              </a:rPr>
              <a:t>Goal statement</a:t>
            </a:r>
          </a:p>
        </p:txBody>
      </p:sp>
      <p:sp>
        <p:nvSpPr>
          <p:cNvPr id="6" name="TextBox 6"/>
          <p:cNvSpPr txBox="1"/>
          <p:nvPr/>
        </p:nvSpPr>
        <p:spPr>
          <a:xfrm>
            <a:off x="3810000" y="5472742"/>
            <a:ext cx="6324600" cy="608115"/>
          </a:xfrm>
          <a:prstGeom prst="rect">
            <a:avLst/>
          </a:prstGeom>
        </p:spPr>
        <p:txBody>
          <a:bodyPr wrap="square" lIns="0" tIns="0" rIns="0" bIns="0" rtlCol="0" anchor="t">
            <a:spAutoFit/>
          </a:bodyPr>
          <a:lstStyle/>
          <a:p>
            <a:pPr marL="798829" lvl="1" indent="-399415">
              <a:lnSpc>
                <a:spcPts val="5179"/>
              </a:lnSpc>
              <a:buFont typeface="Arial"/>
              <a:buChar char="•"/>
            </a:pPr>
            <a:r>
              <a:rPr lang="en-US" sz="3699" dirty="0">
                <a:solidFill>
                  <a:srgbClr val="000000"/>
                </a:solidFill>
                <a:latin typeface="+mj-lt"/>
              </a:rPr>
              <a:t>Prototype demonstration</a:t>
            </a:r>
          </a:p>
        </p:txBody>
      </p:sp>
      <p:sp>
        <p:nvSpPr>
          <p:cNvPr id="8" name="TextBox 8"/>
          <p:cNvSpPr txBox="1"/>
          <p:nvPr/>
        </p:nvSpPr>
        <p:spPr>
          <a:xfrm>
            <a:off x="10254390" y="3324806"/>
            <a:ext cx="5519010" cy="606705"/>
          </a:xfrm>
          <a:prstGeom prst="rect">
            <a:avLst/>
          </a:prstGeom>
        </p:spPr>
        <p:txBody>
          <a:bodyPr wrap="square" lIns="0" tIns="0" rIns="0" bIns="0" rtlCol="0" anchor="t">
            <a:spAutoFit/>
          </a:bodyPr>
          <a:lstStyle/>
          <a:p>
            <a:pPr marL="798195" lvl="1" indent="-399415">
              <a:lnSpc>
                <a:spcPts val="5179"/>
              </a:lnSpc>
              <a:buFont typeface="Arial"/>
              <a:buChar char="•"/>
            </a:pPr>
            <a:r>
              <a:rPr lang="en-US" sz="3650" dirty="0">
                <a:solidFill>
                  <a:srgbClr val="000000"/>
                </a:solidFill>
                <a:latin typeface="+mj-lt"/>
              </a:rPr>
              <a:t>Code </a:t>
            </a:r>
            <a:r>
              <a:rPr lang="en-US" altLang="zh-TW" sz="3600" dirty="0">
                <a:solidFill>
                  <a:srgbClr val="000000"/>
                </a:solidFill>
                <a:latin typeface="+mj-lt"/>
              </a:rPr>
              <a:t>demonstration</a:t>
            </a:r>
            <a:endParaRPr lang="en-US" sz="3650" dirty="0">
              <a:solidFill>
                <a:srgbClr val="000000"/>
              </a:solidFill>
              <a:latin typeface="+mj-lt"/>
            </a:endParaRPr>
          </a:p>
        </p:txBody>
      </p:sp>
      <p:sp>
        <p:nvSpPr>
          <p:cNvPr id="16" name="AutoShape 16"/>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zh-TW" altLang="en-US"/>
          </a:p>
        </p:txBody>
      </p:sp>
      <p:sp>
        <p:nvSpPr>
          <p:cNvPr id="17" name="AutoShape 17"/>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zh-TW" altLang="en-US"/>
          </a:p>
        </p:txBody>
      </p:sp>
      <p:sp>
        <p:nvSpPr>
          <p:cNvPr id="23" name="Freeform 23"/>
          <p:cNvSpPr/>
          <p:nvPr/>
        </p:nvSpPr>
        <p:spPr>
          <a:xfrm>
            <a:off x="-2845001" y="43433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24" name="Freeform 24"/>
          <p:cNvSpPr/>
          <p:nvPr/>
        </p:nvSpPr>
        <p:spPr>
          <a:xfrm>
            <a:off x="13601700" y="614206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3" name="TextBox 8">
            <a:extLst>
              <a:ext uri="{FF2B5EF4-FFF2-40B4-BE49-F238E27FC236}">
                <a16:creationId xmlns:a16="http://schemas.microsoft.com/office/drawing/2014/main" id="{95CC316D-E45E-5021-B5CA-4D477294B366}"/>
              </a:ext>
            </a:extLst>
          </p:cNvPr>
          <p:cNvSpPr txBox="1"/>
          <p:nvPr/>
        </p:nvSpPr>
        <p:spPr>
          <a:xfrm>
            <a:off x="10254390" y="4535385"/>
            <a:ext cx="5519010" cy="608115"/>
          </a:xfrm>
          <a:prstGeom prst="rect">
            <a:avLst/>
          </a:prstGeom>
        </p:spPr>
        <p:txBody>
          <a:bodyPr wrap="square" lIns="0" tIns="0" rIns="0" bIns="0" rtlCol="0" anchor="t">
            <a:spAutoFit/>
          </a:bodyPr>
          <a:lstStyle/>
          <a:p>
            <a:pPr marL="798829" lvl="1" indent="-399415">
              <a:lnSpc>
                <a:spcPts val="5179"/>
              </a:lnSpc>
              <a:buFont typeface="Arial"/>
              <a:buChar char="•"/>
            </a:pPr>
            <a:r>
              <a:rPr lang="en-US" sz="3699" dirty="0">
                <a:solidFill>
                  <a:srgbClr val="000000"/>
                </a:solidFill>
                <a:latin typeface="+mj-lt"/>
              </a:rPr>
              <a:t>Risks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zh-TW" altLang="en-US"/>
          </a:p>
        </p:txBody>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zh-TW" altLang="en-US"/>
          </a:p>
        </p:txBody>
      </p:sp>
      <p:sp>
        <p:nvSpPr>
          <p:cNvPr id="5" name="Freeform 5"/>
          <p:cNvSpPr/>
          <p:nvPr/>
        </p:nvSpPr>
        <p:spPr>
          <a:xfrm>
            <a:off x="12982861" y="593323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8" name="TextBox 8"/>
          <p:cNvSpPr txBox="1"/>
          <p:nvPr/>
        </p:nvSpPr>
        <p:spPr>
          <a:xfrm>
            <a:off x="2553980" y="866775"/>
            <a:ext cx="13180039" cy="1337161"/>
          </a:xfrm>
          <a:prstGeom prst="rect">
            <a:avLst/>
          </a:prstGeom>
        </p:spPr>
        <p:txBody>
          <a:bodyPr lIns="0" tIns="0" rIns="0" bIns="0" rtlCol="0" anchor="t">
            <a:spAutoFit/>
          </a:bodyPr>
          <a:lstStyle/>
          <a:p>
            <a:pPr algn="ctr">
              <a:lnSpc>
                <a:spcPts val="11899"/>
              </a:lnSpc>
            </a:pPr>
            <a:r>
              <a:rPr lang="en-US" sz="6600" dirty="0">
                <a:solidFill>
                  <a:srgbClr val="000000"/>
                </a:solidFill>
                <a:latin typeface="+mj-lt"/>
              </a:rPr>
              <a:t>Introduction</a:t>
            </a:r>
          </a:p>
        </p:txBody>
      </p:sp>
      <p:grpSp>
        <p:nvGrpSpPr>
          <p:cNvPr id="9" name="Group 9"/>
          <p:cNvGrpSpPr/>
          <p:nvPr/>
        </p:nvGrpSpPr>
        <p:grpSpPr>
          <a:xfrm>
            <a:off x="15859155" y="0"/>
            <a:ext cx="1562612" cy="1673225"/>
            <a:chOff x="0" y="0"/>
            <a:chExt cx="2083482" cy="2230967"/>
          </a:xfrm>
        </p:grpSpPr>
        <p:grpSp>
          <p:nvGrpSpPr>
            <p:cNvPr id="10" name="Group 10"/>
            <p:cNvGrpSpPr/>
            <p:nvPr/>
          </p:nvGrpSpPr>
          <p:grpSpPr>
            <a:xfrm>
              <a:off x="75599" y="0"/>
              <a:ext cx="1932284" cy="2230967"/>
              <a:chOff x="0" y="0"/>
              <a:chExt cx="703982" cy="812800"/>
            </a:xfrm>
          </p:grpSpPr>
          <p:sp>
            <p:nvSpPr>
              <p:cNvPr id="11" name="Freeform 1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zh-TW" altLang="en-US"/>
              </a:p>
            </p:txBody>
          </p:sp>
          <p:sp>
            <p:nvSpPr>
              <p:cNvPr id="12" name="TextBox 12"/>
              <p:cNvSpPr txBox="1"/>
              <p:nvPr/>
            </p:nvSpPr>
            <p:spPr>
              <a:xfrm>
                <a:off x="0" y="-47625"/>
                <a:ext cx="703982" cy="733425"/>
              </a:xfrm>
              <a:prstGeom prst="rect">
                <a:avLst/>
              </a:prstGeom>
            </p:spPr>
            <p:txBody>
              <a:bodyPr lIns="50800" tIns="50800" rIns="50800" bIns="50800" rtlCol="0" anchor="ctr"/>
              <a:lstStyle/>
              <a:p>
                <a:pPr algn="ctr">
                  <a:lnSpc>
                    <a:spcPts val="2659"/>
                  </a:lnSpc>
                </a:pPr>
                <a:endParaRPr>
                  <a:latin typeface="+mj-lt"/>
                </a:endParaRPr>
              </a:p>
            </p:txBody>
          </p:sp>
        </p:grpSp>
        <p:sp>
          <p:nvSpPr>
            <p:cNvPr id="13" name="TextBox 1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mj-lt"/>
                </a:rPr>
                <a:t>1</a:t>
              </a:r>
            </a:p>
          </p:txBody>
        </p:sp>
      </p:grpSp>
      <p:sp>
        <p:nvSpPr>
          <p:cNvPr id="14" name="Freeform 14"/>
          <p:cNvSpPr/>
          <p:nvPr/>
        </p:nvSpPr>
        <p:spPr>
          <a:xfrm>
            <a:off x="-3482681"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15" name="TextBox 15"/>
          <p:cNvSpPr txBox="1"/>
          <p:nvPr/>
        </p:nvSpPr>
        <p:spPr>
          <a:xfrm>
            <a:off x="2057400" y="2882032"/>
            <a:ext cx="14630400" cy="3715954"/>
          </a:xfrm>
          <a:prstGeom prst="rect">
            <a:avLst/>
          </a:prstGeom>
        </p:spPr>
        <p:txBody>
          <a:bodyPr wrap="square" lIns="0" tIns="0" rIns="0" bIns="0" rtlCol="0" anchor="t">
            <a:spAutoFit/>
          </a:bodyPr>
          <a:lstStyle/>
          <a:p>
            <a:pPr>
              <a:lnSpc>
                <a:spcPts val="5852"/>
              </a:lnSpc>
            </a:pPr>
            <a:r>
              <a:rPr lang="en-US" sz="4400" dirty="0">
                <a:solidFill>
                  <a:srgbClr val="000000"/>
                </a:solidFill>
                <a:latin typeface="+mj-lt"/>
              </a:rPr>
              <a:t>This project aims to develop a system that implements theories introduced by a United States laboratory</a:t>
            </a:r>
            <a:r>
              <a:rPr lang="en-US" sz="2000" dirty="0">
                <a:solidFill>
                  <a:srgbClr val="000000"/>
                </a:solidFill>
                <a:latin typeface="+mj-lt"/>
              </a:rPr>
              <a:t>[1] </a:t>
            </a:r>
            <a:r>
              <a:rPr lang="en-US" sz="4400" dirty="0">
                <a:solidFill>
                  <a:srgbClr val="000000"/>
                </a:solidFill>
                <a:latin typeface="+mj-lt"/>
              </a:rPr>
              <a:t>in 1992. Their work emphasized the importance of estimating remaining service life to enable property owners to plan for repairs or demolitions proactively. </a:t>
            </a:r>
          </a:p>
        </p:txBody>
      </p:sp>
      <p:sp>
        <p:nvSpPr>
          <p:cNvPr id="2" name="文字方塊 1">
            <a:extLst>
              <a:ext uri="{FF2B5EF4-FFF2-40B4-BE49-F238E27FC236}">
                <a16:creationId xmlns:a16="http://schemas.microsoft.com/office/drawing/2014/main" id="{5FBF43CC-8E47-E1FA-E802-9AFA5C049BC2}"/>
              </a:ext>
            </a:extLst>
          </p:cNvPr>
          <p:cNvSpPr txBox="1"/>
          <p:nvPr/>
        </p:nvSpPr>
        <p:spPr>
          <a:xfrm>
            <a:off x="1699643" y="9315071"/>
            <a:ext cx="16459200" cy="338554"/>
          </a:xfrm>
          <a:prstGeom prst="rect">
            <a:avLst/>
          </a:prstGeom>
          <a:noFill/>
        </p:spPr>
        <p:txBody>
          <a:bodyPr wrap="square">
            <a:spAutoFit/>
          </a:bodyPr>
          <a:lstStyle/>
          <a:p>
            <a:r>
              <a:rPr lang="en-US" altLang="zh-TW" sz="1600" b="0" i="0" dirty="0">
                <a:effectLst/>
                <a:latin typeface="+mj-lt"/>
              </a:rPr>
              <a:t>[1] Building and fire research laboratory. (1992). </a:t>
            </a:r>
            <a:r>
              <a:rPr lang="en-US" altLang="zh-TW" sz="1600" b="0" i="1" dirty="0">
                <a:effectLst/>
                <a:latin typeface="+mj-lt"/>
              </a:rPr>
              <a:t>Methods for Predicting Remaining Life of Concrete in </a:t>
            </a:r>
            <a:r>
              <a:rPr lang="en-US" altLang="zh-TW" sz="1600" b="0" i="1" dirty="0" err="1">
                <a:effectLst/>
                <a:latin typeface="+mj-lt"/>
              </a:rPr>
              <a:t>Structures</a:t>
            </a:r>
            <a:r>
              <a:rPr lang="en-US" altLang="zh-TW" sz="1600" b="0" i="0" dirty="0" err="1">
                <a:effectLst/>
                <a:latin typeface="+mj-lt"/>
              </a:rPr>
              <a:t>.</a:t>
            </a:r>
            <a:r>
              <a:rPr lang="en-US" altLang="zh-TW" sz="1600" b="0" i="0" dirty="0" err="1">
                <a:solidFill>
                  <a:srgbClr val="0000FF"/>
                </a:solidFill>
                <a:effectLst/>
                <a:latin typeface="+mj-lt"/>
                <a:hlinkClick r:id="rId4">
                  <a:extLst>
                    <a:ext uri="{A12FA001-AC4F-418D-AE19-62706E023703}">
                      <ahyp:hlinkClr xmlns:ahyp="http://schemas.microsoft.com/office/drawing/2018/hyperlinkcolor" val="tx"/>
                    </a:ext>
                  </a:extLst>
                </a:hlinkClick>
              </a:rPr>
              <a:t>https</a:t>
            </a:r>
            <a:r>
              <a:rPr lang="en-US" altLang="zh-TW" sz="1600" b="0" i="0" dirty="0">
                <a:solidFill>
                  <a:srgbClr val="0000FF"/>
                </a:solidFill>
                <a:effectLst/>
                <a:latin typeface="+mj-lt"/>
                <a:hlinkClick r:id="rId4">
                  <a:extLst>
                    <a:ext uri="{A12FA001-AC4F-418D-AE19-62706E023703}">
                      <ahyp:hlinkClr xmlns:ahyp="http://schemas.microsoft.com/office/drawing/2018/hyperlinkcolor" val="tx"/>
                    </a:ext>
                  </a:extLst>
                </a:hlinkClick>
              </a:rPr>
              <a:t>://nvlpubs.nist.gov/nistpubs/Legacy/IR/nistir4954.</a:t>
            </a:r>
            <a:r>
              <a:rPr lang="en-US" altLang="zh-TW" sz="1600" b="0" i="0" dirty="0">
                <a:effectLst/>
                <a:latin typeface="+mj-lt"/>
                <a:hlinkClick r:id="rId4">
                  <a:extLst>
                    <a:ext uri="{A12FA001-AC4F-418D-AE19-62706E023703}">
                      <ahyp:hlinkClr xmlns:ahyp="http://schemas.microsoft.com/office/drawing/2018/hyperlinkcolor" val="tx"/>
                    </a:ext>
                  </a:extLst>
                </a:hlinkClick>
              </a:rPr>
              <a:t>pdf</a:t>
            </a:r>
            <a:endParaRPr lang="en-US" altLang="zh-TW" sz="1600" b="0" i="0" dirty="0">
              <a:effectLst/>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866775"/>
            <a:ext cx="16230600" cy="1337161"/>
          </a:xfrm>
          <a:prstGeom prst="rect">
            <a:avLst/>
          </a:prstGeom>
        </p:spPr>
        <p:txBody>
          <a:bodyPr lIns="0" tIns="0" rIns="0" bIns="0" rtlCol="0" anchor="t">
            <a:spAutoFit/>
          </a:bodyPr>
          <a:lstStyle/>
          <a:p>
            <a:pPr algn="ctr">
              <a:lnSpc>
                <a:spcPts val="11899"/>
              </a:lnSpc>
            </a:pPr>
            <a:r>
              <a:rPr lang="en-US" sz="6600" dirty="0">
                <a:solidFill>
                  <a:srgbClr val="000000"/>
                </a:solidFill>
                <a:latin typeface="+mj-lt"/>
              </a:rPr>
              <a:t>Project Goal</a:t>
            </a:r>
          </a:p>
        </p:txBody>
      </p:sp>
      <p:grpSp>
        <p:nvGrpSpPr>
          <p:cNvPr id="3" name="Group 3"/>
          <p:cNvGrpSpPr/>
          <p:nvPr/>
        </p:nvGrpSpPr>
        <p:grpSpPr>
          <a:xfrm>
            <a:off x="2209800" y="3033995"/>
            <a:ext cx="15516465" cy="5162130"/>
            <a:chOff x="0" y="-63120"/>
            <a:chExt cx="20688620" cy="6882840"/>
          </a:xfrm>
        </p:grpSpPr>
        <p:grpSp>
          <p:nvGrpSpPr>
            <p:cNvPr id="4" name="Group 4"/>
            <p:cNvGrpSpPr/>
            <p:nvPr/>
          </p:nvGrpSpPr>
          <p:grpSpPr>
            <a:xfrm>
              <a:off x="0" y="0"/>
              <a:ext cx="1473815" cy="1473815"/>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zh-TW" altLang="en-US"/>
              </a:p>
            </p:txBody>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latin typeface="+mj-lt"/>
                </a:endParaRPr>
              </a:p>
            </p:txBody>
          </p:sp>
        </p:grpSp>
        <p:sp>
          <p:nvSpPr>
            <p:cNvPr id="7" name="TextBox 7"/>
            <p:cNvSpPr txBox="1"/>
            <p:nvPr/>
          </p:nvSpPr>
          <p:spPr>
            <a:xfrm>
              <a:off x="0" y="130580"/>
              <a:ext cx="1473815" cy="1196909"/>
            </a:xfrm>
            <a:prstGeom prst="rect">
              <a:avLst/>
            </a:prstGeom>
          </p:spPr>
          <p:txBody>
            <a:bodyPr lIns="0" tIns="0" rIns="0" bIns="0" rtlCol="0" anchor="t">
              <a:spAutoFit/>
            </a:bodyPr>
            <a:lstStyle/>
            <a:p>
              <a:pPr algn="ctr">
                <a:lnSpc>
                  <a:spcPts val="7048"/>
                </a:lnSpc>
              </a:pPr>
              <a:r>
                <a:rPr lang="en-US" sz="5034">
                  <a:solidFill>
                    <a:srgbClr val="000000"/>
                  </a:solidFill>
                  <a:latin typeface="+mj-lt"/>
                </a:rPr>
                <a:t>1</a:t>
              </a:r>
            </a:p>
          </p:txBody>
        </p:sp>
        <p:sp>
          <p:nvSpPr>
            <p:cNvPr id="10" name="TextBox 10"/>
            <p:cNvSpPr txBox="1"/>
            <p:nvPr/>
          </p:nvSpPr>
          <p:spPr>
            <a:xfrm>
              <a:off x="138171" y="2811123"/>
              <a:ext cx="1197475" cy="1266560"/>
            </a:xfrm>
            <a:prstGeom prst="rect">
              <a:avLst/>
            </a:prstGeom>
          </p:spPr>
          <p:txBody>
            <a:bodyPr lIns="50800" tIns="50800" rIns="50800" bIns="50800" rtlCol="0" anchor="ctr"/>
            <a:lstStyle/>
            <a:p>
              <a:pPr algn="ctr">
                <a:lnSpc>
                  <a:spcPts val="2659"/>
                </a:lnSpc>
              </a:pPr>
              <a:endParaRPr>
                <a:latin typeface="+mj-lt"/>
              </a:endParaRPr>
            </a:p>
          </p:txBody>
        </p:sp>
        <p:sp>
          <p:nvSpPr>
            <p:cNvPr id="14" name="TextBox 14"/>
            <p:cNvSpPr txBox="1"/>
            <p:nvPr/>
          </p:nvSpPr>
          <p:spPr>
            <a:xfrm>
              <a:off x="138171" y="5553160"/>
              <a:ext cx="1197475" cy="1266560"/>
            </a:xfrm>
            <a:prstGeom prst="rect">
              <a:avLst/>
            </a:prstGeom>
          </p:spPr>
          <p:txBody>
            <a:bodyPr lIns="50800" tIns="50800" rIns="50800" bIns="50800" rtlCol="0" anchor="ctr"/>
            <a:lstStyle/>
            <a:p>
              <a:pPr algn="ctr">
                <a:lnSpc>
                  <a:spcPts val="2659"/>
                </a:lnSpc>
              </a:pPr>
              <a:endParaRPr>
                <a:latin typeface="+mj-lt"/>
              </a:endParaRPr>
            </a:p>
          </p:txBody>
        </p:sp>
        <p:sp>
          <p:nvSpPr>
            <p:cNvPr id="16" name="TextBox 16"/>
            <p:cNvSpPr txBox="1"/>
            <p:nvPr/>
          </p:nvSpPr>
          <p:spPr>
            <a:xfrm>
              <a:off x="1711697" y="-63120"/>
              <a:ext cx="18976923" cy="3895340"/>
            </a:xfrm>
            <a:prstGeom prst="rect">
              <a:avLst/>
            </a:prstGeom>
          </p:spPr>
          <p:txBody>
            <a:bodyPr lIns="0" tIns="0" rIns="0" bIns="0" rtlCol="0" anchor="t">
              <a:spAutoFit/>
            </a:bodyPr>
            <a:lstStyle/>
            <a:p>
              <a:pPr>
                <a:lnSpc>
                  <a:spcPct val="150000"/>
                </a:lnSpc>
              </a:pPr>
              <a:r>
                <a:rPr lang="en-US" sz="4400" dirty="0">
                  <a:solidFill>
                    <a:srgbClr val="000000"/>
                  </a:solidFill>
                  <a:latin typeface="+mj-lt"/>
                </a:rPr>
                <a:t>This project aims to develop a program that implements the theories, with the goal of </a:t>
              </a:r>
              <a:r>
                <a:rPr lang="en-US" sz="4400" dirty="0">
                  <a:solidFill>
                    <a:srgbClr val="FF0000"/>
                  </a:solidFill>
                  <a:latin typeface="+mj-lt"/>
                </a:rPr>
                <a:t>predicting the remaining service life of concrete</a:t>
              </a:r>
              <a:r>
                <a:rPr lang="en-US" sz="4400" dirty="0">
                  <a:solidFill>
                    <a:srgbClr val="000000"/>
                  </a:solidFill>
                  <a:latin typeface="+mj-lt"/>
                </a:rPr>
                <a:t> structures.</a:t>
              </a:r>
            </a:p>
          </p:txBody>
        </p:sp>
      </p:grpSp>
      <p:sp>
        <p:nvSpPr>
          <p:cNvPr id="23" name="AutoShape 23"/>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txBody>
          <a:bodyPr/>
          <a:lstStyle/>
          <a:p>
            <a:endParaRPr lang="zh-TW" altLang="en-US"/>
          </a:p>
        </p:txBody>
      </p:sp>
      <p:sp>
        <p:nvSpPr>
          <p:cNvPr id="24" name="AutoShape 24"/>
          <p:cNvSpPr/>
          <p:nvPr/>
        </p:nvSpPr>
        <p:spPr>
          <a:xfrm flipV="1">
            <a:off x="1085850" y="-104525"/>
            <a:ext cx="4640" cy="8298836"/>
          </a:xfrm>
          <a:prstGeom prst="line">
            <a:avLst/>
          </a:prstGeom>
          <a:ln w="114300" cap="flat">
            <a:solidFill>
              <a:srgbClr val="9FC3D0"/>
            </a:solidFill>
            <a:prstDash val="solid"/>
            <a:headEnd type="none" w="sm" len="sm"/>
            <a:tailEnd type="none" w="sm" len="sm"/>
          </a:ln>
        </p:spPr>
        <p:txBody>
          <a:bodyPr/>
          <a:lstStyle/>
          <a:p>
            <a:endParaRPr lang="zh-TW" altLang="en-US"/>
          </a:p>
        </p:txBody>
      </p:sp>
      <p:grpSp>
        <p:nvGrpSpPr>
          <p:cNvPr id="25" name="Group 25"/>
          <p:cNvGrpSpPr/>
          <p:nvPr/>
        </p:nvGrpSpPr>
        <p:grpSpPr>
          <a:xfrm>
            <a:off x="15859155" y="0"/>
            <a:ext cx="1562612" cy="1673225"/>
            <a:chOff x="0" y="0"/>
            <a:chExt cx="2083482" cy="2230967"/>
          </a:xfrm>
        </p:grpSpPr>
        <p:grpSp>
          <p:nvGrpSpPr>
            <p:cNvPr id="26" name="Group 26"/>
            <p:cNvGrpSpPr/>
            <p:nvPr/>
          </p:nvGrpSpPr>
          <p:grpSpPr>
            <a:xfrm>
              <a:off x="75599" y="0"/>
              <a:ext cx="1932284" cy="2230967"/>
              <a:chOff x="0" y="0"/>
              <a:chExt cx="703982" cy="812800"/>
            </a:xfrm>
          </p:grpSpPr>
          <p:sp>
            <p:nvSpPr>
              <p:cNvPr id="27" name="Freeform 2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zh-TW" altLang="en-US"/>
              </a:p>
            </p:txBody>
          </p:sp>
          <p:sp>
            <p:nvSpPr>
              <p:cNvPr id="28" name="TextBox 28"/>
              <p:cNvSpPr txBox="1"/>
              <p:nvPr/>
            </p:nvSpPr>
            <p:spPr>
              <a:xfrm>
                <a:off x="0" y="-47625"/>
                <a:ext cx="703982" cy="733425"/>
              </a:xfrm>
              <a:prstGeom prst="rect">
                <a:avLst/>
              </a:prstGeom>
            </p:spPr>
            <p:txBody>
              <a:bodyPr lIns="50800" tIns="50800" rIns="50800" bIns="50800" rtlCol="0" anchor="ctr"/>
              <a:lstStyle/>
              <a:p>
                <a:pPr algn="ctr">
                  <a:lnSpc>
                    <a:spcPts val="2659"/>
                  </a:lnSpc>
                </a:pPr>
                <a:endParaRPr>
                  <a:latin typeface="+mj-lt"/>
                </a:endParaRPr>
              </a:p>
            </p:txBody>
          </p:sp>
        </p:grpSp>
        <p:sp>
          <p:nvSpPr>
            <p:cNvPr id="29" name="TextBox 29"/>
            <p:cNvSpPr txBox="1"/>
            <p:nvPr/>
          </p:nvSpPr>
          <p:spPr>
            <a:xfrm>
              <a:off x="0" y="437581"/>
              <a:ext cx="2083482" cy="1217256"/>
            </a:xfrm>
            <a:prstGeom prst="rect">
              <a:avLst/>
            </a:prstGeom>
          </p:spPr>
          <p:txBody>
            <a:bodyPr lIns="0" tIns="0" rIns="0" bIns="0" rtlCol="0" anchor="t">
              <a:spAutoFit/>
            </a:bodyPr>
            <a:lstStyle/>
            <a:p>
              <a:pPr algn="ctr">
                <a:lnSpc>
                  <a:spcPts val="7805"/>
                </a:lnSpc>
              </a:pPr>
              <a:r>
                <a:rPr lang="en-US" sz="5575" dirty="0">
                  <a:solidFill>
                    <a:srgbClr val="000000"/>
                  </a:solidFill>
                  <a:latin typeface="+mj-lt"/>
                </a:rPr>
                <a:t>2</a:t>
              </a:r>
            </a:p>
          </p:txBody>
        </p:sp>
      </p:grpSp>
      <p:sp>
        <p:nvSpPr>
          <p:cNvPr id="30" name="Freeform 30"/>
          <p:cNvSpPr/>
          <p:nvPr/>
        </p:nvSpPr>
        <p:spPr>
          <a:xfrm>
            <a:off x="12062189" y="7962900"/>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31" name="Freeform 31"/>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789FD521-BA62-CC81-62B4-1A4F557566B0}"/>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645FB7D2-FEE3-D672-E354-2262CE357B04}"/>
              </a:ext>
            </a:extLst>
          </p:cNvPr>
          <p:cNvSpPr txBox="1"/>
          <p:nvPr/>
        </p:nvSpPr>
        <p:spPr>
          <a:xfrm>
            <a:off x="3132953" y="76982"/>
            <a:ext cx="12260018" cy="1378070"/>
          </a:xfrm>
          <a:prstGeom prst="rect">
            <a:avLst/>
          </a:prstGeom>
        </p:spPr>
        <p:txBody>
          <a:bodyPr wrap="square" lIns="0" tIns="0" rIns="0" bIns="0" rtlCol="0" anchor="t">
            <a:spAutoFit/>
          </a:bodyPr>
          <a:lstStyle/>
          <a:p>
            <a:pPr algn="ctr">
              <a:lnSpc>
                <a:spcPts val="11899"/>
              </a:lnSpc>
            </a:pPr>
            <a:r>
              <a:rPr lang="en-US" altLang="zh-TW" sz="6600" dirty="0">
                <a:latin typeface="+mj-lt"/>
                <a:ea typeface="微軟正黑體"/>
              </a:rPr>
              <a:t>Prototype demonstration</a:t>
            </a:r>
            <a:endParaRPr lang="zh-TW" altLang="en-US" sz="1400" dirty="0">
              <a:latin typeface="+mj-lt"/>
            </a:endParaRPr>
          </a:p>
        </p:txBody>
      </p:sp>
      <p:grpSp>
        <p:nvGrpSpPr>
          <p:cNvPr id="19" name="Group 19">
            <a:extLst>
              <a:ext uri="{FF2B5EF4-FFF2-40B4-BE49-F238E27FC236}">
                <a16:creationId xmlns:a16="http://schemas.microsoft.com/office/drawing/2014/main" id="{0374B6AE-AAD0-243D-CB86-2EA0B09D8E21}"/>
              </a:ext>
            </a:extLst>
          </p:cNvPr>
          <p:cNvGrpSpPr/>
          <p:nvPr/>
        </p:nvGrpSpPr>
        <p:grpSpPr>
          <a:xfrm>
            <a:off x="15859155" y="0"/>
            <a:ext cx="1562612" cy="1673225"/>
            <a:chOff x="0" y="0"/>
            <a:chExt cx="2083482" cy="2230967"/>
          </a:xfrm>
        </p:grpSpPr>
        <p:grpSp>
          <p:nvGrpSpPr>
            <p:cNvPr id="20" name="Group 20">
              <a:extLst>
                <a:ext uri="{FF2B5EF4-FFF2-40B4-BE49-F238E27FC236}">
                  <a16:creationId xmlns:a16="http://schemas.microsoft.com/office/drawing/2014/main" id="{187DB6B5-B1C8-E2EF-AD34-13A74359BEF7}"/>
                </a:ext>
              </a:extLst>
            </p:cNvPr>
            <p:cNvGrpSpPr/>
            <p:nvPr/>
          </p:nvGrpSpPr>
          <p:grpSpPr>
            <a:xfrm>
              <a:off x="75599" y="0"/>
              <a:ext cx="1932284" cy="2230967"/>
              <a:chOff x="0" y="0"/>
              <a:chExt cx="703982" cy="812800"/>
            </a:xfrm>
          </p:grpSpPr>
          <p:sp>
            <p:nvSpPr>
              <p:cNvPr id="21" name="Freeform 21">
                <a:extLst>
                  <a:ext uri="{FF2B5EF4-FFF2-40B4-BE49-F238E27FC236}">
                    <a16:creationId xmlns:a16="http://schemas.microsoft.com/office/drawing/2014/main" id="{98E6A8B2-A03F-5D98-5512-BD343DC57EF6}"/>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zh-TW" altLang="en-US">
                  <a:latin typeface="+mj-lt"/>
                </a:endParaRPr>
              </a:p>
            </p:txBody>
          </p:sp>
          <p:sp>
            <p:nvSpPr>
              <p:cNvPr id="22" name="TextBox 22">
                <a:extLst>
                  <a:ext uri="{FF2B5EF4-FFF2-40B4-BE49-F238E27FC236}">
                    <a16:creationId xmlns:a16="http://schemas.microsoft.com/office/drawing/2014/main" id="{4C1B6D24-7D6C-51BE-AB0A-1937EBE5CDD1}"/>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latin typeface="+mj-lt"/>
                </a:endParaRPr>
              </a:p>
            </p:txBody>
          </p:sp>
        </p:grpSp>
        <p:sp>
          <p:nvSpPr>
            <p:cNvPr id="23" name="TextBox 23">
              <a:extLst>
                <a:ext uri="{FF2B5EF4-FFF2-40B4-BE49-F238E27FC236}">
                  <a16:creationId xmlns:a16="http://schemas.microsoft.com/office/drawing/2014/main" id="{C0F8B08F-B755-D47B-3118-EF180FFD1605}"/>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50" dirty="0">
                  <a:solidFill>
                    <a:srgbClr val="000000"/>
                  </a:solidFill>
                  <a:latin typeface="+mj-lt"/>
                  <a:ea typeface="Open Sans Bold"/>
                  <a:cs typeface="Open Sans Bold"/>
                </a:rPr>
                <a:t>3</a:t>
              </a:r>
            </a:p>
          </p:txBody>
        </p:sp>
      </p:grpSp>
      <p:sp>
        <p:nvSpPr>
          <p:cNvPr id="24" name="Freeform 24">
            <a:extLst>
              <a:ext uri="{FF2B5EF4-FFF2-40B4-BE49-F238E27FC236}">
                <a16:creationId xmlns:a16="http://schemas.microsoft.com/office/drawing/2014/main" id="{D970321B-1F5D-F05B-542A-810876EB6556}"/>
              </a:ext>
            </a:extLst>
          </p:cNvPr>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latin typeface="+mj-lt"/>
            </a:endParaRPr>
          </a:p>
        </p:txBody>
      </p:sp>
      <p:pic>
        <p:nvPicPr>
          <p:cNvPr id="3" name="圖片 2">
            <a:extLst>
              <a:ext uri="{FF2B5EF4-FFF2-40B4-BE49-F238E27FC236}">
                <a16:creationId xmlns:a16="http://schemas.microsoft.com/office/drawing/2014/main" id="{CA36C1F9-3C7C-644D-9F52-E80DECC43145}"/>
              </a:ext>
            </a:extLst>
          </p:cNvPr>
          <p:cNvPicPr>
            <a:picLocks noChangeAspect="1"/>
          </p:cNvPicPr>
          <p:nvPr/>
        </p:nvPicPr>
        <p:blipFill>
          <a:blip r:embed="rId5"/>
          <a:stretch>
            <a:fillRect/>
          </a:stretch>
        </p:blipFill>
        <p:spPr>
          <a:xfrm>
            <a:off x="200025" y="2424539"/>
            <a:ext cx="17887950" cy="7572375"/>
          </a:xfrm>
          <a:prstGeom prst="rect">
            <a:avLst/>
          </a:prstGeom>
        </p:spPr>
      </p:pic>
      <p:sp>
        <p:nvSpPr>
          <p:cNvPr id="4" name="TextBox 2">
            <a:extLst>
              <a:ext uri="{FF2B5EF4-FFF2-40B4-BE49-F238E27FC236}">
                <a16:creationId xmlns:a16="http://schemas.microsoft.com/office/drawing/2014/main" id="{E15BFD06-25EE-6828-AA82-47E0D747994A}"/>
              </a:ext>
            </a:extLst>
          </p:cNvPr>
          <p:cNvSpPr txBox="1"/>
          <p:nvPr/>
        </p:nvSpPr>
        <p:spPr>
          <a:xfrm>
            <a:off x="741516" y="1725511"/>
            <a:ext cx="6770649" cy="538609"/>
          </a:xfrm>
          <a:prstGeom prst="rect">
            <a:avLst/>
          </a:prstGeom>
        </p:spPr>
        <p:txBody>
          <a:bodyPr wrap="square" lIns="0" tIns="0" rIns="0" bIns="0" rtlCol="0" anchor="t">
            <a:spAutoFit/>
          </a:bodyPr>
          <a:lstStyle/>
          <a:p>
            <a:pPr marL="571500" indent="-571500">
              <a:buFont typeface="Arial" panose="020B0604020202020204" pitchFamily="34" charset="0"/>
              <a:buChar char="•"/>
            </a:pPr>
            <a:r>
              <a:rPr lang="en-US" altLang="zh-TW" sz="3500" dirty="0">
                <a:latin typeface="+mj-lt"/>
                <a:ea typeface="微軟正黑體"/>
                <a:hlinkClick r:id="rId6"/>
              </a:rPr>
              <a:t>User Interface Prototype</a:t>
            </a:r>
            <a:endParaRPr lang="zh-TW" altLang="en-US" sz="3500" dirty="0">
              <a:latin typeface="+mj-lt"/>
            </a:endParaRPr>
          </a:p>
        </p:txBody>
      </p:sp>
    </p:spTree>
    <p:extLst>
      <p:ext uri="{BB962C8B-B14F-4D97-AF65-F5344CB8AC3E}">
        <p14:creationId xmlns:p14="http://schemas.microsoft.com/office/powerpoint/2010/main" val="3629731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6C3EC93A-7559-C22A-45D2-75C609C04E25}"/>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BF78549C-3462-2A90-B553-FD20B71DB205}"/>
              </a:ext>
            </a:extLst>
          </p:cNvPr>
          <p:cNvSpPr txBox="1"/>
          <p:nvPr/>
        </p:nvSpPr>
        <p:spPr>
          <a:xfrm>
            <a:off x="3132953" y="76982"/>
            <a:ext cx="12260018" cy="1378070"/>
          </a:xfrm>
          <a:prstGeom prst="rect">
            <a:avLst/>
          </a:prstGeom>
        </p:spPr>
        <p:txBody>
          <a:bodyPr wrap="square" lIns="0" tIns="0" rIns="0" bIns="0" rtlCol="0" anchor="t">
            <a:spAutoFit/>
          </a:bodyPr>
          <a:lstStyle/>
          <a:p>
            <a:pPr algn="ctr">
              <a:lnSpc>
                <a:spcPts val="11899"/>
              </a:lnSpc>
            </a:pPr>
            <a:r>
              <a:rPr lang="en-US" altLang="zh-TW" sz="6600" dirty="0">
                <a:latin typeface="+mj-lt"/>
                <a:ea typeface="微軟正黑體"/>
              </a:rPr>
              <a:t>Code demonstration</a:t>
            </a:r>
            <a:endParaRPr lang="zh-TW" altLang="en-US" sz="1400" dirty="0">
              <a:latin typeface="+mj-lt"/>
            </a:endParaRPr>
          </a:p>
        </p:txBody>
      </p:sp>
      <p:grpSp>
        <p:nvGrpSpPr>
          <p:cNvPr id="19" name="Group 19">
            <a:extLst>
              <a:ext uri="{FF2B5EF4-FFF2-40B4-BE49-F238E27FC236}">
                <a16:creationId xmlns:a16="http://schemas.microsoft.com/office/drawing/2014/main" id="{A6CF25B2-B664-0B14-8751-3CDC7DC75401}"/>
              </a:ext>
            </a:extLst>
          </p:cNvPr>
          <p:cNvGrpSpPr/>
          <p:nvPr/>
        </p:nvGrpSpPr>
        <p:grpSpPr>
          <a:xfrm>
            <a:off x="15859155" y="0"/>
            <a:ext cx="1562612" cy="1673225"/>
            <a:chOff x="0" y="0"/>
            <a:chExt cx="2083482" cy="2230967"/>
          </a:xfrm>
        </p:grpSpPr>
        <p:grpSp>
          <p:nvGrpSpPr>
            <p:cNvPr id="20" name="Group 20">
              <a:extLst>
                <a:ext uri="{FF2B5EF4-FFF2-40B4-BE49-F238E27FC236}">
                  <a16:creationId xmlns:a16="http://schemas.microsoft.com/office/drawing/2014/main" id="{9857E175-E15D-B99D-FCCF-AAB965C1E07A}"/>
                </a:ext>
              </a:extLst>
            </p:cNvPr>
            <p:cNvGrpSpPr/>
            <p:nvPr/>
          </p:nvGrpSpPr>
          <p:grpSpPr>
            <a:xfrm>
              <a:off x="75599" y="0"/>
              <a:ext cx="1932284" cy="2230967"/>
              <a:chOff x="0" y="0"/>
              <a:chExt cx="703982" cy="812800"/>
            </a:xfrm>
          </p:grpSpPr>
          <p:sp>
            <p:nvSpPr>
              <p:cNvPr id="21" name="Freeform 21">
                <a:extLst>
                  <a:ext uri="{FF2B5EF4-FFF2-40B4-BE49-F238E27FC236}">
                    <a16:creationId xmlns:a16="http://schemas.microsoft.com/office/drawing/2014/main" id="{08A2A598-29ED-BA2A-1B27-0B427FC67DB5}"/>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zh-TW" altLang="en-US">
                  <a:latin typeface="+mj-lt"/>
                </a:endParaRPr>
              </a:p>
            </p:txBody>
          </p:sp>
          <p:sp>
            <p:nvSpPr>
              <p:cNvPr id="22" name="TextBox 22">
                <a:extLst>
                  <a:ext uri="{FF2B5EF4-FFF2-40B4-BE49-F238E27FC236}">
                    <a16:creationId xmlns:a16="http://schemas.microsoft.com/office/drawing/2014/main" id="{98C45148-4916-4D1D-1AC9-15C2842296F6}"/>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latin typeface="+mj-lt"/>
                </a:endParaRPr>
              </a:p>
            </p:txBody>
          </p:sp>
        </p:grpSp>
        <p:sp>
          <p:nvSpPr>
            <p:cNvPr id="23" name="TextBox 23">
              <a:extLst>
                <a:ext uri="{FF2B5EF4-FFF2-40B4-BE49-F238E27FC236}">
                  <a16:creationId xmlns:a16="http://schemas.microsoft.com/office/drawing/2014/main" id="{A2139D05-B87A-BB13-BF3E-4472ABB8A689}"/>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50" dirty="0">
                  <a:solidFill>
                    <a:srgbClr val="000000"/>
                  </a:solidFill>
                  <a:latin typeface="+mj-lt"/>
                  <a:ea typeface="Open Sans Bold"/>
                  <a:cs typeface="Open Sans Bold"/>
                </a:rPr>
                <a:t>4</a:t>
              </a:r>
            </a:p>
          </p:txBody>
        </p:sp>
      </p:grpSp>
      <p:sp>
        <p:nvSpPr>
          <p:cNvPr id="24" name="Freeform 24">
            <a:extLst>
              <a:ext uri="{FF2B5EF4-FFF2-40B4-BE49-F238E27FC236}">
                <a16:creationId xmlns:a16="http://schemas.microsoft.com/office/drawing/2014/main" id="{AAB812EA-8A94-C2BA-0AF5-50F2FC8B6FB8}"/>
              </a:ext>
            </a:extLst>
          </p:cNvPr>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latin typeface="+mj-lt"/>
            </a:endParaRPr>
          </a:p>
        </p:txBody>
      </p:sp>
      <p:pic>
        <p:nvPicPr>
          <p:cNvPr id="6" name="圖片 5">
            <a:extLst>
              <a:ext uri="{FF2B5EF4-FFF2-40B4-BE49-F238E27FC236}">
                <a16:creationId xmlns:a16="http://schemas.microsoft.com/office/drawing/2014/main" id="{ACFDE692-3775-5EBF-7FDA-757B482389C0}"/>
              </a:ext>
            </a:extLst>
          </p:cNvPr>
          <p:cNvPicPr>
            <a:picLocks noChangeAspect="1"/>
          </p:cNvPicPr>
          <p:nvPr/>
        </p:nvPicPr>
        <p:blipFill>
          <a:blip r:embed="rId5"/>
          <a:stretch>
            <a:fillRect/>
          </a:stretch>
        </p:blipFill>
        <p:spPr>
          <a:xfrm>
            <a:off x="254364" y="2750343"/>
            <a:ext cx="17779271" cy="4786313"/>
          </a:xfrm>
          <a:prstGeom prst="rect">
            <a:avLst/>
          </a:prstGeom>
        </p:spPr>
      </p:pic>
    </p:spTree>
    <p:extLst>
      <p:ext uri="{BB962C8B-B14F-4D97-AF65-F5344CB8AC3E}">
        <p14:creationId xmlns:p14="http://schemas.microsoft.com/office/powerpoint/2010/main" val="3463727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D3637617-74F7-14CE-4E65-14A94FFD67B6}"/>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D4A6458E-7B4E-2E51-6E1E-EAD64B064550}"/>
              </a:ext>
            </a:extLst>
          </p:cNvPr>
          <p:cNvSpPr txBox="1"/>
          <p:nvPr/>
        </p:nvSpPr>
        <p:spPr>
          <a:xfrm>
            <a:off x="3403743" y="84346"/>
            <a:ext cx="12260018" cy="1378070"/>
          </a:xfrm>
          <a:prstGeom prst="rect">
            <a:avLst/>
          </a:prstGeom>
        </p:spPr>
        <p:txBody>
          <a:bodyPr wrap="square" lIns="0" tIns="0" rIns="0" bIns="0" rtlCol="0" anchor="t">
            <a:spAutoFit/>
          </a:bodyPr>
          <a:lstStyle/>
          <a:p>
            <a:pPr algn="ctr">
              <a:lnSpc>
                <a:spcPts val="11899"/>
              </a:lnSpc>
            </a:pPr>
            <a:r>
              <a:rPr lang="en-US" altLang="zh-TW" sz="6600" dirty="0">
                <a:solidFill>
                  <a:srgbClr val="000000"/>
                </a:solidFill>
                <a:latin typeface="+mj-lt"/>
              </a:rPr>
              <a:t>Challenge</a:t>
            </a:r>
          </a:p>
        </p:txBody>
      </p:sp>
      <p:sp>
        <p:nvSpPr>
          <p:cNvPr id="17" name="AutoShape 17">
            <a:extLst>
              <a:ext uri="{FF2B5EF4-FFF2-40B4-BE49-F238E27FC236}">
                <a16:creationId xmlns:a16="http://schemas.microsoft.com/office/drawing/2014/main" id="{D74A18AA-3CCE-AEE5-A77D-12A9245D0F68}"/>
              </a:ext>
            </a:extLst>
          </p:cNvPr>
          <p:cNvSpPr/>
          <p:nvPr/>
        </p:nvSpPr>
        <p:spPr>
          <a:xfrm flipV="1">
            <a:off x="1118904" y="-104423"/>
            <a:ext cx="5404" cy="7686425"/>
          </a:xfrm>
          <a:prstGeom prst="line">
            <a:avLst/>
          </a:prstGeom>
          <a:ln w="114300" cap="flat">
            <a:solidFill>
              <a:srgbClr val="9FC3D0"/>
            </a:solidFill>
            <a:prstDash val="solid"/>
            <a:headEnd type="none" w="sm" len="sm"/>
            <a:tailEnd type="none" w="sm" len="sm"/>
          </a:ln>
        </p:spPr>
        <p:txBody>
          <a:bodyPr/>
          <a:lstStyle/>
          <a:p>
            <a:endParaRPr lang="zh-TW" altLang="en-US">
              <a:latin typeface="+mj-lt"/>
            </a:endParaRPr>
          </a:p>
        </p:txBody>
      </p:sp>
      <p:sp>
        <p:nvSpPr>
          <p:cNvPr id="18" name="AutoShape 18">
            <a:extLst>
              <a:ext uri="{FF2B5EF4-FFF2-40B4-BE49-F238E27FC236}">
                <a16:creationId xmlns:a16="http://schemas.microsoft.com/office/drawing/2014/main" id="{188E683E-38B5-4B19-9981-C78E44AC086C}"/>
              </a:ext>
            </a:extLst>
          </p:cNvPr>
          <p:cNvSpPr/>
          <p:nvPr/>
        </p:nvSpPr>
        <p:spPr>
          <a:xfrm flipH="1" flipV="1">
            <a:off x="1119668" y="7289544"/>
            <a:ext cx="5403" cy="2997456"/>
          </a:xfrm>
          <a:prstGeom prst="line">
            <a:avLst/>
          </a:prstGeom>
          <a:ln w="114300" cap="flat">
            <a:solidFill>
              <a:srgbClr val="9FC3D0"/>
            </a:solidFill>
            <a:prstDash val="solid"/>
            <a:headEnd type="none" w="sm" len="sm"/>
            <a:tailEnd type="none" w="sm" len="sm"/>
          </a:ln>
        </p:spPr>
        <p:txBody>
          <a:bodyPr/>
          <a:lstStyle/>
          <a:p>
            <a:endParaRPr lang="zh-TW" altLang="en-US">
              <a:latin typeface="+mj-lt"/>
            </a:endParaRPr>
          </a:p>
        </p:txBody>
      </p:sp>
      <p:grpSp>
        <p:nvGrpSpPr>
          <p:cNvPr id="19" name="Group 19">
            <a:extLst>
              <a:ext uri="{FF2B5EF4-FFF2-40B4-BE49-F238E27FC236}">
                <a16:creationId xmlns:a16="http://schemas.microsoft.com/office/drawing/2014/main" id="{B74A7CD2-61F7-55D8-59DE-CB7BE577EDC7}"/>
              </a:ext>
            </a:extLst>
          </p:cNvPr>
          <p:cNvGrpSpPr/>
          <p:nvPr/>
        </p:nvGrpSpPr>
        <p:grpSpPr>
          <a:xfrm>
            <a:off x="15859155" y="0"/>
            <a:ext cx="1562612" cy="1673225"/>
            <a:chOff x="0" y="0"/>
            <a:chExt cx="2083482" cy="2230967"/>
          </a:xfrm>
        </p:grpSpPr>
        <p:grpSp>
          <p:nvGrpSpPr>
            <p:cNvPr id="20" name="Group 20">
              <a:extLst>
                <a:ext uri="{FF2B5EF4-FFF2-40B4-BE49-F238E27FC236}">
                  <a16:creationId xmlns:a16="http://schemas.microsoft.com/office/drawing/2014/main" id="{E98F625D-574E-5150-90D8-3754767B7F07}"/>
                </a:ext>
              </a:extLst>
            </p:cNvPr>
            <p:cNvGrpSpPr/>
            <p:nvPr/>
          </p:nvGrpSpPr>
          <p:grpSpPr>
            <a:xfrm>
              <a:off x="75599" y="0"/>
              <a:ext cx="1932284" cy="2230967"/>
              <a:chOff x="0" y="0"/>
              <a:chExt cx="703982" cy="812800"/>
            </a:xfrm>
          </p:grpSpPr>
          <p:sp>
            <p:nvSpPr>
              <p:cNvPr id="21" name="Freeform 21">
                <a:extLst>
                  <a:ext uri="{FF2B5EF4-FFF2-40B4-BE49-F238E27FC236}">
                    <a16:creationId xmlns:a16="http://schemas.microsoft.com/office/drawing/2014/main" id="{4960842C-31DF-0061-95E1-91EF4A8144BF}"/>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zh-TW" altLang="en-US">
                  <a:latin typeface="+mj-lt"/>
                </a:endParaRPr>
              </a:p>
            </p:txBody>
          </p:sp>
          <p:sp>
            <p:nvSpPr>
              <p:cNvPr id="22" name="TextBox 22">
                <a:extLst>
                  <a:ext uri="{FF2B5EF4-FFF2-40B4-BE49-F238E27FC236}">
                    <a16:creationId xmlns:a16="http://schemas.microsoft.com/office/drawing/2014/main" id="{1BB023B3-80A3-63FD-4DDC-C84C5E4F73E6}"/>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latin typeface="+mj-lt"/>
                </a:endParaRPr>
              </a:p>
            </p:txBody>
          </p:sp>
        </p:grpSp>
        <p:sp>
          <p:nvSpPr>
            <p:cNvPr id="23" name="TextBox 23">
              <a:extLst>
                <a:ext uri="{FF2B5EF4-FFF2-40B4-BE49-F238E27FC236}">
                  <a16:creationId xmlns:a16="http://schemas.microsoft.com/office/drawing/2014/main" id="{7D0B2126-5F80-3297-8D0A-D8F81E9A4EF1}"/>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50" dirty="0">
                  <a:solidFill>
                    <a:srgbClr val="000000"/>
                  </a:solidFill>
                  <a:latin typeface="+mj-lt"/>
                  <a:ea typeface="Open Sans Bold"/>
                  <a:cs typeface="Open Sans Bold"/>
                </a:rPr>
                <a:t>4</a:t>
              </a:r>
            </a:p>
          </p:txBody>
        </p:sp>
      </p:grpSp>
      <p:sp>
        <p:nvSpPr>
          <p:cNvPr id="24" name="Freeform 24">
            <a:extLst>
              <a:ext uri="{FF2B5EF4-FFF2-40B4-BE49-F238E27FC236}">
                <a16:creationId xmlns:a16="http://schemas.microsoft.com/office/drawing/2014/main" id="{CD91F01F-CA26-56FF-A88C-BF312158FCF1}"/>
              </a:ext>
            </a:extLst>
          </p:cNvPr>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latin typeface="+mj-lt"/>
            </a:endParaRPr>
          </a:p>
        </p:txBody>
      </p:sp>
      <p:sp>
        <p:nvSpPr>
          <p:cNvPr id="25" name="Freeform 25">
            <a:extLst>
              <a:ext uri="{FF2B5EF4-FFF2-40B4-BE49-F238E27FC236}">
                <a16:creationId xmlns:a16="http://schemas.microsoft.com/office/drawing/2014/main" id="{AB2E7744-E893-2883-175C-37A55A7B3FF7}"/>
              </a:ext>
            </a:extLst>
          </p:cNvPr>
          <p:cNvSpPr/>
          <p:nvPr/>
        </p:nvSpPr>
        <p:spPr>
          <a:xfrm>
            <a:off x="12011565" y="87500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latin typeface="+mj-lt"/>
            </a:endParaRPr>
          </a:p>
        </p:txBody>
      </p:sp>
      <p:sp>
        <p:nvSpPr>
          <p:cNvPr id="33" name="文字方塊 32">
            <a:extLst>
              <a:ext uri="{FF2B5EF4-FFF2-40B4-BE49-F238E27FC236}">
                <a16:creationId xmlns:a16="http://schemas.microsoft.com/office/drawing/2014/main" id="{E40FCB75-4CAE-B12C-D2A7-B63425CF76C4}"/>
              </a:ext>
            </a:extLst>
          </p:cNvPr>
          <p:cNvSpPr txBox="1"/>
          <p:nvPr/>
        </p:nvSpPr>
        <p:spPr>
          <a:xfrm>
            <a:off x="2304089" y="2370088"/>
            <a:ext cx="14144302" cy="2597827"/>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altLang="zh-TW" sz="2800" dirty="0"/>
              <a:t>Weather Test Data: Among all the prediction methods, only the weather data method has real-life information available on the Canadian government's website </a:t>
            </a:r>
            <a:r>
              <a:rPr lang="en-US" altLang="zh-TW" dirty="0"/>
              <a:t>[2]</a:t>
            </a:r>
            <a:r>
              <a:rPr lang="en-US" altLang="zh-TW" sz="2800" dirty="0"/>
              <a:t>. Other methods lack real-life data for testing. However, the data on the website sometimes lacks completeness.</a:t>
            </a:r>
          </a:p>
        </p:txBody>
      </p:sp>
      <p:sp>
        <p:nvSpPr>
          <p:cNvPr id="3" name="文字方塊 2">
            <a:extLst>
              <a:ext uri="{FF2B5EF4-FFF2-40B4-BE49-F238E27FC236}">
                <a16:creationId xmlns:a16="http://schemas.microsoft.com/office/drawing/2014/main" id="{E455B4DF-73C2-88B8-FA63-6DFD791DD81B}"/>
              </a:ext>
            </a:extLst>
          </p:cNvPr>
          <p:cNvSpPr txBox="1"/>
          <p:nvPr/>
        </p:nvSpPr>
        <p:spPr>
          <a:xfrm>
            <a:off x="1362030" y="9446932"/>
            <a:ext cx="16535490" cy="830997"/>
          </a:xfrm>
          <a:prstGeom prst="rect">
            <a:avLst/>
          </a:prstGeom>
          <a:noFill/>
        </p:spPr>
        <p:txBody>
          <a:bodyPr wrap="square">
            <a:spAutoFit/>
          </a:bodyPr>
          <a:lstStyle/>
          <a:p>
            <a:r>
              <a:rPr lang="en-US" altLang="zh-TW" sz="1600" b="0" i="0" dirty="0">
                <a:effectLst/>
                <a:latin typeface="+mj-lt"/>
              </a:rPr>
              <a:t>[1] </a:t>
            </a:r>
            <a:r>
              <a:rPr lang="en-US" altLang="zh-TW" sz="1600" b="0" i="1" dirty="0">
                <a:solidFill>
                  <a:srgbClr val="363636"/>
                </a:solidFill>
                <a:effectLst/>
                <a:latin typeface="Noto Sans" panose="020B0502040504020204" pitchFamily="34" charset="0"/>
              </a:rPr>
              <a:t>Hourly Data Report for November 17, 2015</a:t>
            </a:r>
            <a:r>
              <a:rPr lang="en-US" altLang="zh-TW" sz="1600" b="0" i="0" dirty="0">
                <a:solidFill>
                  <a:srgbClr val="363636"/>
                </a:solidFill>
                <a:effectLst/>
                <a:latin typeface="Noto Sans" panose="020B0502040504020204" pitchFamily="34" charset="0"/>
              </a:rPr>
              <a:t>. (2015, November). Government of Canada.</a:t>
            </a:r>
            <a:r>
              <a:rPr lang="zh-TW" altLang="en-US" sz="1600" b="0" i="0" dirty="0">
                <a:solidFill>
                  <a:srgbClr val="363636"/>
                </a:solidFill>
                <a:effectLst/>
                <a:latin typeface="Noto Sans" panose="020B0502040504020204" pitchFamily="34" charset="0"/>
              </a:rPr>
              <a:t> </a:t>
            </a:r>
            <a:r>
              <a:rPr lang="en-US" altLang="zh-TW" sz="1600" b="0" i="0" dirty="0">
                <a:solidFill>
                  <a:srgbClr val="363636"/>
                </a:solidFill>
                <a:effectLst/>
                <a:latin typeface="Noto Sans" panose="020B0502040504020204" pitchFamily="34" charset="0"/>
                <a:hlinkClick r:id="rId5"/>
              </a:rPr>
              <a:t>https://climate.weather.gc.ca/climate_data/hourly_data_e.html?hlyRange=2014-10-15%7C20151117&amp;dlyRange=%7C&amp;mlyRange=%7C&amp;StationID=52641&amp;Prov=ON&amp;urlExtension=_e.html&amp;searchType=stnName&amp;optLimit=yearRange&amp;StartYear=1840&amp;EndYear=2024&amp;selRowPerPage=25&amp;Line=0&amp;searchMethod=contains&amp;Month=11&amp;Day=17&amp;txtStationName=toronto&amp;timeframe=1&amp;Year=2015</a:t>
            </a:r>
            <a:endParaRPr lang="en-US" altLang="zh-TW" sz="1600" b="0" i="0" dirty="0">
              <a:effectLst/>
              <a:latin typeface="+mj-lt"/>
            </a:endParaRPr>
          </a:p>
        </p:txBody>
      </p:sp>
    </p:spTree>
    <p:extLst>
      <p:ext uri="{BB962C8B-B14F-4D97-AF65-F5344CB8AC3E}">
        <p14:creationId xmlns:p14="http://schemas.microsoft.com/office/powerpoint/2010/main" val="1469947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E5592382-B2B0-9502-E067-6DB792FC1410}"/>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7760328A-4D80-1523-23D4-FE550352CE85}"/>
              </a:ext>
            </a:extLst>
          </p:cNvPr>
          <p:cNvSpPr txBox="1"/>
          <p:nvPr/>
        </p:nvSpPr>
        <p:spPr>
          <a:xfrm>
            <a:off x="3403743" y="84346"/>
            <a:ext cx="12260018" cy="1378070"/>
          </a:xfrm>
          <a:prstGeom prst="rect">
            <a:avLst/>
          </a:prstGeom>
        </p:spPr>
        <p:txBody>
          <a:bodyPr wrap="square" lIns="0" tIns="0" rIns="0" bIns="0" rtlCol="0" anchor="t">
            <a:spAutoFit/>
          </a:bodyPr>
          <a:lstStyle/>
          <a:p>
            <a:pPr algn="ctr">
              <a:lnSpc>
                <a:spcPts val="11899"/>
              </a:lnSpc>
            </a:pPr>
            <a:r>
              <a:rPr lang="en-US" altLang="zh-TW" sz="6600" dirty="0">
                <a:solidFill>
                  <a:srgbClr val="000000"/>
                </a:solidFill>
                <a:latin typeface="+mj-lt"/>
              </a:rPr>
              <a:t>Challenge</a:t>
            </a:r>
          </a:p>
        </p:txBody>
      </p:sp>
      <p:sp>
        <p:nvSpPr>
          <p:cNvPr id="17" name="AutoShape 17">
            <a:extLst>
              <a:ext uri="{FF2B5EF4-FFF2-40B4-BE49-F238E27FC236}">
                <a16:creationId xmlns:a16="http://schemas.microsoft.com/office/drawing/2014/main" id="{D42D97FC-43D3-6FA3-902C-E452C620A097}"/>
              </a:ext>
            </a:extLst>
          </p:cNvPr>
          <p:cNvSpPr/>
          <p:nvPr/>
        </p:nvSpPr>
        <p:spPr>
          <a:xfrm flipV="1">
            <a:off x="1118904" y="-104423"/>
            <a:ext cx="5404" cy="7686425"/>
          </a:xfrm>
          <a:prstGeom prst="line">
            <a:avLst/>
          </a:prstGeom>
          <a:ln w="114300" cap="flat">
            <a:solidFill>
              <a:srgbClr val="9FC3D0"/>
            </a:solidFill>
            <a:prstDash val="solid"/>
            <a:headEnd type="none" w="sm" len="sm"/>
            <a:tailEnd type="none" w="sm" len="sm"/>
          </a:ln>
        </p:spPr>
        <p:txBody>
          <a:bodyPr/>
          <a:lstStyle/>
          <a:p>
            <a:endParaRPr lang="zh-TW" altLang="en-US">
              <a:latin typeface="+mj-lt"/>
            </a:endParaRPr>
          </a:p>
        </p:txBody>
      </p:sp>
      <p:sp>
        <p:nvSpPr>
          <p:cNvPr id="18" name="AutoShape 18">
            <a:extLst>
              <a:ext uri="{FF2B5EF4-FFF2-40B4-BE49-F238E27FC236}">
                <a16:creationId xmlns:a16="http://schemas.microsoft.com/office/drawing/2014/main" id="{1D0A7494-0BFE-0EEB-95DB-CB9DAC79E1A5}"/>
              </a:ext>
            </a:extLst>
          </p:cNvPr>
          <p:cNvSpPr/>
          <p:nvPr/>
        </p:nvSpPr>
        <p:spPr>
          <a:xfrm flipH="1" flipV="1">
            <a:off x="1119668" y="7289544"/>
            <a:ext cx="5403" cy="2997456"/>
          </a:xfrm>
          <a:prstGeom prst="line">
            <a:avLst/>
          </a:prstGeom>
          <a:ln w="114300" cap="flat">
            <a:solidFill>
              <a:srgbClr val="9FC3D0"/>
            </a:solidFill>
            <a:prstDash val="solid"/>
            <a:headEnd type="none" w="sm" len="sm"/>
            <a:tailEnd type="none" w="sm" len="sm"/>
          </a:ln>
        </p:spPr>
        <p:txBody>
          <a:bodyPr/>
          <a:lstStyle/>
          <a:p>
            <a:endParaRPr lang="zh-TW" altLang="en-US">
              <a:latin typeface="+mj-lt"/>
            </a:endParaRPr>
          </a:p>
        </p:txBody>
      </p:sp>
      <p:grpSp>
        <p:nvGrpSpPr>
          <p:cNvPr id="19" name="Group 19">
            <a:extLst>
              <a:ext uri="{FF2B5EF4-FFF2-40B4-BE49-F238E27FC236}">
                <a16:creationId xmlns:a16="http://schemas.microsoft.com/office/drawing/2014/main" id="{CA50CD17-B4CA-C240-79EF-4E9C6DDA63AE}"/>
              </a:ext>
            </a:extLst>
          </p:cNvPr>
          <p:cNvGrpSpPr/>
          <p:nvPr/>
        </p:nvGrpSpPr>
        <p:grpSpPr>
          <a:xfrm>
            <a:off x="15859155" y="0"/>
            <a:ext cx="1562612" cy="1673225"/>
            <a:chOff x="0" y="0"/>
            <a:chExt cx="2083482" cy="2230967"/>
          </a:xfrm>
        </p:grpSpPr>
        <p:grpSp>
          <p:nvGrpSpPr>
            <p:cNvPr id="20" name="Group 20">
              <a:extLst>
                <a:ext uri="{FF2B5EF4-FFF2-40B4-BE49-F238E27FC236}">
                  <a16:creationId xmlns:a16="http://schemas.microsoft.com/office/drawing/2014/main" id="{2D1EA3AC-6B55-A4AB-C91E-4B4DC0D5BDB9}"/>
                </a:ext>
              </a:extLst>
            </p:cNvPr>
            <p:cNvGrpSpPr/>
            <p:nvPr/>
          </p:nvGrpSpPr>
          <p:grpSpPr>
            <a:xfrm>
              <a:off x="75599" y="0"/>
              <a:ext cx="1932284" cy="2230967"/>
              <a:chOff x="0" y="0"/>
              <a:chExt cx="703982" cy="812800"/>
            </a:xfrm>
          </p:grpSpPr>
          <p:sp>
            <p:nvSpPr>
              <p:cNvPr id="21" name="Freeform 21">
                <a:extLst>
                  <a:ext uri="{FF2B5EF4-FFF2-40B4-BE49-F238E27FC236}">
                    <a16:creationId xmlns:a16="http://schemas.microsoft.com/office/drawing/2014/main" id="{DF43E057-A097-2FFD-6D1A-6658787CEA97}"/>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zh-TW" altLang="en-US">
                  <a:latin typeface="+mj-lt"/>
                </a:endParaRPr>
              </a:p>
            </p:txBody>
          </p:sp>
          <p:sp>
            <p:nvSpPr>
              <p:cNvPr id="22" name="TextBox 22">
                <a:extLst>
                  <a:ext uri="{FF2B5EF4-FFF2-40B4-BE49-F238E27FC236}">
                    <a16:creationId xmlns:a16="http://schemas.microsoft.com/office/drawing/2014/main" id="{E17C4BBD-B8EB-10B8-85B6-CC28A7174D3A}"/>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latin typeface="+mj-lt"/>
                </a:endParaRPr>
              </a:p>
            </p:txBody>
          </p:sp>
        </p:grpSp>
        <p:sp>
          <p:nvSpPr>
            <p:cNvPr id="23" name="TextBox 23">
              <a:extLst>
                <a:ext uri="{FF2B5EF4-FFF2-40B4-BE49-F238E27FC236}">
                  <a16:creationId xmlns:a16="http://schemas.microsoft.com/office/drawing/2014/main" id="{992D4833-882D-9E5B-2C45-CCFF91397244}"/>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50" dirty="0">
                  <a:solidFill>
                    <a:srgbClr val="000000"/>
                  </a:solidFill>
                  <a:latin typeface="+mj-lt"/>
                  <a:ea typeface="Open Sans Bold"/>
                  <a:cs typeface="Open Sans Bold"/>
                </a:rPr>
                <a:t>4</a:t>
              </a:r>
            </a:p>
          </p:txBody>
        </p:sp>
      </p:grpSp>
      <p:sp>
        <p:nvSpPr>
          <p:cNvPr id="24" name="Freeform 24">
            <a:extLst>
              <a:ext uri="{FF2B5EF4-FFF2-40B4-BE49-F238E27FC236}">
                <a16:creationId xmlns:a16="http://schemas.microsoft.com/office/drawing/2014/main" id="{72D608D3-0293-9EB5-9ECD-812F88C84BCF}"/>
              </a:ext>
            </a:extLst>
          </p:cNvPr>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latin typeface="+mj-lt"/>
            </a:endParaRPr>
          </a:p>
        </p:txBody>
      </p:sp>
      <p:sp>
        <p:nvSpPr>
          <p:cNvPr id="25" name="Freeform 25">
            <a:extLst>
              <a:ext uri="{FF2B5EF4-FFF2-40B4-BE49-F238E27FC236}">
                <a16:creationId xmlns:a16="http://schemas.microsoft.com/office/drawing/2014/main" id="{B53C25C7-6148-4CFB-352A-FBD8CF27243F}"/>
              </a:ext>
            </a:extLst>
          </p:cNvPr>
          <p:cNvSpPr/>
          <p:nvPr/>
        </p:nvSpPr>
        <p:spPr>
          <a:xfrm>
            <a:off x="12011565" y="87500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latin typeface="+mj-lt"/>
            </a:endParaRPr>
          </a:p>
        </p:txBody>
      </p:sp>
      <p:pic>
        <p:nvPicPr>
          <p:cNvPr id="7" name="圖片 6">
            <a:extLst>
              <a:ext uri="{FF2B5EF4-FFF2-40B4-BE49-F238E27FC236}">
                <a16:creationId xmlns:a16="http://schemas.microsoft.com/office/drawing/2014/main" id="{37E550B7-54BA-045B-6D8D-B803350D6C5B}"/>
              </a:ext>
            </a:extLst>
          </p:cNvPr>
          <p:cNvPicPr>
            <a:picLocks noChangeAspect="1"/>
          </p:cNvPicPr>
          <p:nvPr/>
        </p:nvPicPr>
        <p:blipFill>
          <a:blip r:embed="rId5"/>
          <a:stretch>
            <a:fillRect/>
          </a:stretch>
        </p:blipFill>
        <p:spPr>
          <a:xfrm>
            <a:off x="2212797" y="1420221"/>
            <a:ext cx="14374117" cy="7329848"/>
          </a:xfrm>
          <a:prstGeom prst="rect">
            <a:avLst/>
          </a:prstGeom>
        </p:spPr>
      </p:pic>
    </p:spTree>
    <p:extLst>
      <p:ext uri="{BB962C8B-B14F-4D97-AF65-F5344CB8AC3E}">
        <p14:creationId xmlns:p14="http://schemas.microsoft.com/office/powerpoint/2010/main" val="2339840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4" name="TextBox 4"/>
          <p:cNvSpPr txBox="1"/>
          <p:nvPr/>
        </p:nvSpPr>
        <p:spPr>
          <a:xfrm>
            <a:off x="2057400" y="2540637"/>
            <a:ext cx="14847341" cy="2557688"/>
          </a:xfrm>
          <a:prstGeom prst="rect">
            <a:avLst/>
          </a:prstGeom>
        </p:spPr>
        <p:txBody>
          <a:bodyPr lIns="0" tIns="0" rIns="0" bIns="0" rtlCol="0" anchor="t">
            <a:spAutoFit/>
          </a:bodyPr>
          <a:lstStyle/>
          <a:p>
            <a:pPr marL="571500" indent="-571500">
              <a:lnSpc>
                <a:spcPts val="5125"/>
              </a:lnSpc>
              <a:buFont typeface="Arial" panose="020B0604020202020204" pitchFamily="34" charset="0"/>
              <a:buChar char="•"/>
            </a:pPr>
            <a:r>
              <a:rPr lang="en-US" altLang="zh-TW" sz="3600" dirty="0">
                <a:latin typeface="+mj-lt"/>
              </a:rPr>
              <a:t>Input quality: The system primarily handles calculations related to corrosion. The detection of carbonation, the thickness of concrete, and other input values come from external instruments. Therefore, the accuracy of these inputs cannot be verified.</a:t>
            </a:r>
            <a:endParaRPr lang="en-US" sz="3600" dirty="0">
              <a:solidFill>
                <a:srgbClr val="000000"/>
              </a:solidFill>
              <a:latin typeface="+mj-lt"/>
            </a:endParaRPr>
          </a:p>
        </p:txBody>
      </p:sp>
      <p:sp>
        <p:nvSpPr>
          <p:cNvPr id="5" name="Freeform 5"/>
          <p:cNvSpPr/>
          <p:nvPr/>
        </p:nvSpPr>
        <p:spPr>
          <a:xfrm>
            <a:off x="13764167" y="637964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latin typeface="+mj-lt"/>
            </a:endParaRPr>
          </a:p>
        </p:txBody>
      </p:sp>
      <p:sp>
        <p:nvSpPr>
          <p:cNvPr id="7" name="TextBox 7"/>
          <p:cNvSpPr txBox="1"/>
          <p:nvPr/>
        </p:nvSpPr>
        <p:spPr>
          <a:xfrm>
            <a:off x="2411959" y="488124"/>
            <a:ext cx="13464081" cy="1337161"/>
          </a:xfrm>
          <a:prstGeom prst="rect">
            <a:avLst/>
          </a:prstGeom>
        </p:spPr>
        <p:txBody>
          <a:bodyPr lIns="0" tIns="0" rIns="0" bIns="0" rtlCol="0" anchor="t">
            <a:spAutoFit/>
          </a:bodyPr>
          <a:lstStyle/>
          <a:p>
            <a:pPr algn="ctr">
              <a:lnSpc>
                <a:spcPts val="11899"/>
              </a:lnSpc>
            </a:pPr>
            <a:r>
              <a:rPr lang="en-US" sz="6600" dirty="0">
                <a:solidFill>
                  <a:srgbClr val="000000"/>
                </a:solidFill>
                <a:latin typeface="+mj-lt"/>
              </a:rPr>
              <a:t>Risks</a:t>
            </a:r>
          </a:p>
        </p:txBody>
      </p:sp>
      <p:sp>
        <p:nvSpPr>
          <p:cNvPr id="15" name="AutoShape 15"/>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zh-TW" altLang="en-US">
              <a:latin typeface="+mj-lt"/>
            </a:endParaRPr>
          </a:p>
        </p:txBody>
      </p:sp>
      <p:sp>
        <p:nvSpPr>
          <p:cNvPr id="16" name="AutoShape 16"/>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zh-TW" altLang="en-US">
              <a:latin typeface="+mj-lt"/>
            </a:endParaRPr>
          </a:p>
        </p:txBody>
      </p:sp>
      <p:grpSp>
        <p:nvGrpSpPr>
          <p:cNvPr id="17" name="Group 17"/>
          <p:cNvGrpSpPr/>
          <p:nvPr/>
        </p:nvGrpSpPr>
        <p:grpSpPr>
          <a:xfrm>
            <a:off x="15859155" y="0"/>
            <a:ext cx="1562612" cy="1673225"/>
            <a:chOff x="0" y="0"/>
            <a:chExt cx="2083482" cy="2230967"/>
          </a:xfrm>
        </p:grpSpPr>
        <p:grpSp>
          <p:nvGrpSpPr>
            <p:cNvPr id="18" name="Group 18"/>
            <p:cNvGrpSpPr/>
            <p:nvPr/>
          </p:nvGrpSpPr>
          <p:grpSpPr>
            <a:xfrm>
              <a:off x="75599" y="0"/>
              <a:ext cx="1932284" cy="2230967"/>
              <a:chOff x="0" y="0"/>
              <a:chExt cx="703982" cy="812800"/>
            </a:xfrm>
          </p:grpSpPr>
          <p:sp>
            <p:nvSpPr>
              <p:cNvPr id="19" name="Freeform 1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zh-TW" altLang="en-US">
                  <a:latin typeface="+mj-lt"/>
                </a:endParaRPr>
              </a:p>
            </p:txBody>
          </p:sp>
          <p:sp>
            <p:nvSpPr>
              <p:cNvPr id="20" name="TextBox 20"/>
              <p:cNvSpPr txBox="1"/>
              <p:nvPr/>
            </p:nvSpPr>
            <p:spPr>
              <a:xfrm>
                <a:off x="0" y="-47625"/>
                <a:ext cx="703982" cy="733425"/>
              </a:xfrm>
              <a:prstGeom prst="rect">
                <a:avLst/>
              </a:prstGeom>
            </p:spPr>
            <p:txBody>
              <a:bodyPr lIns="50800" tIns="50800" rIns="50800" bIns="50800" rtlCol="0" anchor="ctr"/>
              <a:lstStyle/>
              <a:p>
                <a:pPr algn="ctr">
                  <a:lnSpc>
                    <a:spcPts val="2659"/>
                  </a:lnSpc>
                </a:pPr>
                <a:endParaRPr>
                  <a:latin typeface="+mj-lt"/>
                </a:endParaRPr>
              </a:p>
            </p:txBody>
          </p:sp>
        </p:grpSp>
        <p:sp>
          <p:nvSpPr>
            <p:cNvPr id="21" name="TextBox 2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50" dirty="0">
                  <a:solidFill>
                    <a:srgbClr val="000000"/>
                  </a:solidFill>
                  <a:latin typeface="+mj-lt"/>
                  <a:cs typeface="Arial"/>
                </a:rPr>
                <a:t>5</a:t>
              </a:r>
            </a:p>
          </p:txBody>
        </p:sp>
      </p:grpSp>
      <p:sp>
        <p:nvSpPr>
          <p:cNvPr id="22" name="Freeform 22"/>
          <p:cNvSpPr/>
          <p:nvPr/>
        </p:nvSpPr>
        <p:spPr>
          <a:xfrm>
            <a:off x="-3657600"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latin typeface="+mj-l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77ebc047-5e7b-4a1f-b995-488ce2c9ab1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F79E7ECF21C0E4B8E07639C4BF242C3" ma:contentTypeVersion="8" ma:contentTypeDescription="Create a new document." ma:contentTypeScope="" ma:versionID="12c4a76850c20687a2770ab0b726fd9e">
  <xsd:schema xmlns:xsd="http://www.w3.org/2001/XMLSchema" xmlns:xs="http://www.w3.org/2001/XMLSchema" xmlns:p="http://schemas.microsoft.com/office/2006/metadata/properties" xmlns:ns3="77ebc047-5e7b-4a1f-b995-488ce2c9ab10" xmlns:ns4="72644889-00e1-4b88-90e6-2f3ddb201bee" targetNamespace="http://schemas.microsoft.com/office/2006/metadata/properties" ma:root="true" ma:fieldsID="08e02bdfe2019d03e9f82bce686d9610" ns3:_="" ns4:_="">
    <xsd:import namespace="77ebc047-5e7b-4a1f-b995-488ce2c9ab10"/>
    <xsd:import namespace="72644889-00e1-4b88-90e6-2f3ddb201bee"/>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ebc047-5e7b-4a1f-b995-488ce2c9ab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2644889-00e1-4b88-90e6-2f3ddb201be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B21DA7F-8D63-4FBA-9703-0888E42164F2}">
  <ds:schemaRefs>
    <ds:schemaRef ds:uri="http://schemas.microsoft.com/sharepoint/v3/contenttype/forms"/>
  </ds:schemaRefs>
</ds:datastoreItem>
</file>

<file path=customXml/itemProps2.xml><?xml version="1.0" encoding="utf-8"?>
<ds:datastoreItem xmlns:ds="http://schemas.openxmlformats.org/officeDocument/2006/customXml" ds:itemID="{61DCC9ED-A6DC-482F-B2F5-2A7E367203C4}">
  <ds:schemaRefs>
    <ds:schemaRef ds:uri="77ebc047-5e7b-4a1f-b995-488ce2c9ab10"/>
    <ds:schemaRef ds:uri="http://www.w3.org/XML/1998/namespace"/>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72644889-00e1-4b88-90e6-2f3ddb201bee"/>
    <ds:schemaRef ds:uri="http://purl.org/dc/dcmitype/"/>
  </ds:schemaRefs>
</ds:datastoreItem>
</file>

<file path=customXml/itemProps3.xml><?xml version="1.0" encoding="utf-8"?>
<ds:datastoreItem xmlns:ds="http://schemas.openxmlformats.org/officeDocument/2006/customXml" ds:itemID="{C1FDC9E4-3920-4ACA-A2EF-2085C94291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ebc047-5e7b-4a1f-b995-488ce2c9ab10"/>
    <ds:schemaRef ds:uri="72644889-00e1-4b88-90e6-2f3ddb201b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1948</TotalTime>
  <Words>370</Words>
  <Application>Microsoft Office PowerPoint</Application>
  <PresentationFormat>自訂</PresentationFormat>
  <Paragraphs>39</Paragraphs>
  <Slides>10</Slides>
  <Notes>6</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10</vt:i4>
      </vt:variant>
    </vt:vector>
  </HeadingPairs>
  <TitlesOfParts>
    <vt:vector size="15" baseType="lpstr">
      <vt:lpstr>Arial</vt:lpstr>
      <vt:lpstr>Noto Sans</vt:lpstr>
      <vt:lpstr>Calibri</vt:lpstr>
      <vt:lpstr>Arial Unicode MS</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Pastel Minimalist Thesis Defense Presentation</dc:title>
  <cp:lastModifiedBy>Yi-Leng Chen</cp:lastModifiedBy>
  <cp:revision>135</cp:revision>
  <dcterms:created xsi:type="dcterms:W3CDTF">2006-08-16T00:00:00Z</dcterms:created>
  <dcterms:modified xsi:type="dcterms:W3CDTF">2024-03-01T08:42:40Z</dcterms:modified>
  <dc:identifier>DAF7NfBb2Ok</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0x0101003F79E7ECF21C0E4B8E07639C4BF242C3</vt:lpwstr>
  </property>
</Properties>
</file>