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Lustria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ustri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34edecf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34edecf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d5f893839_2_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bd5f893839_2_2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bd5f893839_2_27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d5f893839_2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bd5f893839_2_2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bd5f893839_2_28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d5f893839_2_2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bd5f893839_2_2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bd5f893839_2_29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d5f893839_2_3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bd5f893839_2_3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bd5f893839_2_3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d5f893839_2_3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bd5f893839_2_3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pass statement is used as a placeholder for future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 pass statement is executed, nothing happens, but you avoid getting an error when empty code is not allowed.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code is not allowed in loops, function definitions, class definitions, or in if statements.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bd5f893839_2_3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d5f893839_2_3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bd5f893839_2_3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bd5f893839_2_3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f0a49e7d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bf0a49e7d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70ff60c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70ff60c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473e0f55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473e0f55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473e0f5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473e0f5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34edecf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34edecf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70ff60c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70ff60c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creating grid to display our elements. Not actual grid, just feel like grid.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Everytime our snake is moving, it can only move certain increment.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 are going to put our snake using list with different position and direction.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see in the demo.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f0a49e7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f0a49e7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770bcf4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770bcf4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e5604c562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e5604c562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e5604c562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e5604c562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e5604c562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e5604c562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are </a:t>
            </a:r>
            <a:r>
              <a:rPr lang="en"/>
              <a:t>Small volunteer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SDL: Simple DirectMedia Layer; designed to provide low level access to audio, keyboard, mouse, joystick, and graphics hardware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e5604c562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e5604c562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Can do more in your game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 code can be 10-20 times faster than python code, and assembly code can be 100x faster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Dont need set up tools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Can be used across various OS’s and devices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Is used to teach kids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Over 660 projects have been published on the pygame websites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You call pygame functions, they don't call your functions. This gives you greater control when using other libraries, and for different types of programs.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Can use from command line to just process images, get joystick input, or play sounds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Often patched within in hour. Not many bug reports these days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extra things like GUI libraries, and effects are developed separately outside of pygame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You can use pieces of pygame separately. Eg different sound library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e5604c562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e5604c562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https://www.upgrad.com/blog/pygame-open-source-projects/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d5f893839_2_1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bd5f893839_2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d5f893839_2_1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bd5f893839_2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028020" y="1327155"/>
            <a:ext cx="7080025" cy="13716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028020" y="2698754"/>
            <a:ext cx="7080025" cy="787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971551" y="1320800"/>
            <a:ext cx="7192913" cy="137161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971551" y="2692409"/>
            <a:ext cx="7192913" cy="113029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1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85346" y="457200"/>
            <a:ext cx="7765321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85346" y="1299337"/>
            <a:ext cx="7765321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85346" y="457200"/>
            <a:ext cx="7765321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85346" y="457200"/>
            <a:ext cx="7765321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85346" y="1299337"/>
            <a:ext cx="3795373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52169" y="1299337"/>
            <a:ext cx="3798499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87" name="Google Shape;8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346" y="1300880"/>
            <a:ext cx="3816804" cy="3111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88" name="Google Shape;8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33864" y="1300880"/>
            <a:ext cx="3816804" cy="311157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>
            <p:ph type="title"/>
          </p:nvPr>
        </p:nvSpPr>
        <p:spPr>
          <a:xfrm>
            <a:off x="685346" y="457200"/>
            <a:ext cx="7765321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754404" y="1376440"/>
            <a:ext cx="3657258" cy="4086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300"/>
              <a:buNone/>
              <a:defRPr b="0" sz="18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754404" y="1785103"/>
            <a:ext cx="3657258" cy="25582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 sz="1400"/>
            </a:lvl1pPr>
            <a:lvl2pPr indent="-279400" lvl="1" marL="914400" algn="l">
              <a:spcBef>
                <a:spcPts val="500"/>
              </a:spcBef>
              <a:spcAft>
                <a:spcPts val="0"/>
              </a:spcAft>
              <a:buSzPts val="800"/>
              <a:buChar char="🞚"/>
              <a:defRPr sz="1200"/>
            </a:lvl2pPr>
            <a:lvl3pPr indent="-273050" lvl="2" marL="1371600" algn="l">
              <a:spcBef>
                <a:spcPts val="500"/>
              </a:spcBef>
              <a:spcAft>
                <a:spcPts val="0"/>
              </a:spcAft>
              <a:buSzPts val="700"/>
              <a:buChar char="◈"/>
              <a:defRPr sz="1100"/>
            </a:lvl3pPr>
            <a:lvl4pPr indent="-266700" lvl="3" marL="1828800" algn="l">
              <a:spcBef>
                <a:spcPts val="500"/>
              </a:spcBef>
              <a:spcAft>
                <a:spcPts val="0"/>
              </a:spcAft>
              <a:buSzPts val="600"/>
              <a:buChar char="🞚"/>
              <a:defRPr sz="900"/>
            </a:lvl4pPr>
            <a:lvl5pPr indent="-266700" lvl="4" marL="2286000" algn="l">
              <a:spcBef>
                <a:spcPts val="500"/>
              </a:spcBef>
              <a:spcAft>
                <a:spcPts val="0"/>
              </a:spcAft>
              <a:buSzPts val="600"/>
              <a:buChar char="◈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3" type="body"/>
          </p:nvPr>
        </p:nvSpPr>
        <p:spPr>
          <a:xfrm>
            <a:off x="4721225" y="1376440"/>
            <a:ext cx="3671498" cy="4086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300"/>
              <a:buNone/>
              <a:defRPr b="0" sz="18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93" name="Google Shape;93;p19"/>
          <p:cNvSpPr txBox="1"/>
          <p:nvPr>
            <p:ph idx="4" type="body"/>
          </p:nvPr>
        </p:nvSpPr>
        <p:spPr>
          <a:xfrm>
            <a:off x="4721225" y="1785103"/>
            <a:ext cx="3671498" cy="25582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 sz="1400"/>
            </a:lvl1pPr>
            <a:lvl2pPr indent="-279400" lvl="1" marL="914400" algn="l">
              <a:spcBef>
                <a:spcPts val="500"/>
              </a:spcBef>
              <a:spcAft>
                <a:spcPts val="0"/>
              </a:spcAft>
              <a:buSzPts val="800"/>
              <a:buChar char="🞚"/>
              <a:defRPr sz="1200"/>
            </a:lvl2pPr>
            <a:lvl3pPr indent="-273050" lvl="2" marL="1371600" algn="l">
              <a:spcBef>
                <a:spcPts val="500"/>
              </a:spcBef>
              <a:spcAft>
                <a:spcPts val="0"/>
              </a:spcAft>
              <a:buSzPts val="700"/>
              <a:buChar char="◈"/>
              <a:defRPr sz="1100"/>
            </a:lvl3pPr>
            <a:lvl4pPr indent="-266700" lvl="3" marL="1828800" algn="l">
              <a:spcBef>
                <a:spcPts val="500"/>
              </a:spcBef>
              <a:spcAft>
                <a:spcPts val="0"/>
              </a:spcAft>
              <a:buSzPts val="600"/>
              <a:buChar char="🞚"/>
              <a:defRPr sz="900"/>
            </a:lvl4pPr>
            <a:lvl5pPr indent="-266700" lvl="4" marL="2286000" algn="l">
              <a:spcBef>
                <a:spcPts val="500"/>
              </a:spcBef>
              <a:spcAft>
                <a:spcPts val="0"/>
              </a:spcAft>
              <a:buSzPts val="600"/>
              <a:buChar char="◈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85346" y="457200"/>
            <a:ext cx="2780167" cy="13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ustria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641725" y="457200"/>
            <a:ext cx="4808943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685346" y="1823638"/>
            <a:ext cx="2780167" cy="251976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109" name="Google Shape;10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0249" y="457200"/>
            <a:ext cx="2688124" cy="390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type="title"/>
          </p:nvPr>
        </p:nvSpPr>
        <p:spPr>
          <a:xfrm>
            <a:off x="685346" y="457442"/>
            <a:ext cx="4451212" cy="13720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/>
          <p:nvPr>
            <p:ph idx="2" type="pic"/>
          </p:nvPr>
        </p:nvSpPr>
        <p:spPr>
          <a:xfrm>
            <a:off x="5581913" y="572777"/>
            <a:ext cx="2456813" cy="3684617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685346" y="1829446"/>
            <a:ext cx="4451212" cy="25321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412" y="410855"/>
            <a:ext cx="7606349" cy="286260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type="title"/>
          </p:nvPr>
        </p:nvSpPr>
        <p:spPr>
          <a:xfrm>
            <a:off x="685354" y="3423941"/>
            <a:ext cx="7766494" cy="4076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ustria"/>
              <a:buNone/>
              <a:defRPr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/>
          <p:nvPr>
            <p:ph idx="2" type="pic"/>
          </p:nvPr>
        </p:nvSpPr>
        <p:spPr>
          <a:xfrm>
            <a:off x="877012" y="521257"/>
            <a:ext cx="7384009" cy="2644253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685346" y="3831546"/>
            <a:ext cx="7765321" cy="5118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685346" y="456328"/>
            <a:ext cx="7765321" cy="2650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685346" y="3221385"/>
            <a:ext cx="7765322" cy="112637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1084659" y="457200"/>
            <a:ext cx="6977064" cy="224467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1290483" y="2707524"/>
            <a:ext cx="6564224" cy="3995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685346" y="3228265"/>
            <a:ext cx="7765322" cy="111712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ustria"/>
              <a:buNone/>
            </a:pPr>
            <a:r>
              <a:rPr b="0" lang="en" sz="6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 sz="1100"/>
          </a:p>
        </p:txBody>
      </p:sp>
      <p:sp>
        <p:nvSpPr>
          <p:cNvPr id="138" name="Google Shape;138;p25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ustria"/>
              <a:buNone/>
            </a:pPr>
            <a:r>
              <a:rPr b="0" lang="en" sz="6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685346" y="1595206"/>
            <a:ext cx="7765322" cy="18838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685338" y="3487917"/>
            <a:ext cx="7764149" cy="8554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42" name="Google Shape;142;p26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685346" y="457200"/>
            <a:ext cx="7765321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685346" y="1414463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3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48" name="Google Shape;148;p27"/>
          <p:cNvSpPr txBox="1"/>
          <p:nvPr>
            <p:ph idx="2" type="body"/>
          </p:nvPr>
        </p:nvSpPr>
        <p:spPr>
          <a:xfrm>
            <a:off x="685346" y="1928813"/>
            <a:ext cx="2475738" cy="24145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49" name="Google Shape;149;p27"/>
          <p:cNvSpPr txBox="1"/>
          <p:nvPr>
            <p:ph idx="3" type="body"/>
          </p:nvPr>
        </p:nvSpPr>
        <p:spPr>
          <a:xfrm>
            <a:off x="3335033" y="1414463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3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50" name="Google Shape;150;p27"/>
          <p:cNvSpPr txBox="1"/>
          <p:nvPr>
            <p:ph idx="4" type="body"/>
          </p:nvPr>
        </p:nvSpPr>
        <p:spPr>
          <a:xfrm>
            <a:off x="3331076" y="1928813"/>
            <a:ext cx="2475738" cy="24145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1" name="Google Shape;151;p27"/>
          <p:cNvSpPr txBox="1"/>
          <p:nvPr>
            <p:ph idx="5" type="body"/>
          </p:nvPr>
        </p:nvSpPr>
        <p:spPr>
          <a:xfrm>
            <a:off x="5974929" y="1414463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3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52" name="Google Shape;152;p27"/>
          <p:cNvSpPr txBox="1"/>
          <p:nvPr>
            <p:ph idx="6" type="body"/>
          </p:nvPr>
        </p:nvSpPr>
        <p:spPr>
          <a:xfrm>
            <a:off x="5974929" y="1928813"/>
            <a:ext cx="2475738" cy="24145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3" name="Google Shape;153;p27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57" name="Google Shape;15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472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58" name="Google Shape;15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02850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59" name="Google Shape;15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2038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685346" y="2928079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10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62" name="Google Shape;162;p28"/>
          <p:cNvSpPr/>
          <p:nvPr>
            <p:ph idx="2" type="pic"/>
          </p:nvPr>
        </p:nvSpPr>
        <p:spPr>
          <a:xfrm>
            <a:off x="763576" y="1454188"/>
            <a:ext cx="2319276" cy="1202215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63" name="Google Shape;163;p28"/>
          <p:cNvSpPr txBox="1"/>
          <p:nvPr>
            <p:ph idx="3" type="body"/>
          </p:nvPr>
        </p:nvSpPr>
        <p:spPr>
          <a:xfrm>
            <a:off x="685346" y="3360276"/>
            <a:ext cx="2475738" cy="9831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4" name="Google Shape;164;p28"/>
          <p:cNvSpPr txBox="1"/>
          <p:nvPr>
            <p:ph idx="4" type="body"/>
          </p:nvPr>
        </p:nvSpPr>
        <p:spPr>
          <a:xfrm>
            <a:off x="3332091" y="2928079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10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65" name="Google Shape;165;p28"/>
          <p:cNvSpPr/>
          <p:nvPr>
            <p:ph idx="5" type="pic"/>
          </p:nvPr>
        </p:nvSpPr>
        <p:spPr>
          <a:xfrm>
            <a:off x="3409307" y="1454320"/>
            <a:ext cx="2319276" cy="1206123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6" type="body"/>
          </p:nvPr>
        </p:nvSpPr>
        <p:spPr>
          <a:xfrm>
            <a:off x="3331076" y="3360275"/>
            <a:ext cx="2475738" cy="9831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7" name="Google Shape;167;p28"/>
          <p:cNvSpPr txBox="1"/>
          <p:nvPr>
            <p:ph idx="7" type="body"/>
          </p:nvPr>
        </p:nvSpPr>
        <p:spPr>
          <a:xfrm>
            <a:off x="5975023" y="2928079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10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68" name="Google Shape;168;p28"/>
          <p:cNvSpPr/>
          <p:nvPr>
            <p:ph idx="8" type="pic"/>
          </p:nvPr>
        </p:nvSpPr>
        <p:spPr>
          <a:xfrm>
            <a:off x="6056773" y="1450824"/>
            <a:ext cx="2319276" cy="1205471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9" type="body"/>
          </p:nvPr>
        </p:nvSpPr>
        <p:spPr>
          <a:xfrm>
            <a:off x="5974929" y="3360274"/>
            <a:ext cx="2475738" cy="9831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70" name="Google Shape;170;p28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685346" y="457200"/>
            <a:ext cx="7765321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 rot="5400000">
            <a:off x="3045976" y="-1061292"/>
            <a:ext cx="3044063" cy="776532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 rot="5400000">
            <a:off x="5650883" y="1543617"/>
            <a:ext cx="3886201" cy="171336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 rot="5400000">
            <a:off x="1711074" y="-568527"/>
            <a:ext cx="3886201" cy="59376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>
              <a:spcBef>
                <a:spcPts val="300"/>
              </a:spcBef>
              <a:spcAft>
                <a:spcPts val="0"/>
              </a:spcAft>
              <a:buSzPts val="1100"/>
              <a:buChar char="◈"/>
              <a:defRPr/>
            </a:lvl1pPr>
            <a:lvl2pPr indent="-285750" lvl="1" marL="914400" rtl="0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79400" lvl="2" marL="1371600" rtl="0">
              <a:spcBef>
                <a:spcPts val="500"/>
              </a:spcBef>
              <a:spcAft>
                <a:spcPts val="0"/>
              </a:spcAft>
              <a:buSzPts val="800"/>
              <a:buChar char="◈"/>
              <a:defRPr/>
            </a:lvl3pPr>
            <a:lvl4pPr indent="-273050" lvl="3" marL="1828800" rtl="0">
              <a:spcBef>
                <a:spcPts val="500"/>
              </a:spcBef>
              <a:spcAft>
                <a:spcPts val="0"/>
              </a:spcAft>
              <a:buSzPts val="700"/>
              <a:buChar char="🞚"/>
              <a:defRPr/>
            </a:lvl4pPr>
            <a:lvl5pPr indent="-273050" lvl="4" marL="2286000" rtl="0">
              <a:spcBef>
                <a:spcPts val="500"/>
              </a:spcBef>
              <a:spcAft>
                <a:spcPts val="0"/>
              </a:spcAft>
              <a:buSzPts val="700"/>
              <a:buChar char="◈"/>
              <a:defRPr/>
            </a:lvl5pPr>
            <a:lvl6pPr indent="-273050" lvl="5" marL="2743200" rtl="0">
              <a:spcBef>
                <a:spcPts val="500"/>
              </a:spcBef>
              <a:spcAft>
                <a:spcPts val="0"/>
              </a:spcAft>
              <a:buSzPts val="700"/>
              <a:buChar char="◈"/>
              <a:defRPr/>
            </a:lvl6pPr>
            <a:lvl7pPr indent="-273050" lvl="6" marL="3200400" rtl="0">
              <a:spcBef>
                <a:spcPts val="500"/>
              </a:spcBef>
              <a:spcAft>
                <a:spcPts val="0"/>
              </a:spcAft>
              <a:buSzPts val="700"/>
              <a:buChar char="◈"/>
              <a:defRPr/>
            </a:lvl7pPr>
            <a:lvl8pPr indent="-273050" lvl="7" marL="3657600" rtl="0">
              <a:spcBef>
                <a:spcPts val="500"/>
              </a:spcBef>
              <a:spcAft>
                <a:spcPts val="0"/>
              </a:spcAft>
              <a:buSzPts val="700"/>
              <a:buChar char="◈"/>
              <a:defRPr/>
            </a:lvl8pPr>
            <a:lvl9pPr indent="-273050" lvl="8" marL="4114800" rtl="0">
              <a:spcBef>
                <a:spcPts val="500"/>
              </a:spcBef>
              <a:spcAft>
                <a:spcPts val="500"/>
              </a:spcAft>
              <a:buSzPts val="700"/>
              <a:buChar char="◈"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321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 b="0" i="0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299337"/>
            <a:ext cx="7765321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◈"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857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794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730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🞚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730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730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730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730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730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759052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685346" y="4412456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885508" y="4412456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gif"/><Relationship Id="rId4" Type="http://schemas.openxmlformats.org/officeDocument/2006/relationships/hyperlink" Target="https://docs.python.org/3.9/tutorial/index.html" TargetMode="External"/><Relationship Id="rId5" Type="http://schemas.openxmlformats.org/officeDocument/2006/relationships/hyperlink" Target="https://www.youtube.com/watch?v=FfWpgLFMI7w" TargetMode="External"/><Relationship Id="rId6" Type="http://schemas.openxmlformats.org/officeDocument/2006/relationships/hyperlink" Target="https://www.youtube.com/watch?v=FfWpgLFMI7w" TargetMode="External"/><Relationship Id="rId7" Type="http://schemas.openxmlformats.org/officeDocument/2006/relationships/hyperlink" Target="https://www.youtube.com/watch?v=QFvqStqPCRU&amp;t=1873s" TargetMode="External"/><Relationship Id="rId8" Type="http://schemas.openxmlformats.org/officeDocument/2006/relationships/hyperlink" Target="https://www.youtube.com/watch?v=QFvqStqPCRU&amp;t=1873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Relationship Id="rId8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ctrTitle"/>
          </p:nvPr>
        </p:nvSpPr>
        <p:spPr>
          <a:xfrm>
            <a:off x="1028020" y="1327155"/>
            <a:ext cx="7080000" cy="137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pygame</a:t>
            </a:r>
            <a:endParaRPr/>
          </a:p>
        </p:txBody>
      </p:sp>
      <p:sp>
        <p:nvSpPr>
          <p:cNvPr id="194" name="Google Shape;194;p32"/>
          <p:cNvSpPr txBox="1"/>
          <p:nvPr>
            <p:ph idx="1" type="subTitle"/>
          </p:nvPr>
        </p:nvSpPr>
        <p:spPr>
          <a:xfrm>
            <a:off x="1028020" y="3168954"/>
            <a:ext cx="7080000" cy="78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Kyra Bolster</a:t>
            </a:r>
            <a:endParaRPr/>
          </a:p>
          <a:p>
            <a:pPr indent="0" lvl="0" marL="0" rtl="0" algn="ctr"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Soyoung 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625510" y="836676"/>
            <a:ext cx="2615712" cy="34701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Lustria"/>
              <a:buNone/>
            </a:pPr>
            <a:r>
              <a:rPr lang="en" sz="2700"/>
              <a:t>If, elif, else</a:t>
            </a:r>
            <a:endParaRPr sz="1100"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3678328" y="836676"/>
            <a:ext cx="5314952" cy="34701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if [boolean expression]:</a:t>
            </a:r>
            <a:endParaRPr sz="10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    statement1</a:t>
            </a:r>
            <a:endParaRPr sz="10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    statement2</a:t>
            </a:r>
            <a:endParaRPr sz="10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elif [boolean expresion]:</a:t>
            </a:r>
            <a:endParaRPr sz="10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    statement1</a:t>
            </a:r>
            <a:endParaRPr sz="10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elif [boolean expresion]:</a:t>
            </a:r>
            <a:endParaRPr sz="10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    statement1</a:t>
            </a:r>
            <a:endParaRPr sz="10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else:</a:t>
            </a:r>
            <a:endParaRPr sz="10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    statement1</a:t>
            </a:r>
            <a:endParaRPr sz="1000"/>
          </a:p>
        </p:txBody>
      </p:sp>
      <p:cxnSp>
        <p:nvCxnSpPr>
          <p:cNvPr id="264" name="Google Shape;264;p41"/>
          <p:cNvCxnSpPr/>
          <p:nvPr/>
        </p:nvCxnSpPr>
        <p:spPr>
          <a:xfrm>
            <a:off x="5667276" y="1425925"/>
            <a:ext cx="572700" cy="0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5" name="Google Shape;265;p41"/>
          <p:cNvSpPr txBox="1"/>
          <p:nvPr/>
        </p:nvSpPr>
        <p:spPr>
          <a:xfrm>
            <a:off x="6300322" y="1287425"/>
            <a:ext cx="1854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92D050"/>
                </a:solidFill>
                <a:latin typeface="Lustria"/>
                <a:ea typeface="Lustria"/>
                <a:cs typeface="Lustria"/>
                <a:sym typeface="Lustria"/>
              </a:rPr>
              <a:t>colon :</a:t>
            </a:r>
            <a:endParaRPr sz="1100"/>
          </a:p>
        </p:txBody>
      </p:sp>
      <p:sp>
        <p:nvSpPr>
          <p:cNvPr id="266" name="Google Shape;266;p41"/>
          <p:cNvSpPr txBox="1"/>
          <p:nvPr/>
        </p:nvSpPr>
        <p:spPr>
          <a:xfrm>
            <a:off x="6300322" y="1771093"/>
            <a:ext cx="1854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2D050"/>
                </a:solidFill>
                <a:latin typeface="Lustria"/>
                <a:ea typeface="Lustria"/>
                <a:cs typeface="Lustria"/>
                <a:sym typeface="Lustria"/>
              </a:rPr>
              <a:t>Indentation</a:t>
            </a:r>
            <a:endParaRPr sz="1100"/>
          </a:p>
        </p:txBody>
      </p:sp>
      <p:sp>
        <p:nvSpPr>
          <p:cNvPr id="267" name="Google Shape;267;p41"/>
          <p:cNvSpPr/>
          <p:nvPr/>
        </p:nvSpPr>
        <p:spPr>
          <a:xfrm>
            <a:off x="6104379" y="1638288"/>
            <a:ext cx="135600" cy="542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625510" y="836676"/>
            <a:ext cx="2615712" cy="34701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Lustria"/>
              <a:buNone/>
            </a:pPr>
            <a:r>
              <a:rPr lang="en" sz="2700"/>
              <a:t>While Loop</a:t>
            </a:r>
            <a:endParaRPr sz="1100"/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3678328" y="836676"/>
            <a:ext cx="5314952" cy="34701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while [boolean expression]:</a:t>
            </a:r>
            <a:endParaRPr sz="10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    statement1</a:t>
            </a:r>
            <a:endParaRPr sz="10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    statement2</a:t>
            </a:r>
            <a:endParaRPr sz="10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    ...</a:t>
            </a:r>
            <a:endParaRPr sz="10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    statementN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275" name="Google Shape;275;p42"/>
          <p:cNvCxnSpPr/>
          <p:nvPr/>
        </p:nvCxnSpPr>
        <p:spPr>
          <a:xfrm>
            <a:off x="5946118" y="2034666"/>
            <a:ext cx="572700" cy="0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6" name="Google Shape;276;p42"/>
          <p:cNvSpPr txBox="1"/>
          <p:nvPr/>
        </p:nvSpPr>
        <p:spPr>
          <a:xfrm>
            <a:off x="6579163" y="1896167"/>
            <a:ext cx="185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2D050"/>
                </a:solidFill>
                <a:latin typeface="Lustria"/>
                <a:ea typeface="Lustria"/>
                <a:cs typeface="Lustria"/>
                <a:sym typeface="Lustria"/>
              </a:rPr>
              <a:t>colon :</a:t>
            </a:r>
            <a:endParaRPr sz="1100"/>
          </a:p>
        </p:txBody>
      </p:sp>
      <p:sp>
        <p:nvSpPr>
          <p:cNvPr id="277" name="Google Shape;277;p42"/>
          <p:cNvSpPr txBox="1"/>
          <p:nvPr/>
        </p:nvSpPr>
        <p:spPr>
          <a:xfrm>
            <a:off x="6579163" y="2575448"/>
            <a:ext cx="185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2D050"/>
                </a:solidFill>
                <a:latin typeface="Lustria"/>
                <a:ea typeface="Lustria"/>
                <a:cs typeface="Lustria"/>
                <a:sym typeface="Lustria"/>
              </a:rPr>
              <a:t>Indentation</a:t>
            </a:r>
            <a:endParaRPr sz="1100"/>
          </a:p>
        </p:txBody>
      </p:sp>
      <p:sp>
        <p:nvSpPr>
          <p:cNvPr id="278" name="Google Shape;278;p42"/>
          <p:cNvSpPr/>
          <p:nvPr/>
        </p:nvSpPr>
        <p:spPr>
          <a:xfrm>
            <a:off x="6247714" y="2206172"/>
            <a:ext cx="253800" cy="1015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625510" y="836676"/>
            <a:ext cx="2615712" cy="34701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Lustria"/>
              <a:buNone/>
            </a:pPr>
            <a:r>
              <a:rPr lang="en" sz="2700"/>
              <a:t>For Loop</a:t>
            </a:r>
            <a:endParaRPr sz="1100"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3685864" y="836676"/>
            <a:ext cx="5314952" cy="34701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for x in sequence: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    statement1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    statement2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    ...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    statementN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286" name="Google Shape;286;p43"/>
          <p:cNvCxnSpPr/>
          <p:nvPr/>
        </p:nvCxnSpPr>
        <p:spPr>
          <a:xfrm>
            <a:off x="5184954" y="2019595"/>
            <a:ext cx="572700" cy="0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7" name="Google Shape;287;p43"/>
          <p:cNvSpPr txBox="1"/>
          <p:nvPr/>
        </p:nvSpPr>
        <p:spPr>
          <a:xfrm>
            <a:off x="5818001" y="1881095"/>
            <a:ext cx="185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2D050"/>
                </a:solidFill>
                <a:latin typeface="Lustria"/>
                <a:ea typeface="Lustria"/>
                <a:cs typeface="Lustria"/>
                <a:sym typeface="Lustria"/>
              </a:rPr>
              <a:t>colon :</a:t>
            </a:r>
            <a:endParaRPr sz="1100"/>
          </a:p>
        </p:txBody>
      </p:sp>
      <p:sp>
        <p:nvSpPr>
          <p:cNvPr id="288" name="Google Shape;288;p43"/>
          <p:cNvSpPr txBox="1"/>
          <p:nvPr/>
        </p:nvSpPr>
        <p:spPr>
          <a:xfrm>
            <a:off x="5818001" y="2578953"/>
            <a:ext cx="185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2D050"/>
                </a:solidFill>
                <a:latin typeface="Lustria"/>
                <a:ea typeface="Lustria"/>
                <a:cs typeface="Lustria"/>
                <a:sym typeface="Lustria"/>
              </a:rPr>
              <a:t>Indentation</a:t>
            </a:r>
            <a:endParaRPr sz="1100"/>
          </a:p>
        </p:txBody>
      </p:sp>
      <p:sp>
        <p:nvSpPr>
          <p:cNvPr id="289" name="Google Shape;289;p43"/>
          <p:cNvSpPr/>
          <p:nvPr/>
        </p:nvSpPr>
        <p:spPr>
          <a:xfrm>
            <a:off x="5486552" y="2209677"/>
            <a:ext cx="253800" cy="1015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625510" y="836676"/>
            <a:ext cx="2615712" cy="34701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Lustria"/>
              <a:buNone/>
            </a:pPr>
            <a:r>
              <a:rPr lang="en" sz="2700"/>
              <a:t>Function</a:t>
            </a:r>
            <a:br>
              <a:rPr lang="en" sz="2700"/>
            </a:br>
            <a:r>
              <a:rPr lang="en" sz="2700"/>
              <a:t>Defining</a:t>
            </a:r>
            <a:endParaRPr sz="1100"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3241225" y="299575"/>
            <a:ext cx="5752200" cy="4544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300">
                <a:solidFill>
                  <a:schemeClr val="lt1"/>
                </a:solidFill>
              </a:rPr>
              <a:t>def</a:t>
            </a:r>
            <a:r>
              <a:rPr lang="en" sz="1300">
                <a:solidFill>
                  <a:schemeClr val="lt1"/>
                </a:solidFill>
              </a:rPr>
              <a:t> greet(): </a:t>
            </a:r>
            <a:r>
              <a:rPr lang="en" sz="1300">
                <a:solidFill>
                  <a:srgbClr val="92D050"/>
                </a:solidFill>
              </a:rPr>
              <a:t># def keyword + function name + parameters + :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    “““This function displays string””” </a:t>
            </a:r>
            <a:r>
              <a:rPr lang="en" sz="1300">
                <a:solidFill>
                  <a:srgbClr val="92D050"/>
                </a:solidFill>
              </a:rPr>
              <a:t># Description(optional)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    print('Hello World!’) </a:t>
            </a:r>
            <a:r>
              <a:rPr lang="en" sz="1300">
                <a:solidFill>
                  <a:srgbClr val="92D050"/>
                </a:solidFill>
              </a:rPr>
              <a:t># Indentation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300">
              <a:solidFill>
                <a:srgbClr val="92D05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greet() </a:t>
            </a:r>
            <a:r>
              <a:rPr lang="en" sz="1300">
                <a:solidFill>
                  <a:srgbClr val="92D050"/>
                </a:solidFill>
              </a:rPr>
              <a:t># calling user-defined function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300">
              <a:solidFill>
                <a:srgbClr val="92D05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a = greet() </a:t>
            </a:r>
            <a:r>
              <a:rPr lang="en" sz="1300">
                <a:solidFill>
                  <a:srgbClr val="92D050"/>
                </a:solidFill>
              </a:rPr>
              <a:t># Assign return value to a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print(a) </a:t>
            </a:r>
            <a:r>
              <a:rPr lang="en" sz="1300">
                <a:solidFill>
                  <a:srgbClr val="92D050"/>
                </a:solidFill>
              </a:rPr>
              <a:t># If the return does not exist, output is </a:t>
            </a:r>
            <a:r>
              <a:rPr lang="en" sz="1300">
                <a:solidFill>
                  <a:srgbClr val="00B0F0"/>
                </a:solidFill>
              </a:rPr>
              <a:t>None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300">
              <a:solidFill>
                <a:srgbClr val="00B0F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help(greet) </a:t>
            </a:r>
            <a:r>
              <a:rPr lang="en" sz="1300">
                <a:solidFill>
                  <a:srgbClr val="92D050"/>
                </a:solidFill>
              </a:rPr>
              <a:t># displays the description string</a:t>
            </a:r>
            <a:endParaRPr sz="1300"/>
          </a:p>
          <a:p>
            <a:pPr indent="0" lvl="1" marL="279400" rtl="0" algn="l">
              <a:spcBef>
                <a:spcPts val="700"/>
              </a:spcBef>
              <a:spcAft>
                <a:spcPts val="0"/>
              </a:spcAft>
              <a:buSzPts val="900"/>
              <a:buNone/>
            </a:pPr>
            <a:r>
              <a:rPr lang="en" sz="1200">
                <a:solidFill>
                  <a:srgbClr val="00B0F0"/>
                </a:solidFill>
              </a:rPr>
              <a:t>Help on function greet in module __main__:</a:t>
            </a:r>
            <a:endParaRPr sz="1200"/>
          </a:p>
          <a:p>
            <a:pPr indent="0" lvl="1" marL="279400" rtl="0" algn="l">
              <a:spcBef>
                <a:spcPts val="7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200">
              <a:solidFill>
                <a:srgbClr val="00B0F0"/>
              </a:solidFill>
            </a:endParaRPr>
          </a:p>
          <a:p>
            <a:pPr indent="0" lvl="1" marL="279400" rtl="0" algn="l">
              <a:spcBef>
                <a:spcPts val="700"/>
              </a:spcBef>
              <a:spcAft>
                <a:spcPts val="0"/>
              </a:spcAft>
              <a:buSzPts val="900"/>
              <a:buNone/>
            </a:pPr>
            <a:r>
              <a:rPr lang="en" sz="1200">
                <a:solidFill>
                  <a:srgbClr val="00B0F0"/>
                </a:solidFill>
              </a:rPr>
              <a:t>greet()</a:t>
            </a:r>
            <a:endParaRPr sz="1200"/>
          </a:p>
          <a:p>
            <a:pPr indent="0" lvl="1" marL="279400" rtl="0" algn="l">
              <a:spcBef>
                <a:spcPts val="700"/>
              </a:spcBef>
              <a:spcAft>
                <a:spcPts val="0"/>
              </a:spcAft>
              <a:buSzPts val="900"/>
              <a:buNone/>
            </a:pPr>
            <a:r>
              <a:rPr lang="en" sz="1200">
                <a:solidFill>
                  <a:srgbClr val="00B0F0"/>
                </a:solidFill>
              </a:rPr>
              <a:t>    This function displays string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625510" y="836676"/>
            <a:ext cx="2615712" cy="34701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Lustria"/>
              <a:buNone/>
            </a:pPr>
            <a:r>
              <a:rPr lang="en" sz="2700"/>
              <a:t>Class</a:t>
            </a:r>
            <a:br>
              <a:rPr lang="en" sz="2700"/>
            </a:br>
            <a:r>
              <a:rPr lang="en" sz="2700"/>
              <a:t>Defining</a:t>
            </a:r>
            <a:endParaRPr sz="1100"/>
          </a:p>
        </p:txBody>
      </p:sp>
      <p:sp>
        <p:nvSpPr>
          <p:cNvPr id="303" name="Google Shape;303;p45"/>
          <p:cNvSpPr txBox="1"/>
          <p:nvPr>
            <p:ph idx="1" type="body"/>
          </p:nvPr>
        </p:nvSpPr>
        <p:spPr>
          <a:xfrm>
            <a:off x="3472725" y="299575"/>
            <a:ext cx="5520600" cy="4544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300">
                <a:solidFill>
                  <a:schemeClr val="lt1"/>
                </a:solidFill>
              </a:rPr>
              <a:t>class</a:t>
            </a:r>
            <a:r>
              <a:rPr lang="en" sz="1300">
                <a:solidFill>
                  <a:schemeClr val="lt1"/>
                </a:solidFill>
              </a:rPr>
              <a:t> Person: </a:t>
            </a:r>
            <a:r>
              <a:rPr lang="en" sz="1300">
                <a:solidFill>
                  <a:srgbClr val="92D050"/>
                </a:solidFill>
              </a:rPr>
              <a:t># Class keyword + class name + :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    pass </a:t>
            </a:r>
            <a:r>
              <a:rPr lang="en" sz="1300">
                <a:solidFill>
                  <a:srgbClr val="92D050"/>
                </a:solidFill>
              </a:rPr>
              <a:t># Placeholder for future code. Nothing happens, No error 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300">
              <a:solidFill>
                <a:srgbClr val="92D05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b="1" lang="en" sz="1300">
                <a:solidFill>
                  <a:schemeClr val="lt1"/>
                </a:solidFill>
              </a:rPr>
              <a:t>class</a:t>
            </a:r>
            <a:r>
              <a:rPr lang="en" sz="1300">
                <a:solidFill>
                  <a:schemeClr val="lt1"/>
                </a:solidFill>
              </a:rPr>
              <a:t> Person :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    </a:t>
            </a:r>
            <a:r>
              <a:rPr b="1" lang="en" sz="1300">
                <a:solidFill>
                  <a:schemeClr val="lt1"/>
                </a:solidFill>
              </a:rPr>
              <a:t>def</a:t>
            </a:r>
            <a:r>
              <a:rPr lang="en" sz="1300">
                <a:solidFill>
                  <a:schemeClr val="lt1"/>
                </a:solidFill>
              </a:rPr>
              <a:t> __init__(self, name): </a:t>
            </a:r>
            <a:r>
              <a:rPr lang="en" sz="1300">
                <a:solidFill>
                  <a:srgbClr val="92D050"/>
                </a:solidFill>
              </a:rPr>
              <a:t># Constructor method(2 underscores)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        self.name = name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    </a:t>
            </a:r>
            <a:r>
              <a:rPr b="1" lang="en" sz="1300">
                <a:solidFill>
                  <a:schemeClr val="lt1"/>
                </a:solidFill>
              </a:rPr>
              <a:t>def</a:t>
            </a:r>
            <a:r>
              <a:rPr lang="en" sz="1300">
                <a:solidFill>
                  <a:schemeClr val="lt1"/>
                </a:solidFill>
              </a:rPr>
              <a:t> displayInfo(self, age): </a:t>
            </a:r>
            <a:r>
              <a:rPr lang="en" sz="1300">
                <a:solidFill>
                  <a:srgbClr val="92D050"/>
                </a:solidFill>
              </a:rPr>
              <a:t># Class method. Self is first argument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        print(f“Name: {self.name} Age: {age}”)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300">
              <a:solidFill>
                <a:srgbClr val="92D05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p = Person(‘Eric’) </a:t>
            </a:r>
            <a:r>
              <a:rPr lang="en" sz="1300">
                <a:solidFill>
                  <a:srgbClr val="92D050"/>
                </a:solidFill>
              </a:rPr>
              <a:t># Creating an object of a class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p.name </a:t>
            </a:r>
            <a:r>
              <a:rPr lang="en" sz="1300">
                <a:solidFill>
                  <a:srgbClr val="92D050"/>
                </a:solidFill>
              </a:rPr>
              <a:t># Access property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chemeClr val="lt1"/>
                </a:solidFill>
              </a:rPr>
              <a:t>p.displayInfo(25) </a:t>
            </a:r>
            <a:r>
              <a:rPr lang="en" sz="1300">
                <a:solidFill>
                  <a:srgbClr val="92D050"/>
                </a:solidFill>
              </a:rPr>
              <a:t># No need self argument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" sz="1300">
                <a:solidFill>
                  <a:srgbClr val="00B0F0"/>
                </a:solidFill>
              </a:rPr>
              <a:t>	‘Name: Eric Age: 25’ </a:t>
            </a:r>
            <a:r>
              <a:rPr lang="en" sz="1300">
                <a:solidFill>
                  <a:srgbClr val="92D050"/>
                </a:solidFill>
              </a:rPr>
              <a:t># Output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625510" y="836676"/>
            <a:ext cx="2615712" cy="34701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Lustria"/>
              <a:buNone/>
            </a:pPr>
            <a:r>
              <a:rPr lang="en" sz="2700"/>
              <a:t>Module</a:t>
            </a:r>
            <a:endParaRPr sz="1100"/>
          </a:p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>
            <a:off x="3488525" y="299575"/>
            <a:ext cx="5504700" cy="4544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700">
                <a:solidFill>
                  <a:schemeClr val="lt1"/>
                </a:solidFill>
              </a:rPr>
              <a:t>Any text file with the .py extension containing Python code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b="1" lang="en" sz="1300">
                <a:solidFill>
                  <a:srgbClr val="00B0F0"/>
                </a:solidFill>
              </a:rPr>
              <a:t>import</a:t>
            </a:r>
            <a:r>
              <a:rPr lang="en" sz="1300">
                <a:solidFill>
                  <a:schemeClr val="lt1"/>
                </a:solidFill>
              </a:rPr>
              <a:t> module_name </a:t>
            </a:r>
            <a:r>
              <a:rPr lang="en" sz="1300">
                <a:solidFill>
                  <a:srgbClr val="92D050"/>
                </a:solidFill>
              </a:rPr>
              <a:t># Import keyword + module name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b="1" lang="en" sz="1300">
                <a:solidFill>
                  <a:srgbClr val="00B0F0"/>
                </a:solidFill>
              </a:rPr>
              <a:t>import</a:t>
            </a:r>
            <a:r>
              <a:rPr lang="en" sz="1300">
                <a:solidFill>
                  <a:schemeClr val="lt1"/>
                </a:solidFill>
              </a:rPr>
              <a:t> module_name </a:t>
            </a:r>
            <a:r>
              <a:rPr b="1" lang="en" sz="1300">
                <a:solidFill>
                  <a:srgbClr val="00B0F0"/>
                </a:solidFill>
              </a:rPr>
              <a:t>as</a:t>
            </a:r>
            <a:r>
              <a:rPr lang="en" sz="1300">
                <a:solidFill>
                  <a:schemeClr val="lt1"/>
                </a:solidFill>
              </a:rPr>
              <a:t> new_name </a:t>
            </a:r>
            <a:r>
              <a:rPr lang="en" sz="1300">
                <a:solidFill>
                  <a:srgbClr val="92D050"/>
                </a:solidFill>
              </a:rPr>
              <a:t># Rename the imported module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b="1" lang="en" sz="1300">
                <a:solidFill>
                  <a:srgbClr val="00B0F0"/>
                </a:solidFill>
              </a:rPr>
              <a:t>from</a:t>
            </a:r>
            <a:r>
              <a:rPr lang="en" sz="1300">
                <a:solidFill>
                  <a:schemeClr val="lt1"/>
                </a:solidFill>
              </a:rPr>
              <a:t> module_name </a:t>
            </a:r>
            <a:r>
              <a:rPr b="1" lang="en" sz="1300">
                <a:solidFill>
                  <a:srgbClr val="00B0F0"/>
                </a:solidFill>
              </a:rPr>
              <a:t>import</a:t>
            </a:r>
            <a:r>
              <a:rPr lang="en" sz="1300">
                <a:solidFill>
                  <a:schemeClr val="lt1"/>
                </a:solidFill>
              </a:rPr>
              <a:t> func_name </a:t>
            </a:r>
            <a:r>
              <a:rPr lang="en" sz="1300">
                <a:solidFill>
                  <a:srgbClr val="92D050"/>
                </a:solidFill>
              </a:rPr>
              <a:t># Import specific functions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b="1" lang="en" sz="1300">
                <a:solidFill>
                  <a:srgbClr val="00B0F0"/>
                </a:solidFill>
              </a:rPr>
              <a:t>from</a:t>
            </a:r>
            <a:r>
              <a:rPr lang="en" sz="1300">
                <a:solidFill>
                  <a:schemeClr val="lt1"/>
                </a:solidFill>
              </a:rPr>
              <a:t> module_name </a:t>
            </a:r>
            <a:r>
              <a:rPr b="1" lang="en" sz="1300">
                <a:solidFill>
                  <a:srgbClr val="00B0F0"/>
                </a:solidFill>
              </a:rPr>
              <a:t>import</a:t>
            </a:r>
            <a:r>
              <a:rPr lang="en" sz="1300">
                <a:solidFill>
                  <a:schemeClr val="lt1"/>
                </a:solidFill>
              </a:rPr>
              <a:t> * </a:t>
            </a:r>
            <a:r>
              <a:rPr lang="en" sz="1300">
                <a:solidFill>
                  <a:srgbClr val="92D050"/>
                </a:solidFill>
              </a:rPr>
              <a:t># Import all functions from the module</a:t>
            </a:r>
            <a:endParaRPr sz="130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ctrTitle"/>
          </p:nvPr>
        </p:nvSpPr>
        <p:spPr>
          <a:xfrm>
            <a:off x="1028020" y="1327155"/>
            <a:ext cx="7080000" cy="13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lang="en" sz="3200"/>
              <a:t>Pygame Demo</a:t>
            </a:r>
            <a:endParaRPr sz="3200"/>
          </a:p>
        </p:txBody>
      </p:sp>
      <p:sp>
        <p:nvSpPr>
          <p:cNvPr id="316" name="Google Shape;316;p47"/>
          <p:cNvSpPr txBox="1"/>
          <p:nvPr>
            <p:ph idx="1" type="subTitle"/>
          </p:nvPr>
        </p:nvSpPr>
        <p:spPr>
          <a:xfrm>
            <a:off x="1028020" y="2698754"/>
            <a:ext cx="70800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00" y="653925"/>
            <a:ext cx="3747250" cy="38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8"/>
          <p:cNvSpPr txBox="1"/>
          <p:nvPr/>
        </p:nvSpPr>
        <p:spPr>
          <a:xfrm>
            <a:off x="4490975" y="2094600"/>
            <a:ext cx="4356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Resources 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https://docs.python.org/3.9/tutorial/index.html</a:t>
            </a:r>
            <a:r>
              <a:rPr lang="en" sz="1200">
                <a:solidFill>
                  <a:srgbClr val="DCDDDE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https://www.youtube.com/watch?v=FfWpgLFMI7w</a:t>
            </a:r>
            <a:r>
              <a:rPr lang="en" sz="1200">
                <a:solidFill>
                  <a:srgbClr val="DCDDDE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https://www.youtube.com/watch?v=QFvqStqPCRU&amp;t=1873s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works?</a:t>
            </a:r>
            <a:endParaRPr/>
          </a:p>
        </p:txBody>
      </p:sp>
      <p:sp>
        <p:nvSpPr>
          <p:cNvPr id="328" name="Google Shape;328;p49"/>
          <p:cNvSpPr txBox="1"/>
          <p:nvPr/>
        </p:nvSpPr>
        <p:spPr>
          <a:xfrm>
            <a:off x="1507350" y="1786800"/>
            <a:ext cx="6129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stria"/>
              <a:buAutoNum type="arabicPeriod"/>
            </a:pPr>
            <a:r>
              <a:rPr lang="e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Get player input (mouse, keyboard, etc)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stria"/>
              <a:buAutoNum type="arabicPeriod"/>
            </a:pPr>
            <a:r>
              <a:rPr lang="e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Set position elements on screen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stria"/>
              <a:buAutoNum type="arabicPeriod"/>
            </a:pPr>
            <a:r>
              <a:rPr lang="en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Draw graphics (every seconds)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graphic</a:t>
            </a:r>
            <a:endParaRPr/>
          </a:p>
        </p:txBody>
      </p:sp>
      <p:sp>
        <p:nvSpPr>
          <p:cNvPr id="334" name="Google Shape;334;p50"/>
          <p:cNvSpPr/>
          <p:nvPr/>
        </p:nvSpPr>
        <p:spPr>
          <a:xfrm>
            <a:off x="1808851" y="1185000"/>
            <a:ext cx="5518200" cy="38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0"/>
          <p:cNvSpPr txBox="1"/>
          <p:nvPr/>
        </p:nvSpPr>
        <p:spPr>
          <a:xfrm>
            <a:off x="4086900" y="2729550"/>
            <a:ext cx="9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ustria"/>
                <a:ea typeface="Lustria"/>
                <a:cs typeface="Lustria"/>
                <a:sym typeface="Lustria"/>
              </a:rPr>
              <a:t>Canvas</a:t>
            </a:r>
            <a:endParaRPr b="1" sz="1800"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336" name="Google Shape;33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901" y="1185003"/>
            <a:ext cx="5518200" cy="382961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0"/>
          <p:cNvSpPr txBox="1"/>
          <p:nvPr/>
        </p:nvSpPr>
        <p:spPr>
          <a:xfrm>
            <a:off x="3717150" y="2876613"/>
            <a:ext cx="1709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ustria"/>
                <a:ea typeface="Lustria"/>
                <a:cs typeface="Lustria"/>
                <a:sym typeface="Lustria"/>
              </a:rPr>
              <a:t>Back Ground</a:t>
            </a:r>
            <a:endParaRPr b="1" sz="1700"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338" name="Google Shape;338;p50"/>
          <p:cNvPicPr preferRelativeResize="0"/>
          <p:nvPr/>
        </p:nvPicPr>
        <p:blipFill rotWithShape="1">
          <a:blip r:embed="rId4">
            <a:alphaModFix/>
          </a:blip>
          <a:srcRect b="0" l="0" r="0" t="73052"/>
          <a:stretch/>
        </p:blipFill>
        <p:spPr>
          <a:xfrm>
            <a:off x="1808850" y="4077802"/>
            <a:ext cx="5518200" cy="93682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0"/>
          <p:cNvSpPr txBox="1"/>
          <p:nvPr/>
        </p:nvSpPr>
        <p:spPr>
          <a:xfrm>
            <a:off x="3713100" y="2876613"/>
            <a:ext cx="1709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ustria"/>
                <a:ea typeface="Lustria"/>
                <a:cs typeface="Lustria"/>
                <a:sym typeface="Lustria"/>
              </a:rPr>
              <a:t>Objects</a:t>
            </a:r>
            <a:endParaRPr b="1" sz="1700"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340" name="Google Shape;340;p50"/>
          <p:cNvGrpSpPr/>
          <p:nvPr/>
        </p:nvGrpSpPr>
        <p:grpSpPr>
          <a:xfrm>
            <a:off x="2197974" y="3431477"/>
            <a:ext cx="677774" cy="727800"/>
            <a:chOff x="2197974" y="3431477"/>
            <a:chExt cx="677774" cy="727800"/>
          </a:xfrm>
        </p:grpSpPr>
        <p:sp>
          <p:nvSpPr>
            <p:cNvPr id="341" name="Google Shape;341;p50"/>
            <p:cNvSpPr/>
            <p:nvPr/>
          </p:nvSpPr>
          <p:spPr>
            <a:xfrm>
              <a:off x="2360825" y="4092600"/>
              <a:ext cx="370200" cy="666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2" name="Google Shape;342;p5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197974" y="3431477"/>
              <a:ext cx="677774" cy="727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3" name="Google Shape;343;p50"/>
          <p:cNvSpPr txBox="1"/>
          <p:nvPr/>
        </p:nvSpPr>
        <p:spPr>
          <a:xfrm>
            <a:off x="3502200" y="2899650"/>
            <a:ext cx="21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stria"/>
                <a:ea typeface="Lustria"/>
                <a:cs typeface="Lustria"/>
                <a:sym typeface="Lustria"/>
              </a:rPr>
              <a:t>Draw all every second</a:t>
            </a:r>
            <a:endParaRPr b="1"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344" name="Google Shape;344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0325" y="1547851"/>
            <a:ext cx="1439421" cy="726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4058" y="1451375"/>
            <a:ext cx="1025043" cy="530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75764" y="1402949"/>
            <a:ext cx="995963" cy="494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54673" y="2115261"/>
            <a:ext cx="1752023" cy="647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" name="Google Shape;348;p50"/>
          <p:cNvGrpSpPr/>
          <p:nvPr/>
        </p:nvGrpSpPr>
        <p:grpSpPr>
          <a:xfrm>
            <a:off x="2875750" y="3596600"/>
            <a:ext cx="2275200" cy="481200"/>
            <a:chOff x="2875750" y="3596600"/>
            <a:chExt cx="2275200" cy="481200"/>
          </a:xfrm>
        </p:grpSpPr>
        <p:sp>
          <p:nvSpPr>
            <p:cNvPr id="349" name="Google Shape;349;p50"/>
            <p:cNvSpPr/>
            <p:nvPr/>
          </p:nvSpPr>
          <p:spPr>
            <a:xfrm>
              <a:off x="2875750" y="3596600"/>
              <a:ext cx="962100" cy="481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User input</a:t>
              </a:r>
              <a:endParaRPr sz="1000"/>
            </a:p>
          </p:txBody>
        </p:sp>
        <p:sp>
          <p:nvSpPr>
            <p:cNvPr id="350" name="Google Shape;350;p50"/>
            <p:cNvSpPr txBox="1"/>
            <p:nvPr/>
          </p:nvSpPr>
          <p:spPr>
            <a:xfrm>
              <a:off x="3754150" y="3652550"/>
              <a:ext cx="139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Lustria"/>
                  <a:ea typeface="Lustria"/>
                  <a:cs typeface="Lustria"/>
                  <a:sym typeface="Lustria"/>
                </a:rPr>
                <a:t>Change position</a:t>
              </a:r>
              <a:endParaRPr b="1" sz="1200"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685346" y="1299337"/>
            <a:ext cx="7765200" cy="304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23850" lvl="0" marL="457200" rtl="0" algn="ctr">
              <a:spcBef>
                <a:spcPts val="5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2100"/>
              <a:t>Intro to </a:t>
            </a:r>
            <a:r>
              <a:rPr lang="en" sz="2100"/>
              <a:t>Python</a:t>
            </a:r>
            <a:endParaRPr sz="2100"/>
          </a:p>
          <a:p>
            <a:pPr indent="0" lvl="0" marL="45720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23850" lvl="0" marL="457200" rtl="0" algn="ctr">
              <a:spcBef>
                <a:spcPts val="5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2100"/>
              <a:t>Basic Syntax</a:t>
            </a:r>
            <a:endParaRPr sz="2100"/>
          </a:p>
          <a:p>
            <a:pPr indent="0" lvl="0" marL="45720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23850" lvl="0" marL="457200" rtl="0" algn="ctr">
              <a:spcBef>
                <a:spcPts val="5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2100"/>
              <a:t>Pygame Demo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/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</a:t>
            </a:r>
            <a:endParaRPr/>
          </a:p>
        </p:txBody>
      </p:sp>
      <p:pic>
        <p:nvPicPr>
          <p:cNvPr id="356" name="Google Shape;35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560" y="1650987"/>
            <a:ext cx="3430875" cy="29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1"/>
          <p:cNvSpPr txBox="1"/>
          <p:nvPr/>
        </p:nvSpPr>
        <p:spPr>
          <a:xfrm>
            <a:off x="2856550" y="1250775"/>
            <a:ext cx="10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X position</a:t>
            </a:r>
            <a:endParaRPr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8" name="Google Shape;358;p51"/>
          <p:cNvSpPr txBox="1"/>
          <p:nvPr/>
        </p:nvSpPr>
        <p:spPr>
          <a:xfrm>
            <a:off x="1782250" y="1650975"/>
            <a:ext cx="10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Y</a:t>
            </a:r>
            <a:r>
              <a:rPr lang="en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position</a:t>
            </a:r>
            <a:endParaRPr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59" name="Google Shape;359;p51"/>
          <p:cNvCxnSpPr/>
          <p:nvPr/>
        </p:nvCxnSpPr>
        <p:spPr>
          <a:xfrm>
            <a:off x="2803872" y="1599500"/>
            <a:ext cx="1348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51"/>
          <p:cNvCxnSpPr/>
          <p:nvPr/>
        </p:nvCxnSpPr>
        <p:spPr>
          <a:xfrm>
            <a:off x="2806975" y="1607350"/>
            <a:ext cx="0" cy="1199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51"/>
          <p:cNvCxnSpPr>
            <a:stCxn id="362" idx="6"/>
          </p:cNvCxnSpPr>
          <p:nvPr/>
        </p:nvCxnSpPr>
        <p:spPr>
          <a:xfrm>
            <a:off x="5287309" y="2494684"/>
            <a:ext cx="1311900" cy="35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51"/>
          <p:cNvSpPr txBox="1"/>
          <p:nvPr/>
        </p:nvSpPr>
        <p:spPr>
          <a:xfrm>
            <a:off x="6562675" y="2689350"/>
            <a:ext cx="17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Position(14,  6)</a:t>
            </a:r>
            <a:endParaRPr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64" name="Google Shape;364;p51"/>
          <p:cNvSpPr/>
          <p:nvPr/>
        </p:nvSpPr>
        <p:spPr>
          <a:xfrm>
            <a:off x="5083437" y="2399209"/>
            <a:ext cx="172500" cy="16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51"/>
          <p:cNvGrpSpPr/>
          <p:nvPr/>
        </p:nvGrpSpPr>
        <p:grpSpPr>
          <a:xfrm>
            <a:off x="4913013" y="3586778"/>
            <a:ext cx="508900" cy="447062"/>
            <a:chOff x="4063100" y="3139606"/>
            <a:chExt cx="508900" cy="447062"/>
          </a:xfrm>
        </p:grpSpPr>
        <p:sp>
          <p:nvSpPr>
            <p:cNvPr id="366" name="Google Shape;366;p51"/>
            <p:cNvSpPr/>
            <p:nvPr/>
          </p:nvSpPr>
          <p:spPr>
            <a:xfrm>
              <a:off x="4399500" y="3139606"/>
              <a:ext cx="172500" cy="1647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1"/>
            <p:cNvSpPr/>
            <p:nvPr/>
          </p:nvSpPr>
          <p:spPr>
            <a:xfrm>
              <a:off x="4067525" y="3288625"/>
              <a:ext cx="504300" cy="1647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1"/>
            <p:cNvSpPr/>
            <p:nvPr/>
          </p:nvSpPr>
          <p:spPr>
            <a:xfrm>
              <a:off x="4063100" y="3421969"/>
              <a:ext cx="172500" cy="1647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9" name="Google Shape;369;p51"/>
          <p:cNvCxnSpPr/>
          <p:nvPr/>
        </p:nvCxnSpPr>
        <p:spPr>
          <a:xfrm>
            <a:off x="5472800" y="3745650"/>
            <a:ext cx="1027200" cy="7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51"/>
          <p:cNvSpPr txBox="1"/>
          <p:nvPr/>
        </p:nvSpPr>
        <p:spPr>
          <a:xfrm>
            <a:off x="6500000" y="3586775"/>
            <a:ext cx="228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Position[ (15, 13), (15, 14), (14, 14), (13, 14), (13, 15) ]</a:t>
            </a:r>
            <a:endParaRPr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/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project</a:t>
            </a:r>
            <a:endParaRPr/>
          </a:p>
        </p:txBody>
      </p:sp>
      <p:sp>
        <p:nvSpPr>
          <p:cNvPr id="376" name="Google Shape;376;p52"/>
          <p:cNvSpPr txBox="1"/>
          <p:nvPr>
            <p:ph idx="1" type="body"/>
          </p:nvPr>
        </p:nvSpPr>
        <p:spPr>
          <a:xfrm>
            <a:off x="685350" y="1299323"/>
            <a:ext cx="7765200" cy="36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688"/>
              <a:buNone/>
            </a:pPr>
            <a:r>
              <a:rPr lang="en" sz="1137"/>
              <a:t>1. Import pygame</a:t>
            </a:r>
            <a:endParaRPr sz="1137"/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rPr lang="en" sz="1137"/>
              <a:t>2. Initialize pygame (pygame.init())</a:t>
            </a:r>
            <a:endParaRPr sz="1137"/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rPr lang="en" sz="1137"/>
              <a:t>3. Declare global variable</a:t>
            </a:r>
            <a:endParaRPr sz="1137"/>
          </a:p>
          <a:p>
            <a:pPr indent="-277018" lvl="0" marL="457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763"/>
              <a:buChar char="-"/>
            </a:pPr>
            <a:r>
              <a:rPr lang="en" sz="1137"/>
              <a:t>size(x, y)</a:t>
            </a:r>
            <a:endParaRPr sz="1137"/>
          </a:p>
          <a:p>
            <a:pPr indent="-277018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63"/>
              <a:buChar char="-"/>
            </a:pPr>
            <a:r>
              <a:rPr lang="en" sz="1137"/>
              <a:t>screen(pygame.display.set_module(size))</a:t>
            </a:r>
            <a:endParaRPr sz="1137"/>
          </a:p>
          <a:p>
            <a:pPr indent="-277018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63"/>
              <a:buChar char="-"/>
            </a:pPr>
            <a:r>
              <a:rPr lang="en" sz="1137"/>
              <a:t>clock(pygame.time.Clock())</a:t>
            </a:r>
            <a:endParaRPr sz="1137"/>
          </a:p>
          <a:p>
            <a:pPr indent="-277018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63"/>
              <a:buChar char="-"/>
            </a:pPr>
            <a:r>
              <a:rPr lang="en" sz="1137"/>
              <a:t>objects(classes)</a:t>
            </a:r>
            <a:endParaRPr sz="1137"/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rPr lang="en" sz="1137"/>
              <a:t>4. Main method(while loop)</a:t>
            </a:r>
            <a:endParaRPr sz="1137"/>
          </a:p>
          <a:p>
            <a:pPr indent="0" lvl="0" marL="17145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rPr lang="en" sz="1137"/>
              <a:t>{</a:t>
            </a:r>
            <a:endParaRPr sz="1137"/>
          </a:p>
          <a:p>
            <a:pPr indent="0" lvl="0" marL="40005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rPr lang="en" sz="1137"/>
              <a:t>Processing event</a:t>
            </a:r>
            <a:endParaRPr sz="1137"/>
          </a:p>
          <a:p>
            <a:pPr indent="0" lvl="0" marL="40005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rPr lang="en" sz="1137"/>
              <a:t>Drawing on the screen</a:t>
            </a:r>
            <a:endParaRPr sz="1137"/>
          </a:p>
          <a:p>
            <a:pPr indent="0" lvl="0" marL="40005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rPr lang="en" sz="1137"/>
              <a:t>Get user input</a:t>
            </a:r>
            <a:endParaRPr sz="1137"/>
          </a:p>
          <a:p>
            <a:pPr indent="0" lvl="0" marL="171450" rtl="0" algn="l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SzPts val="688"/>
              <a:buNone/>
            </a:pPr>
            <a:r>
              <a:rPr lang="en" sz="1137"/>
              <a:t>}</a:t>
            </a:r>
            <a:endParaRPr sz="1137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>
            <p:ph type="title"/>
          </p:nvPr>
        </p:nvSpPr>
        <p:spPr>
          <a:xfrm>
            <a:off x="971551" y="1320800"/>
            <a:ext cx="7192800" cy="137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  <p:sp>
        <p:nvSpPr>
          <p:cNvPr id="382" name="Google Shape;382;p53"/>
          <p:cNvSpPr txBox="1"/>
          <p:nvPr>
            <p:ph idx="1" type="body"/>
          </p:nvPr>
        </p:nvSpPr>
        <p:spPr>
          <a:xfrm>
            <a:off x="971551" y="2692409"/>
            <a:ext cx="7192800" cy="113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500"/>
              </a:spcAft>
              <a:buNone/>
            </a:pPr>
            <a:r>
              <a:rPr lang="en"/>
              <a:t>Run your visual studio code!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Python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SzPts val="1100"/>
              <a:buChar char="◈"/>
            </a:pPr>
            <a:r>
              <a:rPr lang="en"/>
              <a:t>Created in the 1980s </a:t>
            </a:r>
            <a:endParaRPr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SzPts val="1100"/>
              <a:buChar char="◈"/>
            </a:pPr>
            <a:r>
              <a:rPr lang="en"/>
              <a:t>First implemented in 1989 by Guido Van Rossum </a:t>
            </a:r>
            <a:r>
              <a:rPr lang="en"/>
              <a:t>in the Netherlands</a:t>
            </a:r>
            <a:endParaRPr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SzPts val="1100"/>
              <a:buChar char="◈"/>
            </a:pPr>
            <a:r>
              <a:rPr lang="en"/>
              <a:t>Named after "Monty Python's Flying Circus"</a:t>
            </a:r>
            <a:endParaRPr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SzPts val="1100"/>
              <a:buChar char="◈"/>
            </a:pPr>
            <a:r>
              <a:rPr lang="en"/>
              <a:t>Interpreted language</a:t>
            </a:r>
            <a:endParaRPr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SzPts val="1100"/>
              <a:buChar char="◈"/>
            </a:pPr>
            <a:r>
              <a:rPr lang="en"/>
              <a:t>High-level</a:t>
            </a:r>
            <a:endParaRPr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SzPts val="1100"/>
              <a:buChar char="◈"/>
            </a:pPr>
            <a:r>
              <a:rPr lang="en"/>
              <a:t>Dynamically-typed</a:t>
            </a:r>
            <a:endParaRPr/>
          </a:p>
          <a:p>
            <a:pPr indent="-298450" lvl="0" marL="457200" rtl="0" algn="l">
              <a:spcBef>
                <a:spcPts val="500"/>
              </a:spcBef>
              <a:spcAft>
                <a:spcPts val="500"/>
              </a:spcAft>
              <a:buSzPts val="1100"/>
              <a:buChar char="◈"/>
            </a:pPr>
            <a:r>
              <a:rPr lang="en"/>
              <a:t>garbage-collection</a:t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800" y="3486875"/>
            <a:ext cx="39433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Uses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SzPts val="1100"/>
              <a:buChar char="◈"/>
            </a:pPr>
            <a:r>
              <a:rPr lang="en"/>
              <a:t>Data Science, machine learning, web development, game development, bioinformatics and more.</a:t>
            </a:r>
            <a:endParaRPr/>
          </a:p>
          <a:p>
            <a:pPr indent="-298450" lvl="0" marL="457200" rtl="0" algn="l">
              <a:spcBef>
                <a:spcPts val="500"/>
              </a:spcBef>
              <a:spcAft>
                <a:spcPts val="500"/>
              </a:spcAft>
              <a:buSzPts val="1100"/>
              <a:buChar char="◈"/>
            </a:pPr>
            <a:r>
              <a:rPr lang="en"/>
              <a:t>Well-known programs that use Python:</a:t>
            </a:r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300" y="2557550"/>
            <a:ext cx="2534477" cy="14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25" y="2342600"/>
            <a:ext cx="2189525" cy="7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4850" y="1891488"/>
            <a:ext cx="1610650" cy="15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6800" y="3501975"/>
            <a:ext cx="3106750" cy="10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466650"/>
            <a:ext cx="1853250" cy="15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39325" y="4253325"/>
            <a:ext cx="3233797" cy="7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Pygame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SzPts val="1100"/>
              <a:buChar char="◈"/>
            </a:pPr>
            <a:r>
              <a:rPr lang="en"/>
              <a:t>Pygame is a set of Python modules designed for writing video games</a:t>
            </a:r>
            <a:endParaRPr/>
          </a:p>
          <a:p>
            <a: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🞚"/>
            </a:pPr>
            <a:r>
              <a:rPr lang="en"/>
              <a:t>Builds on the SDL library</a:t>
            </a:r>
            <a:endParaRPr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SzPts val="1100"/>
              <a:buChar char="◈"/>
            </a:pPr>
            <a:r>
              <a:rPr lang="en"/>
              <a:t>Free and open-source Python library</a:t>
            </a:r>
            <a:endParaRPr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SzPts val="1100"/>
              <a:buChar char="◈"/>
            </a:pPr>
            <a:r>
              <a:rPr lang="en"/>
              <a:t>Just turned 20 years old</a:t>
            </a:r>
            <a:endParaRPr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SzPts val="1100"/>
              <a:buChar char="◈"/>
            </a:pPr>
            <a:r>
              <a:rPr lang="en"/>
              <a:t>Use pip to install</a:t>
            </a:r>
            <a:endParaRPr/>
          </a:p>
          <a:p>
            <a: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🞚"/>
            </a:pPr>
            <a:r>
              <a:rPr lang="en"/>
              <a:t>Pip: python package installer</a:t>
            </a:r>
            <a:endParaRPr/>
          </a:p>
          <a:p>
            <a:pPr indent="-285750" lvl="1" marL="914400" marR="88900" rtl="0" algn="l">
              <a:lnSpc>
                <a:spcPct val="121875"/>
              </a:lnSpc>
              <a:spcBef>
                <a:spcPts val="500"/>
              </a:spcBef>
              <a:spcAft>
                <a:spcPts val="800"/>
              </a:spcAft>
              <a:buSzPts val="900"/>
              <a:buChar char="🞚"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python </a:t>
            </a:r>
            <a:r>
              <a:rPr lang="en" sz="10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 pip install pygame</a:t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048" y="1740036"/>
            <a:ext cx="2917969" cy="11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6"/>
          <p:cNvSpPr txBox="1"/>
          <p:nvPr/>
        </p:nvSpPr>
        <p:spPr>
          <a:xfrm>
            <a:off x="5604100" y="2984375"/>
            <a:ext cx="3310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2D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lang="en" sz="1100">
                <a:solidFill>
                  <a:srgbClr val="92D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According to their website, “there may also be a few cats, several koalas, dozens of doggos, 3.14 gnomes, and 42 robots” on their team.”</a:t>
            </a:r>
            <a:endParaRPr sz="1000">
              <a:solidFill>
                <a:srgbClr val="92D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Pygame Features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500"/>
              </a:spcBef>
              <a:spcAft>
                <a:spcPts val="0"/>
              </a:spcAft>
              <a:buSzPts val="1700"/>
              <a:buChar char="◈"/>
            </a:pPr>
            <a:r>
              <a:rPr b="1" lang="en" sz="2100"/>
              <a:t>It’s simple and easy</a:t>
            </a:r>
            <a:endParaRPr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SzPts val="1100"/>
              <a:buChar char="◈"/>
            </a:pPr>
            <a:r>
              <a:rPr lang="en"/>
              <a:t>Truly portable</a:t>
            </a:r>
            <a:endParaRPr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SzPts val="1100"/>
              <a:buChar char="◈"/>
            </a:pPr>
            <a:r>
              <a:rPr lang="en"/>
              <a:t>Does not require a GUI to use all functions</a:t>
            </a:r>
            <a:endParaRPr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SzPts val="1100"/>
              <a:buChar char="◈"/>
            </a:pPr>
            <a:r>
              <a:rPr lang="en"/>
              <a:t>Fast response to reported bugs</a:t>
            </a:r>
            <a:endParaRPr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SzPts val="1100"/>
              <a:buChar char="◈"/>
            </a:pPr>
            <a:r>
              <a:rPr lang="en"/>
              <a:t>Small amount of code</a:t>
            </a:r>
            <a:endParaRPr/>
          </a:p>
          <a:p>
            <a:pPr indent="-298450" lvl="0" marL="457200" rtl="0" algn="l">
              <a:spcBef>
                <a:spcPts val="500"/>
              </a:spcBef>
              <a:spcAft>
                <a:spcPts val="500"/>
              </a:spcAft>
              <a:buSzPts val="1100"/>
              <a:buChar char="◈"/>
            </a:pPr>
            <a:r>
              <a:rPr lang="en"/>
              <a:t>Modular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Pygame Examples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15072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183" y="2826743"/>
            <a:ext cx="2053725" cy="201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8"/>
          <p:cNvSpPr txBox="1"/>
          <p:nvPr/>
        </p:nvSpPr>
        <p:spPr>
          <a:xfrm>
            <a:off x="152400" y="938100"/>
            <a:ext cx="245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https://www.pygame.org/project/5141/7500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2498975" y="25151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https://www.youtube.com/watch?v=QFvqStqPCRU&amp;t=221s</a:t>
            </a:r>
            <a:endParaRPr sz="800">
              <a:solidFill>
                <a:srgbClr val="666666"/>
              </a:solidFill>
            </a:endParaRPr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8975" y="2116325"/>
            <a:ext cx="3340226" cy="242375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5701500" y="174685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https://github.com/AhanM/Space-Invaders</a:t>
            </a:r>
            <a:endParaRPr sz="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ctrTitle"/>
          </p:nvPr>
        </p:nvSpPr>
        <p:spPr>
          <a:xfrm>
            <a:off x="1028020" y="1327155"/>
            <a:ext cx="7080025" cy="13716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stria"/>
              <a:buNone/>
            </a:pPr>
            <a:r>
              <a:rPr lang="en" sz="3200"/>
              <a:t>Python – Basic Syntax</a:t>
            </a:r>
            <a:endParaRPr sz="3200"/>
          </a:p>
        </p:txBody>
      </p:sp>
      <p:sp>
        <p:nvSpPr>
          <p:cNvPr id="250" name="Google Shape;250;p39"/>
          <p:cNvSpPr txBox="1"/>
          <p:nvPr>
            <p:ph idx="1" type="subTitle"/>
          </p:nvPr>
        </p:nvSpPr>
        <p:spPr>
          <a:xfrm>
            <a:off x="1028020" y="2698754"/>
            <a:ext cx="7080025" cy="787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625510" y="836676"/>
            <a:ext cx="2615712" cy="34701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Lustria"/>
              <a:buNone/>
            </a:pPr>
            <a:r>
              <a:rPr lang="en" sz="2700"/>
              <a:t>Number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Lustria"/>
              <a:buNone/>
            </a:pPr>
            <a:r>
              <a:rPr lang="en" sz="2700"/>
              <a:t>String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Lustria"/>
              <a:buNone/>
            </a:pPr>
            <a:r>
              <a:rPr lang="en" sz="2700"/>
              <a:t>Boolean</a:t>
            </a:r>
            <a:endParaRPr sz="2700"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3829049" y="836676"/>
            <a:ext cx="4684014" cy="34701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a = 100  </a:t>
            </a:r>
            <a:r>
              <a:rPr lang="en" sz="1300">
                <a:solidFill>
                  <a:srgbClr val="92D050"/>
                </a:solidFill>
              </a:rPr>
              <a:t># Integer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b = ”Hello World”  </a:t>
            </a:r>
            <a:r>
              <a:rPr lang="en" sz="1300">
                <a:solidFill>
                  <a:srgbClr val="92D050"/>
                </a:solidFill>
              </a:rPr>
              <a:t># String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c = True  </a:t>
            </a:r>
            <a:r>
              <a:rPr lang="en" sz="1300">
                <a:solidFill>
                  <a:srgbClr val="92D050"/>
                </a:solidFill>
              </a:rPr>
              <a:t># Boolean</a:t>
            </a:r>
            <a:endParaRPr sz="1300">
              <a:solidFill>
                <a:srgbClr val="92D05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myList = [1, 2, 3, 4] </a:t>
            </a:r>
            <a:r>
              <a:rPr lang="en" sz="1300">
                <a:solidFill>
                  <a:srgbClr val="92D050"/>
                </a:solidFill>
              </a:rPr>
              <a:t># List</a:t>
            </a:r>
            <a:endParaRPr sz="1300">
              <a:solidFill>
                <a:srgbClr val="92D05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</a:rPr>
              <a:t>myTuple = (1, 2, 3, ‘a’, ‘b’) </a:t>
            </a:r>
            <a:r>
              <a:rPr lang="en" sz="1300">
                <a:solidFill>
                  <a:srgbClr val="92D050"/>
                </a:solidFill>
              </a:rPr>
              <a:t># Tuple</a:t>
            </a:r>
            <a:endParaRPr sz="130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