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Sorts Mill Goudy"/>
      <p:regular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SortsMillGoudy-regular.fntdata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SortsMillGoudy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d3ebe4a95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ed3ebe4a95_1_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d3ebe4a95_9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ed3ebe4a95_9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d3ebe4a95_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ed3ebe4a95_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d3ebe4a95_9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ed3ebe4a95_9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ed3ebe4a8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ed3ebe4a8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ed3ebe4a8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ed3ebe4a8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d3ebe4a95_1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ed3ebe4a95_1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ed3ebe4a9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ed3ebe4a9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ed3ebe4a95_1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ed3ebe4a95_1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d3ebe4a95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ed3ebe4a95_1_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d3ebe4a95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d3ebe4a95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d3ebe4a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d3ebe4a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d3ebe4a8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d3ebe4a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d3ebe4a8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d3ebe4a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d3ebe4a8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d3ebe4a8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d3ebe4a8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ed3ebe4a8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d3ebe4a95_9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ed3ebe4a95_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580400" y="822724"/>
            <a:ext cx="5983200" cy="15642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2412000" y="2959328"/>
            <a:ext cx="4320000" cy="13745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i="0" sz="1800"/>
            </a:lvl1pPr>
            <a:lvl2pPr lvl="1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None/>
              <a:defRPr sz="1500"/>
            </a:lvl2pPr>
            <a:lvl3pPr lvl="2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venir"/>
              <a:buNone/>
              <a:defRPr sz="1200"/>
            </a:lvl4pPr>
            <a:lvl5pPr lvl="4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4369500" y="2644330"/>
            <a:ext cx="405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3" name="Google Shape;63;p14"/>
          <p:cNvGrpSpPr/>
          <p:nvPr/>
        </p:nvGrpSpPr>
        <p:grpSpPr>
          <a:xfrm rot="2700000">
            <a:off x="7595770" y="3133680"/>
            <a:ext cx="475060" cy="1396604"/>
            <a:chOff x="5959192" y="333389"/>
            <a:chExt cx="633413" cy="1862138"/>
          </a:xfrm>
        </p:grpSpPr>
        <p:grpSp>
          <p:nvGrpSpPr>
            <p:cNvPr id="64" name="Google Shape;64;p14"/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65" name="Google Shape;65;p14"/>
              <p:cNvSpPr/>
              <p:nvPr/>
            </p:nvSpPr>
            <p:spPr>
              <a:xfrm>
                <a:off x="5959192" y="333389"/>
                <a:ext cx="319088" cy="1419225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6278280" y="333389"/>
                <a:ext cx="314325" cy="1419225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cxnSp>
          <p:nvCxnSpPr>
            <p:cNvPr id="67" name="Google Shape;67;p14"/>
            <p:cNvCxnSpPr/>
            <p:nvPr/>
          </p:nvCxnSpPr>
          <p:spPr>
            <a:xfrm rot="10800000">
              <a:off x="6278280" y="333389"/>
              <a:ext cx="0" cy="1862138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742050" y="296467"/>
            <a:ext cx="7659900" cy="83462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742050" y="1264444"/>
            <a:ext cx="7659900" cy="30301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742500" y="1729350"/>
            <a:ext cx="3477600" cy="16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923938" y="1729350"/>
            <a:ext cx="3477600" cy="16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i="1"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venir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venir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077852" y="486978"/>
            <a:ext cx="255311" cy="255311"/>
          </a:xfrm>
          <a:prstGeom prst="ellipse">
            <a:avLst/>
          </a:prstGeom>
          <a:gradFill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9803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81" name="Google Shape;81;p16"/>
          <p:cNvGrpSpPr/>
          <p:nvPr/>
        </p:nvGrpSpPr>
        <p:grpSpPr>
          <a:xfrm rot="10800000">
            <a:off x="809625" y="732436"/>
            <a:ext cx="693293" cy="783985"/>
            <a:chOff x="6200905" y="2967038"/>
            <a:chExt cx="924390" cy="1045314"/>
          </a:xfrm>
        </p:grpSpPr>
        <p:grpSp>
          <p:nvGrpSpPr>
            <p:cNvPr id="82" name="Google Shape;82;p16"/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83" name="Google Shape;83;p16"/>
              <p:cNvSpPr/>
              <p:nvPr/>
            </p:nvSpPr>
            <p:spPr>
              <a:xfrm>
                <a:off x="6808136" y="2967038"/>
                <a:ext cx="159772" cy="710627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6967908" y="2967038"/>
                <a:ext cx="157387" cy="710627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85" name="Google Shape;85;p16"/>
              <p:cNvCxnSpPr/>
              <p:nvPr/>
            </p:nvCxnSpPr>
            <p:spPr>
              <a:xfrm rot="10800000">
                <a:off x="6967908" y="2967038"/>
                <a:ext cx="0" cy="9324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86" name="Google Shape;86;p16"/>
            <p:cNvGrpSpPr/>
            <p:nvPr/>
          </p:nvGrpSpPr>
          <p:grpSpPr>
            <a:xfrm flipH="1" rot="-2700000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87" name="Google Shape;87;p16"/>
              <p:cNvSpPr/>
              <p:nvPr/>
            </p:nvSpPr>
            <p:spPr>
              <a:xfrm>
                <a:off x="6808136" y="2967038"/>
                <a:ext cx="159772" cy="710627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6967908" y="2967038"/>
                <a:ext cx="157387" cy="710627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89" name="Google Shape;89;p16"/>
              <p:cNvCxnSpPr/>
              <p:nvPr/>
            </p:nvCxnSpPr>
            <p:spPr>
              <a:xfrm rot="10800000">
                <a:off x="6967908" y="2967038"/>
                <a:ext cx="0" cy="9324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90" name="Google Shape;90;p16"/>
          <p:cNvCxnSpPr/>
          <p:nvPr/>
        </p:nvCxnSpPr>
        <p:spPr>
          <a:xfrm rot="5400000">
            <a:off x="4369500" y="2571751"/>
            <a:ext cx="405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742050" y="296467"/>
            <a:ext cx="7659900" cy="83462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742050" y="1264444"/>
            <a:ext cx="3696300" cy="30694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705652" y="1264444"/>
            <a:ext cx="3696300" cy="30694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0" type="dt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1" type="ftr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742050" y="296467"/>
            <a:ext cx="7659900" cy="83462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742049" y="1302549"/>
            <a:ext cx="3696300" cy="4964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0" sz="1200" cap="none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None/>
              <a:defRPr b="1" sz="1500"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venir"/>
              <a:buNone/>
              <a:defRPr b="1" sz="1200"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742050" y="1823442"/>
            <a:ext cx="3696300" cy="25104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3" type="body"/>
          </p:nvPr>
        </p:nvSpPr>
        <p:spPr>
          <a:xfrm>
            <a:off x="4705650" y="1302549"/>
            <a:ext cx="3696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0" sz="1200" cap="none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None/>
              <a:defRPr b="1" sz="1500"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venir"/>
              <a:buNone/>
              <a:defRPr b="1" sz="1200"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3" name="Google Shape;103;p18"/>
          <p:cNvSpPr txBox="1"/>
          <p:nvPr>
            <p:ph idx="4" type="body"/>
          </p:nvPr>
        </p:nvSpPr>
        <p:spPr>
          <a:xfrm>
            <a:off x="4705650" y="1823443"/>
            <a:ext cx="3696300" cy="25104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0" type="dt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1" type="ftr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742050" y="296467"/>
            <a:ext cx="7659900" cy="83462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0" type="dt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1" type="ftr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0" type="dt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1" type="ftr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742501" y="716756"/>
            <a:ext cx="2648700" cy="103874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orts Mill Goudy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083638" y="661988"/>
            <a:ext cx="4320000" cy="36718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400"/>
              <a:buChar char="·"/>
              <a:defRPr sz="2400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None/>
              <a:defRPr sz="2100"/>
            </a:lvl2pPr>
            <a:lvl3pPr indent="-3429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800"/>
              <a:buChar char="·"/>
              <a:defRPr sz="1800"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venir"/>
              <a:buNone/>
              <a:defRPr sz="1500"/>
            </a:lvl4pPr>
            <a:lvl5pPr indent="-32385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500"/>
              <a:buChar char="·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742051" y="1938569"/>
            <a:ext cx="2648700" cy="23953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sz="1100"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venir"/>
              <a:buNone/>
              <a:defRPr sz="800"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0" name="Google Shape;120;p21"/>
          <p:cNvSpPr txBox="1"/>
          <p:nvPr>
            <p:ph idx="10" type="dt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1" type="ftr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3" name="Google Shape;123;p21"/>
          <p:cNvCxnSpPr/>
          <p:nvPr/>
        </p:nvCxnSpPr>
        <p:spPr>
          <a:xfrm>
            <a:off x="3734991" y="405000"/>
            <a:ext cx="0" cy="43335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742500" y="716592"/>
            <a:ext cx="2648700" cy="103874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orts Mill Goudy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2"/>
          <p:cNvSpPr/>
          <p:nvPr>
            <p:ph idx="2" type="pic"/>
          </p:nvPr>
        </p:nvSpPr>
        <p:spPr>
          <a:xfrm>
            <a:off x="4152900" y="405001"/>
            <a:ext cx="4586288" cy="3928875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742500" y="1938569"/>
            <a:ext cx="2648700" cy="2463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sz="1100"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venir"/>
              <a:buNone/>
              <a:defRPr sz="800"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8" name="Google Shape;128;p22"/>
          <p:cNvSpPr txBox="1"/>
          <p:nvPr>
            <p:ph idx="10" type="dt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1" type="ftr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1" name="Google Shape;131;p22"/>
          <p:cNvCxnSpPr/>
          <p:nvPr/>
        </p:nvCxnSpPr>
        <p:spPr>
          <a:xfrm>
            <a:off x="3734991" y="405000"/>
            <a:ext cx="0" cy="43335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742050" y="296467"/>
            <a:ext cx="7659900" cy="83462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 rot="5400000">
            <a:off x="3056928" y="-1050435"/>
            <a:ext cx="3030143" cy="7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0" type="dt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1" type="ftr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0" type="dt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1" type="ftr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42050" y="296467"/>
            <a:ext cx="7659900" cy="83462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ts Mill Goudy"/>
              <a:buNone/>
              <a:defRPr b="0" i="0" sz="2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42050" y="1264444"/>
            <a:ext cx="7659900" cy="30301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·"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None/>
              <a:defRPr b="0" i="1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·"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nir"/>
              <a:buNone/>
              <a:defRPr b="0" i="1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385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·"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9" name="Google Shape;149;p25"/>
          <p:cNvSpPr txBox="1"/>
          <p:nvPr>
            <p:ph type="ctrTitle"/>
          </p:nvPr>
        </p:nvSpPr>
        <p:spPr>
          <a:xfrm>
            <a:off x="5728940" y="484500"/>
            <a:ext cx="3095420" cy="208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Data-Driven Insights for Music Personalization</a:t>
            </a:r>
            <a:endParaRPr/>
          </a:p>
        </p:txBody>
      </p:sp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6156005" y="3084910"/>
            <a:ext cx="2241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Alexandra Segkou</a:t>
            </a:r>
            <a:endParaRPr/>
          </a:p>
          <a:p>
            <a:pPr indent="0" lvl="0" marL="0" rtl="0" algn="ctr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Dimitris Mysiloglou</a:t>
            </a:r>
            <a:endParaRPr/>
          </a:p>
          <a:p>
            <a:pPr indent="0" lvl="0" marL="0" rtl="0" algn="ctr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Kyriakos Papadopoulos</a:t>
            </a:r>
            <a:endParaRPr sz="1200"/>
          </a:p>
        </p:txBody>
      </p:sp>
      <p:pic>
        <p:nvPicPr>
          <p:cNvPr descr="White structure" id="151" name="Google Shape;151;p25"/>
          <p:cNvPicPr preferRelativeResize="0"/>
          <p:nvPr/>
        </p:nvPicPr>
        <p:blipFill rotWithShape="1">
          <a:blip r:embed="rId3">
            <a:alphaModFix/>
          </a:blip>
          <a:srcRect b="1" l="0" r="21917" t="0"/>
          <a:stretch/>
        </p:blipFill>
        <p:spPr>
          <a:xfrm>
            <a:off x="15" y="8"/>
            <a:ext cx="5408995" cy="51434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5"/>
          <p:cNvCxnSpPr/>
          <p:nvPr/>
        </p:nvCxnSpPr>
        <p:spPr>
          <a:xfrm>
            <a:off x="7074005" y="2768153"/>
            <a:ext cx="405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742500" y="1729350"/>
            <a:ext cx="3477600" cy="1684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Found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4923938" y="1729350"/>
            <a:ext cx="3477600" cy="1684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 identified 3 main groups (or clusters) of songs, each with unique characteristics.</a:t>
            </a:r>
            <a:endParaRPr/>
          </a:p>
        </p:txBody>
      </p:sp>
      <p:sp>
        <p:nvSpPr>
          <p:cNvPr id="222" name="Google Shape;222;p34"/>
          <p:cNvSpPr txBox="1"/>
          <p:nvPr>
            <p:ph idx="12" type="sldNum"/>
          </p:nvPr>
        </p:nvSpPr>
        <p:spPr>
          <a:xfrm>
            <a:off x="7487100" y="4768200"/>
            <a:ext cx="1320000" cy="345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742050" y="114492"/>
            <a:ext cx="7659900" cy="834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Characteristics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742050" y="1534050"/>
            <a:ext cx="2784600" cy="298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/>
              <a:t>Cluster 0: More Beat Per Minute (BPM), energy, loudness, and liveness, with least acousticness.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/>
              <a:t>Cluster 1: Highest valence among the clusters, indicating more positive, happy-sounding tracks. High danceability.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Cluster 2: More acousticness, quieter with less valence and energy, and less liveness.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050" y="1092750"/>
            <a:ext cx="5059898" cy="378854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7487100" y="4768200"/>
            <a:ext cx="1320000" cy="345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894225" y="215950"/>
            <a:ext cx="3932400" cy="111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 u="sng"/>
              <a:t>Cluster 0:</a:t>
            </a:r>
            <a:r>
              <a:rPr lang="en" sz="1100"/>
              <a:t> More Beat Per Minute (BPM), energy, loudness, and liveness, with least acousticness. </a:t>
            </a:r>
            <a:r>
              <a:rPr b="1" lang="en" sz="1100" u="sng"/>
              <a:t>Top 5 Genres:</a:t>
            </a:r>
            <a:r>
              <a:rPr lang="en" sz="1100"/>
              <a:t> album rock, alternative metal, alternative rock, dutch pop, modern rock.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650" y="0"/>
            <a:ext cx="2896074" cy="16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0650" y="1707800"/>
            <a:ext cx="2896055" cy="16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6"/>
          <p:cNvPicPr preferRelativeResize="0"/>
          <p:nvPr/>
        </p:nvPicPr>
        <p:blipFill rotWithShape="1">
          <a:blip r:embed="rId5">
            <a:alphaModFix/>
          </a:blip>
          <a:srcRect b="0" l="0" r="-1173" t="0"/>
          <a:stretch/>
        </p:blipFill>
        <p:spPr>
          <a:xfrm>
            <a:off x="5190650" y="3415600"/>
            <a:ext cx="2896051" cy="160174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6"/>
          <p:cNvSpPr txBox="1"/>
          <p:nvPr/>
        </p:nvSpPr>
        <p:spPr>
          <a:xfrm>
            <a:off x="866775" y="2034813"/>
            <a:ext cx="39873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Cluster 1</a:t>
            </a:r>
            <a:r>
              <a:rPr lang="en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Highest valence among the clusters, indicating more positive, happy-sounding tracks. High danceability. </a:t>
            </a:r>
            <a:r>
              <a:rPr b="1" lang="en" sz="1100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Top 5 Genres:</a:t>
            </a:r>
            <a:r>
              <a:rPr lang="en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album rock, dance pop, adult standards, dance rock, alternative rock.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866775" y="3756950"/>
            <a:ext cx="398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Cluster 2</a:t>
            </a:r>
            <a:r>
              <a:rPr b="1" lang="en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r>
              <a:rPr lang="en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More acousticness, quieter with less valence and energy, and less liveness. </a:t>
            </a:r>
            <a:r>
              <a:rPr b="1" lang="en" sz="1100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Top 5 genres:</a:t>
            </a:r>
            <a:r>
              <a:rPr lang="en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album rock, adult standards, dutch indie, dutch pop, dutch cabaret.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1" name="Google Shape;241;p36"/>
          <p:cNvSpPr txBox="1"/>
          <p:nvPr>
            <p:ph idx="12" type="sldNum"/>
          </p:nvPr>
        </p:nvSpPr>
        <p:spPr>
          <a:xfrm>
            <a:off x="7487100" y="4768200"/>
            <a:ext cx="1320000" cy="345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742050" y="296471"/>
            <a:ext cx="7659900" cy="464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Top Identifiers (Cluster 0)</a:t>
            </a:r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050" y="1372125"/>
            <a:ext cx="4803749" cy="16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463" y="3159325"/>
            <a:ext cx="4440931" cy="16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7"/>
          <p:cNvSpPr txBox="1"/>
          <p:nvPr>
            <p:ph idx="12" type="sldNum"/>
          </p:nvPr>
        </p:nvSpPr>
        <p:spPr>
          <a:xfrm>
            <a:off x="7487100" y="4768200"/>
            <a:ext cx="1320000" cy="345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742050" y="296475"/>
            <a:ext cx="7659900" cy="504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Top Identifiers (Cluster 1)</a:t>
            </a:r>
            <a:endParaRPr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050" y="1452923"/>
            <a:ext cx="4743625" cy="17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050" y="3321698"/>
            <a:ext cx="4823072" cy="164947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8"/>
          <p:cNvSpPr txBox="1"/>
          <p:nvPr>
            <p:ph idx="12" type="sldNum"/>
          </p:nvPr>
        </p:nvSpPr>
        <p:spPr>
          <a:xfrm>
            <a:off x="7487100" y="4768200"/>
            <a:ext cx="1320000" cy="345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742050" y="296472"/>
            <a:ext cx="7659900" cy="55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 Identifiers (Cluster 2)</a:t>
            </a:r>
            <a:endParaRPr/>
          </a:p>
        </p:txBody>
      </p:sp>
      <p:pic>
        <p:nvPicPr>
          <p:cNvPr id="263" name="Google Shape;2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813" y="1689850"/>
            <a:ext cx="5100926" cy="17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9"/>
          <p:cNvSpPr txBox="1"/>
          <p:nvPr>
            <p:ph idx="12" type="sldNum"/>
          </p:nvPr>
        </p:nvSpPr>
        <p:spPr>
          <a:xfrm>
            <a:off x="7487100" y="4768200"/>
            <a:ext cx="1320000" cy="345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742050" y="296467"/>
            <a:ext cx="7659900" cy="834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742050" y="1264444"/>
            <a:ext cx="7659900" cy="3030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found distinct groups of songs with unique characteristics. This can help us in making better decisions for creating playlists and marketing campaigns.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Next steps: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Use this analysis to create targeted playlists.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Develop marketing strategies based on song characteristics.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0"/>
          <p:cNvSpPr txBox="1"/>
          <p:nvPr>
            <p:ph idx="12" type="sldNum"/>
          </p:nvPr>
        </p:nvSpPr>
        <p:spPr>
          <a:xfrm>
            <a:off x="7487100" y="4768200"/>
            <a:ext cx="1320000" cy="345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/>
        </p:nvSpPr>
        <p:spPr>
          <a:xfrm>
            <a:off x="0" y="1855300"/>
            <a:ext cx="914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Thank you for your time.</a:t>
            </a:r>
            <a:endParaRPr sz="2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7" name="Google Shape;277;p41"/>
          <p:cNvSpPr txBox="1"/>
          <p:nvPr/>
        </p:nvSpPr>
        <p:spPr>
          <a:xfrm>
            <a:off x="-13200" y="2571750"/>
            <a:ext cx="917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Feel free to reach out with any questions.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8" name="Google Shape;278;p41"/>
          <p:cNvSpPr txBox="1"/>
          <p:nvPr>
            <p:ph idx="12" type="sldNum"/>
          </p:nvPr>
        </p:nvSpPr>
        <p:spPr>
          <a:xfrm>
            <a:off x="7487100" y="4768200"/>
            <a:ext cx="1320000" cy="345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742050" y="301083"/>
            <a:ext cx="7659900" cy="4545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>
                <a:latin typeface="Sorts Mill Goudy"/>
                <a:ea typeface="Sorts Mill Goudy"/>
                <a:cs typeface="Sorts Mill Goudy"/>
                <a:sym typeface="Sorts Mill Goudy"/>
              </a:rPr>
              <a:t>Overview: </a:t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60350" lvl="0" marL="266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Sorts Mill Goudy"/>
              <a:buChar char="·"/>
            </a:pPr>
            <a:r>
              <a:rPr lang="en">
                <a:latin typeface="Sorts Mill Goudy"/>
                <a:ea typeface="Sorts Mill Goudy"/>
                <a:cs typeface="Sorts Mill Goudy"/>
                <a:sym typeface="Sorts Mill Goudy"/>
              </a:rPr>
              <a:t>This analysis focuses on the top 2000 songs on Spotify, spanning from 1956 to 2019.</a:t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60350" lvl="0" marL="266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Sorts Mill Goudy"/>
              <a:buChar char="·"/>
            </a:pPr>
            <a:r>
              <a:rPr lang="en">
                <a:latin typeface="Sorts Mill Goudy"/>
                <a:ea typeface="Sorts Mill Goudy"/>
                <a:cs typeface="Sorts Mill Goudy"/>
                <a:sym typeface="Sorts Mill Goudy"/>
              </a:rPr>
              <a:t>The dataset contains audio features such as Danceability, BPM, Liveness, Valence (Positivity), and more.</a:t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b="1" lang="en">
                <a:latin typeface="Sorts Mill Goudy"/>
                <a:ea typeface="Sorts Mill Goudy"/>
                <a:cs typeface="Sorts Mill Goudy"/>
                <a:sym typeface="Sorts Mill Goudy"/>
              </a:rPr>
              <a:t>Objective</a:t>
            </a:r>
            <a:r>
              <a:rPr lang="en">
                <a:latin typeface="Sorts Mill Goudy"/>
                <a:ea typeface="Sorts Mill Goudy"/>
                <a:cs typeface="Sorts Mill Goudy"/>
                <a:sym typeface="Sorts Mill Goudy"/>
              </a:rPr>
              <a:t>:</a:t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60350" lvl="0" marL="266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Sorts Mill Goudy"/>
              <a:buChar char="·"/>
            </a:pPr>
            <a:r>
              <a:rPr lang="en">
                <a:latin typeface="Sorts Mill Goudy"/>
                <a:ea typeface="Sorts Mill Goudy"/>
                <a:cs typeface="Sorts Mill Goudy"/>
                <a:sym typeface="Sorts Mill Goudy"/>
              </a:rPr>
              <a:t>To explore and understand the key characteristics of these top tracks.</a:t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60350" lvl="0" marL="266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Sorts Mill Goudy"/>
              <a:buChar char="·"/>
            </a:pPr>
            <a:r>
              <a:rPr lang="en">
                <a:latin typeface="Sorts Mill Goudy"/>
                <a:ea typeface="Sorts Mill Goudy"/>
                <a:cs typeface="Sorts Mill Goudy"/>
                <a:sym typeface="Sorts Mill Goudy"/>
              </a:rPr>
              <a:t>To cluster songs based on their audio features in order to  identify distinct groups.</a:t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54000" lvl="0" marL="266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Sorts Mill Goudy"/>
              <a:buChar char="·"/>
            </a:pPr>
            <a:r>
              <a:rPr lang="en">
                <a:latin typeface="Sorts Mill Goudy"/>
                <a:ea typeface="Sorts Mill Goudy"/>
                <a:cs typeface="Sorts Mill Goudy"/>
                <a:sym typeface="Sorts Mill Goudy"/>
              </a:rPr>
              <a:t>Understanding our music data helps us make informed decisions for marketing, playlist curation, and audience engagement.</a:t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54000" lvl="0" marL="266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Sorts Mill Goudy"/>
              <a:buChar char="·"/>
            </a:pPr>
            <a:r>
              <a:rPr lang="en">
                <a:latin typeface="Sorts Mill Goudy"/>
                <a:ea typeface="Sorts Mill Goudy"/>
                <a:cs typeface="Sorts Mill Goudy"/>
                <a:sym typeface="Sorts Mill Goudy"/>
              </a:rPr>
              <a:t>Our goal is to identify patterns and group similar songs together to better understand our music collection.</a:t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b="1" lang="en">
                <a:latin typeface="Sorts Mill Goudy"/>
                <a:ea typeface="Sorts Mill Goudy"/>
                <a:cs typeface="Sorts Mill Goudy"/>
                <a:sym typeface="Sorts Mill Goudy"/>
              </a:rPr>
              <a:t>Dataset Source</a:t>
            </a:r>
            <a:r>
              <a:rPr lang="en">
                <a:latin typeface="Sorts Mill Goudy"/>
                <a:ea typeface="Sorts Mill Goudy"/>
                <a:cs typeface="Sorts Mill Goudy"/>
                <a:sym typeface="Sorts Mill Goudy"/>
              </a:rPr>
              <a:t>:</a:t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60350" lvl="0" marL="266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Sorts Mill Goudy"/>
              <a:buChar char="·"/>
            </a:pPr>
            <a:r>
              <a:rPr lang="en">
                <a:latin typeface="Sorts Mill Goudy"/>
                <a:ea typeface="Sorts Mill Goudy"/>
                <a:cs typeface="Sorts Mill Goudy"/>
                <a:sym typeface="Sorts Mill Goudy"/>
              </a:rPr>
              <a:t>The data was extracted from Spotify by @plamere and downloaded by us through kaggle.com</a:t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165100" lvl="0" marL="2667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7487100" y="4768200"/>
            <a:ext cx="1320000" cy="345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742500" y="1729350"/>
            <a:ext cx="3477600" cy="1684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64" name="Google Shape;164;p27"/>
          <p:cNvSpPr txBox="1"/>
          <p:nvPr/>
        </p:nvSpPr>
        <p:spPr>
          <a:xfrm>
            <a:off x="4715650" y="1821450"/>
            <a:ext cx="30000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cleaned and standardized the data to ensure accuracy and reliability.</a:t>
            </a:r>
            <a:endParaRPr i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7487100" y="4768200"/>
            <a:ext cx="1320000" cy="345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71050" y="296475"/>
            <a:ext cx="8031000" cy="834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Understanding the Data</a:t>
            </a:r>
            <a:endParaRPr sz="2500"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0" y="1208300"/>
            <a:ext cx="2981700" cy="3520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Font typeface="Sorts Mill Goudy"/>
              <a:buChar char="·"/>
            </a:pPr>
            <a:r>
              <a:rPr lang="en" sz="1300">
                <a:latin typeface="Sorts Mill Goudy"/>
                <a:ea typeface="Sorts Mill Goudy"/>
                <a:cs typeface="Sorts Mill Goudy"/>
                <a:sym typeface="Sorts Mill Goudy"/>
              </a:rPr>
              <a:t>The data show a diverse range of audio features, reflecting the variety in the top 2000 songs.</a:t>
            </a:r>
            <a:endParaRPr sz="1300"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Font typeface="Sorts Mill Goudy"/>
              <a:buChar char="·"/>
            </a:pPr>
            <a:r>
              <a:rPr lang="en" sz="1300">
                <a:latin typeface="Sorts Mill Goudy"/>
                <a:ea typeface="Sorts Mill Goudy"/>
                <a:cs typeface="Sorts Mill Goudy"/>
                <a:sym typeface="Sorts Mill Goudy"/>
              </a:rPr>
              <a:t>The increasing number of songs over time highlights Spotify’s growing catalogue.</a:t>
            </a:r>
            <a:endParaRPr sz="1300"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Font typeface="Sorts Mill Goudy"/>
              <a:buChar char="·"/>
            </a:pPr>
            <a:r>
              <a:rPr lang="en" sz="1300">
                <a:latin typeface="Sorts Mill Goudy"/>
                <a:ea typeface="Sorts Mill Goudy"/>
                <a:cs typeface="Sorts Mill Goudy"/>
                <a:sym typeface="Sorts Mill Goudy"/>
              </a:rPr>
              <a:t>Popular songs span a broad range of BPM, energy, danceability and other features, indicating that there no single pattern to a hit.</a:t>
            </a:r>
            <a:endParaRPr sz="1300"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 rotWithShape="1">
          <a:blip r:embed="rId3">
            <a:alphaModFix/>
          </a:blip>
          <a:srcRect b="0" l="2217" r="2217" t="0"/>
          <a:stretch/>
        </p:blipFill>
        <p:spPr>
          <a:xfrm>
            <a:off x="3239600" y="1096800"/>
            <a:ext cx="5531645" cy="37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7487100" y="4768200"/>
            <a:ext cx="1320000" cy="345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530075" y="296475"/>
            <a:ext cx="7872000" cy="834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Correlation Analysis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530075" y="1208300"/>
            <a:ext cx="3048000" cy="3520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u="sng">
                <a:latin typeface="Sorts Mill Goudy"/>
                <a:ea typeface="Sorts Mill Goudy"/>
                <a:cs typeface="Sorts Mill Goudy"/>
                <a:sym typeface="Sorts Mill Goudy"/>
              </a:rPr>
              <a:t>High Correlations:</a:t>
            </a:r>
            <a:endParaRPr sz="1300" u="sng"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Font typeface="Sorts Mill Goudy"/>
              <a:buChar char="·"/>
            </a:pPr>
            <a:r>
              <a:rPr lang="en" sz="1300">
                <a:latin typeface="Sorts Mill Goudy"/>
                <a:ea typeface="Sorts Mill Goudy"/>
                <a:cs typeface="Sorts Mill Goudy"/>
                <a:sym typeface="Sorts Mill Goudy"/>
              </a:rPr>
              <a:t>Energy and Loudness (0.74): </a:t>
            </a:r>
            <a:r>
              <a:rPr lang="en" sz="1200">
                <a:latin typeface="Sorts Mill Goudy"/>
                <a:ea typeface="Sorts Mill Goudy"/>
                <a:cs typeface="Sorts Mill Goudy"/>
                <a:sym typeface="Sorts Mill Goudy"/>
              </a:rPr>
              <a:t>Energetic songs tend to be louder.</a:t>
            </a:r>
            <a:endParaRPr sz="1200"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Sorts Mill Goudy"/>
              <a:buChar char="·"/>
            </a:pPr>
            <a:r>
              <a:rPr lang="en" sz="1300">
                <a:latin typeface="Sorts Mill Goudy"/>
                <a:ea typeface="Sorts Mill Goudy"/>
                <a:cs typeface="Sorts Mill Goudy"/>
                <a:sym typeface="Sorts Mill Goudy"/>
              </a:rPr>
              <a:t>Danceability and Valence (0.51): </a:t>
            </a:r>
            <a:r>
              <a:rPr lang="en" sz="1200">
                <a:latin typeface="Sorts Mill Goudy"/>
                <a:ea typeface="Sorts Mill Goudy"/>
                <a:cs typeface="Sorts Mill Goudy"/>
                <a:sym typeface="Sorts Mill Goudy"/>
              </a:rPr>
              <a:t>Happier songs are more danceable.</a:t>
            </a:r>
            <a:endParaRPr sz="1200"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u="sng">
                <a:latin typeface="Sorts Mill Goudy"/>
                <a:ea typeface="Sorts Mill Goudy"/>
                <a:cs typeface="Sorts Mill Goudy"/>
                <a:sym typeface="Sorts Mill Goudy"/>
              </a:rPr>
              <a:t>Low or Negative Correlations:</a:t>
            </a:r>
            <a:endParaRPr sz="1300" u="sng"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Font typeface="Sorts Mill Goudy"/>
              <a:buChar char="·"/>
            </a:pPr>
            <a:r>
              <a:rPr lang="en" sz="1300">
                <a:latin typeface="Sorts Mill Goudy"/>
                <a:ea typeface="Sorts Mill Goudy"/>
                <a:cs typeface="Sorts Mill Goudy"/>
                <a:sym typeface="Sorts Mill Goudy"/>
              </a:rPr>
              <a:t>Accousticness and Energy (-0.67): </a:t>
            </a:r>
            <a:r>
              <a:rPr lang="en" sz="1300">
                <a:latin typeface="Sorts Mill Goudy"/>
                <a:ea typeface="Sorts Mill Goudy"/>
                <a:cs typeface="Sorts Mill Goudy"/>
                <a:sym typeface="Sorts Mill Goudy"/>
              </a:rPr>
              <a:t>Acoustic</a:t>
            </a:r>
            <a:r>
              <a:rPr lang="en" sz="1300">
                <a:latin typeface="Sorts Mill Goudy"/>
                <a:ea typeface="Sorts Mill Goudy"/>
                <a:cs typeface="Sorts Mill Goudy"/>
                <a:sym typeface="Sorts Mill Goudy"/>
              </a:rPr>
              <a:t> songs are less energetic.</a:t>
            </a:r>
            <a:endParaRPr sz="1300"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u="sng">
                <a:latin typeface="Sorts Mill Goudy"/>
                <a:ea typeface="Sorts Mill Goudy"/>
                <a:cs typeface="Sorts Mill Goudy"/>
                <a:sym typeface="Sorts Mill Goudy"/>
              </a:rPr>
              <a:t>Popularity:</a:t>
            </a:r>
            <a:endParaRPr sz="1300" u="sng"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Font typeface="Sorts Mill Goudy"/>
              <a:buChar char="·"/>
            </a:pPr>
            <a:r>
              <a:rPr lang="en" sz="1300">
                <a:latin typeface="Sorts Mill Goudy"/>
                <a:ea typeface="Sorts Mill Goudy"/>
                <a:cs typeface="Sorts Mill Goudy"/>
                <a:sym typeface="Sorts Mill Goudy"/>
              </a:rPr>
              <a:t>There doesn’t seem to be a single feature that </a:t>
            </a:r>
            <a:r>
              <a:rPr lang="en" sz="1300">
                <a:latin typeface="Sorts Mill Goudy"/>
                <a:ea typeface="Sorts Mill Goudy"/>
                <a:cs typeface="Sorts Mill Goudy"/>
                <a:sym typeface="Sorts Mill Goudy"/>
              </a:rPr>
              <a:t>strongly</a:t>
            </a:r>
            <a:r>
              <a:rPr lang="en" sz="1300">
                <a:latin typeface="Sorts Mill Goudy"/>
                <a:ea typeface="Sorts Mill Goudy"/>
                <a:cs typeface="Sorts Mill Goudy"/>
                <a:sym typeface="Sorts Mill Goudy"/>
              </a:rPr>
              <a:t> correlates with popularity.</a:t>
            </a:r>
            <a:endParaRPr sz="1300"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 rotWithShape="1">
          <a:blip r:embed="rId3">
            <a:alphaModFix/>
          </a:blip>
          <a:srcRect b="5985" l="0" r="0" t="5985"/>
          <a:stretch/>
        </p:blipFill>
        <p:spPr>
          <a:xfrm>
            <a:off x="3889500" y="1109100"/>
            <a:ext cx="4741699" cy="37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7487100" y="4768200"/>
            <a:ext cx="1320000" cy="345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225275" y="150700"/>
            <a:ext cx="3286800" cy="834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Genre Analysis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225275" y="1200075"/>
            <a:ext cx="3690900" cy="365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Sorts Mill Goudy"/>
                <a:ea typeface="Sorts Mill Goudy"/>
                <a:cs typeface="Sorts Mill Goudy"/>
                <a:sym typeface="Sorts Mill Goudy"/>
              </a:rPr>
              <a:t>Keys Observations:</a:t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Sorts Mill Goudy"/>
              <a:buChar char="·"/>
            </a:pPr>
            <a:r>
              <a:rPr lang="en">
                <a:latin typeface="Sorts Mill Goudy"/>
                <a:ea typeface="Sorts Mill Goudy"/>
                <a:cs typeface="Sorts Mill Goudy"/>
                <a:sym typeface="Sorts Mill Goudy"/>
              </a:rPr>
              <a:t>“Album Rock” is by far the most popular genre.</a:t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rts Mill Goudy"/>
              <a:buChar char="·"/>
            </a:pPr>
            <a:r>
              <a:rPr lang="en">
                <a:latin typeface="Sorts Mill Goudy"/>
                <a:ea typeface="Sorts Mill Goudy"/>
                <a:cs typeface="Sorts Mill Goudy"/>
                <a:sym typeface="Sorts Mill Goudy"/>
              </a:rPr>
              <a:t>Notably, 4 out of the top 25 genres are Dutch, highlighting the influence of Dutch music in the dataset.</a:t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150" y="150700"/>
            <a:ext cx="4459350" cy="2590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151" y="2919150"/>
            <a:ext cx="4212851" cy="207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7487100" y="4768200"/>
            <a:ext cx="1320000" cy="345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742500" y="1729350"/>
            <a:ext cx="3477600" cy="1684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our </a:t>
            </a:r>
            <a:r>
              <a:rPr lang="en"/>
              <a:t>method to group songs </a:t>
            </a:r>
            <a:endParaRPr/>
          </a:p>
        </p:txBody>
      </p:sp>
      <p:sp>
        <p:nvSpPr>
          <p:cNvPr id="196" name="Google Shape;196;p31"/>
          <p:cNvSpPr txBox="1"/>
          <p:nvPr/>
        </p:nvSpPr>
        <p:spPr>
          <a:xfrm>
            <a:off x="3928975" y="47925"/>
            <a:ext cx="5114700" cy="5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used an unsupervised algorithm, which means that we didn't give the computer specific instructions on what to look for in the data.</a:t>
            </a:r>
            <a:endParaRPr i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elbow method helps us determine the optimal number of groups (or clusters) to divide our data into.</a:t>
            </a:r>
            <a:endParaRPr i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K-means clustering helps us categorize our songs into different clusters with similar features, making it easier to understand and analyze the patterns in our music collection.</a:t>
            </a:r>
            <a:endParaRPr i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7" name="Google Shape;197;p31"/>
          <p:cNvSpPr txBox="1"/>
          <p:nvPr>
            <p:ph idx="12" type="sldNum"/>
          </p:nvPr>
        </p:nvSpPr>
        <p:spPr>
          <a:xfrm>
            <a:off x="7487100" y="4768200"/>
            <a:ext cx="1320000" cy="345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742050" y="296467"/>
            <a:ext cx="7659900" cy="834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Optimal Number of Clusters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278225" y="1590250"/>
            <a:ext cx="3220500" cy="306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/>
              <a:t>To determine the optimal number of clusters to use for K-Means clustering we decided to use the Elbow Method.</a:t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/>
              <a:t>This method helps identify the point where adding more clusters does not significantly reduce the within-cluster sum of squares (WCSS)</a:t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025" y="1510725"/>
            <a:ext cx="5310424" cy="286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>
            <p:ph idx="12" type="sldNum"/>
          </p:nvPr>
        </p:nvSpPr>
        <p:spPr>
          <a:xfrm>
            <a:off x="7487100" y="4768200"/>
            <a:ext cx="1320000" cy="345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42050" y="296467"/>
            <a:ext cx="7659900" cy="834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for Dimensionality Reduction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795075" y="3194025"/>
            <a:ext cx="3180600" cy="182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plot shows that the first two principal components capture a meaningful portion of the variance in the dataset, justifying their use for dimensionality reduction.</a:t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988" y="1085487"/>
            <a:ext cx="2743124" cy="20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151" y="1182062"/>
            <a:ext cx="2968400" cy="182844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4572000" y="3194025"/>
            <a:ext cx="3989100" cy="1894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65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85"/>
              <a:buChar char="·"/>
            </a:pPr>
            <a:r>
              <a:rPr lang="en" sz="1462"/>
              <a:t>The scatter plot effectively demonstrates the clustering of songs in the reduced PCA space.</a:t>
            </a:r>
            <a:endParaRPr sz="1462"/>
          </a:p>
          <a:p>
            <a:pPr indent="-3165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85"/>
              <a:buChar char="·"/>
            </a:pPr>
            <a:r>
              <a:rPr lang="en" sz="1462"/>
              <a:t>The distinct separation between clusters suggests that PCA has successfully captured the underlying structure of the data.</a:t>
            </a:r>
            <a:endParaRPr sz="1462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1462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62"/>
          </a:p>
        </p:txBody>
      </p:sp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7487100" y="4768200"/>
            <a:ext cx="1320000" cy="345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ost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