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erriweather"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0b1a1c0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0b1a1c0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0d37d596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0d37d596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0d37d596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0d37d596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0d37d596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0d37d596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0d37d596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0d37d596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0d37d596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0d37d596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0d37d596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0d37d596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0b1a1bda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0b1a1bda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0d37d596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0d37d596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0b1a1bda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0b1a1bda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0b1a1bda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0b1a1bda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0b1a1bda7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0b1a1bda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0b1a1bda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0b1a1bda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0b1a1bda7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0b1a1bda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0b1a1bda7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0b1a1bda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latin typeface="Calibri"/>
                <a:ea typeface="Calibri"/>
                <a:cs typeface="Calibri"/>
                <a:sym typeface="Calibri"/>
              </a:rPr>
              <a:t>Μελέτη ανάλυσης και επικινδυνότητας για την εταιρεία Skroutz</a:t>
            </a:r>
            <a:endParaRPr>
              <a:latin typeface="Calibri"/>
              <a:ea typeface="Calibri"/>
              <a:cs typeface="Calibri"/>
              <a:sym typeface="Calibri"/>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dirty="0"/>
              <a:t>Κ</a:t>
            </a:r>
            <a:r>
              <a:rPr lang="el-GR" dirty="0"/>
              <a:t>ΟΛΟΒΟΣ ΚΥΡΙΑΚΟΣ</a:t>
            </a:r>
            <a:r>
              <a:rPr lang="el" dirty="0"/>
              <a:t> Π19196</a:t>
            </a:r>
            <a:endParaRPr dirty="0"/>
          </a:p>
          <a:p>
            <a:pPr marL="0" lvl="0" indent="0" algn="l" rtl="0">
              <a:spcBef>
                <a:spcPts val="0"/>
              </a:spcBef>
              <a:spcAft>
                <a:spcPts val="0"/>
              </a:spcAft>
              <a:buNone/>
            </a:pPr>
            <a:r>
              <a:rPr lang="el" dirty="0"/>
              <a:t>ΤΑΛΙΑΔΩΡΟΣ ΑΝΔΡΕΑΣ Π19200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304375" y="500925"/>
            <a:ext cx="3222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l" sz="2700">
                <a:solidFill>
                  <a:srgbClr val="FFFFFF"/>
                </a:solidFill>
                <a:latin typeface="Calibri"/>
                <a:ea typeface="Calibri"/>
                <a:cs typeface="Calibri"/>
                <a:sym typeface="Calibri"/>
              </a:rPr>
              <a:t>Καινοτομία</a:t>
            </a:r>
            <a:endParaRPr sz="2700">
              <a:solidFill>
                <a:srgbClr val="FFFFFF"/>
              </a:solidFill>
              <a:latin typeface="Calibri"/>
              <a:ea typeface="Calibri"/>
              <a:cs typeface="Calibri"/>
              <a:sym typeface="Calibri"/>
            </a:endParaRPr>
          </a:p>
        </p:txBody>
      </p:sp>
      <p:sp>
        <p:nvSpPr>
          <p:cNvPr id="132" name="Google Shape;132;p22"/>
          <p:cNvSpPr txBox="1"/>
          <p:nvPr/>
        </p:nvSpPr>
        <p:spPr>
          <a:xfrm>
            <a:off x="4695375" y="500925"/>
            <a:ext cx="4035600" cy="10509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l" sz="1100">
                <a:latin typeface="Calibri"/>
                <a:ea typeface="Calibri"/>
                <a:cs typeface="Calibri"/>
                <a:sym typeface="Calibri"/>
              </a:rPr>
              <a:t>Η στρατηγική ασφάλειας που εφαρμόζεται πρέπει να υποστηρίζει καινοτόμες διαδικασίες και να επιτρέπει την ελευθερία χρήσης νέων τεχνολογιών.</a:t>
            </a:r>
            <a:endParaRPr sz="1100">
              <a:latin typeface="Calibri"/>
              <a:ea typeface="Calibri"/>
              <a:cs typeface="Calibri"/>
              <a:sym typeface="Calibri"/>
            </a:endParaRPr>
          </a:p>
          <a:p>
            <a:pPr marL="0" lvl="0" indent="0" algn="l" rtl="0">
              <a:spcBef>
                <a:spcPts val="800"/>
              </a:spcBef>
              <a:spcAft>
                <a:spcPts val="0"/>
              </a:spcAft>
              <a:buNone/>
            </a:pPr>
            <a:endParaRPr>
              <a:latin typeface="Roboto"/>
              <a:ea typeface="Roboto"/>
              <a:cs typeface="Roboto"/>
              <a:sym typeface="Roboto"/>
            </a:endParaRPr>
          </a:p>
        </p:txBody>
      </p:sp>
      <p:sp>
        <p:nvSpPr>
          <p:cNvPr id="133" name="Google Shape;133;p22"/>
          <p:cNvSpPr txBox="1"/>
          <p:nvPr/>
        </p:nvSpPr>
        <p:spPr>
          <a:xfrm>
            <a:off x="304375" y="2339950"/>
            <a:ext cx="2906700" cy="16488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l" sz="2300">
                <a:solidFill>
                  <a:srgbClr val="FFFFFF"/>
                </a:solidFill>
                <a:latin typeface="Calibri"/>
                <a:ea typeface="Calibri"/>
                <a:cs typeface="Calibri"/>
                <a:sym typeface="Calibri"/>
              </a:rPr>
              <a:t>Payment Card Industry Data Security Standard (PCI-DSS)</a:t>
            </a:r>
            <a:endParaRPr sz="2300">
              <a:solidFill>
                <a:srgbClr val="FFFFFF"/>
              </a:solidFill>
              <a:latin typeface="Calibri"/>
              <a:ea typeface="Calibri"/>
              <a:cs typeface="Calibri"/>
              <a:sym typeface="Calibri"/>
            </a:endParaRPr>
          </a:p>
          <a:p>
            <a:pPr marL="0" lvl="0" indent="0" algn="l" rtl="0">
              <a:spcBef>
                <a:spcPts val="800"/>
              </a:spcBef>
              <a:spcAft>
                <a:spcPts val="0"/>
              </a:spcAft>
              <a:buNone/>
            </a:pPr>
            <a:endParaRPr>
              <a:latin typeface="Roboto"/>
              <a:ea typeface="Roboto"/>
              <a:cs typeface="Roboto"/>
              <a:sym typeface="Roboto"/>
            </a:endParaRPr>
          </a:p>
        </p:txBody>
      </p:sp>
      <p:sp>
        <p:nvSpPr>
          <p:cNvPr id="134" name="Google Shape;134;p22"/>
          <p:cNvSpPr txBox="1"/>
          <p:nvPr/>
        </p:nvSpPr>
        <p:spPr>
          <a:xfrm>
            <a:off x="4805025" y="2339950"/>
            <a:ext cx="3362700" cy="14163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l" sz="1100"/>
              <a:t>Αυτός ο κανονισμός ισχύει για κάθε οργανισμό που επεξεργάζεται, μεταδίδει ή αποθηκεύει πληροφορίες πιστωτικής κάρτας, για να διασφαλίσει ότι προστατεύονται τα δεδομένα κατόχων καρτών.</a:t>
            </a:r>
            <a:endParaRPr sz="1100"/>
          </a:p>
          <a:p>
            <a:pPr marL="0" lvl="0" indent="0" algn="l" rtl="0">
              <a:spcBef>
                <a:spcPts val="800"/>
              </a:spcBef>
              <a:spcAft>
                <a:spcPts val="0"/>
              </a:spcAft>
              <a:buNone/>
            </a:pPr>
            <a:endParaRPr>
              <a:latin typeface="Roboto"/>
              <a:ea typeface="Roboto"/>
              <a:cs typeface="Roboto"/>
              <a:sym typeface="Roboto"/>
            </a:endParaRPr>
          </a:p>
        </p:txBody>
      </p:sp>
      <p:cxnSp>
        <p:nvCxnSpPr>
          <p:cNvPr id="135" name="Google Shape;135;p22"/>
          <p:cNvCxnSpPr/>
          <p:nvPr/>
        </p:nvCxnSpPr>
        <p:spPr>
          <a:xfrm>
            <a:off x="4410075" y="1905825"/>
            <a:ext cx="4606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lnSpc>
                <a:spcPct val="107916"/>
              </a:lnSpc>
              <a:spcBef>
                <a:spcPts val="1200"/>
              </a:spcBef>
              <a:spcAft>
                <a:spcPts val="0"/>
              </a:spcAft>
              <a:buNone/>
            </a:pPr>
            <a:r>
              <a:rPr lang="el" sz="2500" b="1">
                <a:solidFill>
                  <a:srgbClr val="FFFFFF"/>
                </a:solidFill>
                <a:latin typeface="Calibri"/>
                <a:ea typeface="Calibri"/>
                <a:cs typeface="Calibri"/>
                <a:sym typeface="Calibri"/>
              </a:rPr>
              <a:t>Χαρτογράφηση ΠΣ</a:t>
            </a:r>
            <a:endParaRPr sz="3700">
              <a:solidFill>
                <a:srgbClr val="FFFFFF"/>
              </a:solidFill>
            </a:endParaRPr>
          </a:p>
        </p:txBody>
      </p:sp>
      <p:pic>
        <p:nvPicPr>
          <p:cNvPr id="141" name="Google Shape;141;p23"/>
          <p:cNvPicPr preferRelativeResize="0"/>
          <p:nvPr/>
        </p:nvPicPr>
        <p:blipFill>
          <a:blip r:embed="rId3">
            <a:alphaModFix/>
          </a:blip>
          <a:stretch>
            <a:fillRect/>
          </a:stretch>
        </p:blipFill>
        <p:spPr>
          <a:xfrm>
            <a:off x="4309750" y="500925"/>
            <a:ext cx="4836250" cy="2405625"/>
          </a:xfrm>
          <a:prstGeom prst="rect">
            <a:avLst/>
          </a:prstGeom>
          <a:noFill/>
          <a:ln>
            <a:noFill/>
          </a:ln>
        </p:spPr>
      </p:pic>
      <p:pic>
        <p:nvPicPr>
          <p:cNvPr id="142" name="Google Shape;142;p23"/>
          <p:cNvPicPr preferRelativeResize="0"/>
          <p:nvPr/>
        </p:nvPicPr>
        <p:blipFill>
          <a:blip r:embed="rId4">
            <a:alphaModFix/>
          </a:blip>
          <a:stretch>
            <a:fillRect/>
          </a:stretch>
        </p:blipFill>
        <p:spPr>
          <a:xfrm>
            <a:off x="4309750" y="2906550"/>
            <a:ext cx="4836250" cy="89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l"/>
              <a:t>Πολιτικές</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9075" y="1317300"/>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t>Access Control Policy </a:t>
            </a:r>
            <a:endParaRPr/>
          </a:p>
        </p:txBody>
      </p:sp>
      <p:sp>
        <p:nvSpPr>
          <p:cNvPr id="153" name="Google Shape;153;p25"/>
          <p:cNvSpPr txBox="1">
            <a:spLocks noGrp="1"/>
          </p:cNvSpPr>
          <p:nvPr>
            <p:ph type="body" idx="1"/>
          </p:nvPr>
        </p:nvSpPr>
        <p:spPr>
          <a:xfrm>
            <a:off x="4341450" y="1214400"/>
            <a:ext cx="4738800" cy="2611800"/>
          </a:xfrm>
          <a:prstGeom prst="rect">
            <a:avLst/>
          </a:prstGeom>
        </p:spPr>
        <p:txBody>
          <a:bodyPr spcFirstLastPara="1" wrap="square" lIns="91425" tIns="91425" rIns="91425" bIns="91425" anchor="t" anchorCtr="0">
            <a:normAutofit fontScale="85000" lnSpcReduction="20000"/>
          </a:bodyPr>
          <a:lstStyle/>
          <a:p>
            <a:pPr marL="457200" lvl="0" indent="-293370" algn="just" rtl="0">
              <a:spcBef>
                <a:spcPts val="0"/>
              </a:spcBef>
              <a:spcAft>
                <a:spcPts val="0"/>
              </a:spcAft>
              <a:buClr>
                <a:srgbClr val="000000"/>
              </a:buClr>
              <a:buSzPct val="100000"/>
              <a:buFont typeface="Arial"/>
              <a:buChar char="●"/>
            </a:pPr>
            <a:r>
              <a:rPr lang="el" sz="1200">
                <a:solidFill>
                  <a:srgbClr val="000000"/>
                </a:solidFill>
                <a:latin typeface="Arial"/>
                <a:ea typeface="Arial"/>
                <a:cs typeface="Arial"/>
                <a:sym typeface="Arial"/>
              </a:rPr>
              <a:t>Όσον αφορά τα συστήματα / εφαρμογές που περιέχουν ευαίσθητες πληροφορίες ή ενδέχεται να έχουν σημαντικό αντίκτυπο στον οργανισμό, πρέπει να επιβληθεί έλεγχος ταυτότητας με κωδικό πρόσβασης.</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293370" algn="just" rtl="0">
              <a:spcBef>
                <a:spcPts val="0"/>
              </a:spcBef>
              <a:spcAft>
                <a:spcPts val="0"/>
              </a:spcAft>
              <a:buClr>
                <a:srgbClr val="000000"/>
              </a:buClr>
              <a:buSzPct val="100000"/>
              <a:buFont typeface="Arial"/>
              <a:buChar char="●"/>
            </a:pPr>
            <a:r>
              <a:rPr lang="el" sz="1200">
                <a:solidFill>
                  <a:srgbClr val="000000"/>
                </a:solidFill>
                <a:latin typeface="Arial"/>
                <a:ea typeface="Arial"/>
                <a:cs typeface="Arial"/>
                <a:sym typeface="Arial"/>
              </a:rPr>
              <a:t>Στα δωμάτια διακομιστή ή σε οποιοδήποτε άλλο ευαίσθητο οργανωτικό δωμάτιο, το προσωπικό πρέπει να εισαχθεί μετά τον έλεγχο ταυτότητας μέσω ψηφιακής κλειδαριάς (είσοδος PIN) ή κάνοντας check in με κατάλληλη κάρτα (card reader).</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293370" algn="just" rtl="0">
              <a:spcBef>
                <a:spcPts val="0"/>
              </a:spcBef>
              <a:spcAft>
                <a:spcPts val="0"/>
              </a:spcAft>
              <a:buClr>
                <a:srgbClr val="000000"/>
              </a:buClr>
              <a:buSzPct val="100000"/>
              <a:buFont typeface="Arial"/>
              <a:buChar char="●"/>
            </a:pPr>
            <a:r>
              <a:rPr lang="el" sz="1200">
                <a:solidFill>
                  <a:srgbClr val="000000"/>
                </a:solidFill>
                <a:latin typeface="Arial"/>
                <a:ea typeface="Arial"/>
                <a:cs typeface="Arial"/>
                <a:sym typeface="Arial"/>
              </a:rPr>
              <a:t>Καταγραφη των προγραμματισμένων συναντήσεων ή του αναμενόμενου προσωπικού που θα είναι στο σημείο.</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293370" algn="just" rtl="0">
              <a:spcBef>
                <a:spcPts val="0"/>
              </a:spcBef>
              <a:spcAft>
                <a:spcPts val="0"/>
              </a:spcAft>
              <a:buClr>
                <a:srgbClr val="000000"/>
              </a:buClr>
              <a:buSzPct val="100000"/>
              <a:buFont typeface="Arial"/>
              <a:buChar char="●"/>
            </a:pPr>
            <a:r>
              <a:rPr lang="el" sz="1200">
                <a:solidFill>
                  <a:srgbClr val="000000"/>
                </a:solidFill>
                <a:latin typeface="Arial"/>
                <a:ea typeface="Arial"/>
                <a:cs typeface="Arial"/>
                <a:sym typeface="Arial"/>
              </a:rPr>
              <a:t>Τα ευαίσθητα συστήματα / συσκευές πρέπει να βρίσκονται σε απομονωμένα δίκτυα.</a:t>
            </a:r>
            <a:endParaRPr sz="12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400025" y="1807275"/>
            <a:ext cx="3706500" cy="1485900"/>
          </a:xfrm>
          <a:prstGeom prst="rect">
            <a:avLst/>
          </a:prstGeom>
        </p:spPr>
        <p:txBody>
          <a:bodyPr spcFirstLastPara="1" wrap="square" lIns="91425" tIns="91425" rIns="91425" bIns="91425" anchor="t" anchorCtr="0">
            <a:normAutofit/>
          </a:bodyPr>
          <a:lstStyle/>
          <a:p>
            <a:pPr marL="0" lvl="0" indent="0" algn="just" rtl="0">
              <a:lnSpc>
                <a:spcPct val="115000"/>
              </a:lnSpc>
              <a:spcBef>
                <a:spcPts val="1800"/>
              </a:spcBef>
              <a:spcAft>
                <a:spcPts val="0"/>
              </a:spcAft>
              <a:buNone/>
            </a:pPr>
            <a:r>
              <a:rPr lang="el" sz="2400">
                <a:solidFill>
                  <a:srgbClr val="FFFFFF"/>
                </a:solidFill>
              </a:rPr>
              <a:t>Password Policy</a:t>
            </a:r>
            <a:endParaRPr sz="2400">
              <a:solidFill>
                <a:srgbClr val="FFFFFF"/>
              </a:solidFill>
            </a:endParaRPr>
          </a:p>
          <a:p>
            <a:pPr marL="0" lvl="0" indent="0" algn="l" rtl="0">
              <a:spcBef>
                <a:spcPts val="600"/>
              </a:spcBef>
              <a:spcAft>
                <a:spcPts val="0"/>
              </a:spcAft>
              <a:buNone/>
            </a:pPr>
            <a:endParaRPr/>
          </a:p>
        </p:txBody>
      </p:sp>
      <p:sp>
        <p:nvSpPr>
          <p:cNvPr id="159" name="Google Shape;159;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Clr>
                <a:srgbClr val="000000"/>
              </a:buClr>
              <a:buSzPts val="1100"/>
              <a:buFont typeface="Arial"/>
              <a:buChar char="●"/>
            </a:pPr>
            <a:r>
              <a:rPr lang="el" sz="1100">
                <a:solidFill>
                  <a:srgbClr val="000000"/>
                </a:solidFill>
                <a:latin typeface="Arial"/>
                <a:ea typeface="Arial"/>
                <a:cs typeface="Arial"/>
                <a:sym typeface="Arial"/>
              </a:rPr>
              <a:t>Συνιστάται ιδιαίτερα η χρήση φράσεων πρόσβασης (passphrases) αντί για κωδικό πρόσβασης.</a:t>
            </a:r>
            <a:endParaRPr sz="1100">
              <a:solidFill>
                <a:srgbClr val="000000"/>
              </a:solidFill>
              <a:latin typeface="Arial"/>
              <a:ea typeface="Arial"/>
              <a:cs typeface="Arial"/>
              <a:sym typeface="Arial"/>
            </a:endParaRPr>
          </a:p>
          <a:p>
            <a:pPr marL="457200" lvl="0" indent="0" algn="just" rtl="0">
              <a:spcBef>
                <a:spcPts val="0"/>
              </a:spcBef>
              <a:spcAft>
                <a:spcPts val="0"/>
              </a:spcAft>
              <a:buNone/>
            </a:pPr>
            <a:endParaRPr sz="1100">
              <a:solidFill>
                <a:srgbClr val="000000"/>
              </a:solidFill>
              <a:latin typeface="Arial"/>
              <a:ea typeface="Arial"/>
              <a:cs typeface="Arial"/>
              <a:sym typeface="Arial"/>
            </a:endParaRPr>
          </a:p>
          <a:p>
            <a:pPr marL="914400" lvl="1" indent="-298450" algn="just" rtl="0">
              <a:spcBef>
                <a:spcPts val="0"/>
              </a:spcBef>
              <a:spcAft>
                <a:spcPts val="0"/>
              </a:spcAft>
              <a:buClr>
                <a:srgbClr val="000000"/>
              </a:buClr>
              <a:buSzPts val="1100"/>
              <a:buFont typeface="Arial"/>
              <a:buChar char="○"/>
            </a:pPr>
            <a:r>
              <a:rPr lang="el">
                <a:solidFill>
                  <a:srgbClr val="000000"/>
                </a:solidFill>
                <a:latin typeface="Arial"/>
                <a:ea typeface="Arial"/>
                <a:cs typeface="Arial"/>
                <a:sym typeface="Arial"/>
              </a:rPr>
              <a:t>Σε περίπτωση που χρησιμοποιούνται κωδικοί πρόσβασης θα πρέπει να έχουν τουλάχιστον 16 χαρακτήρες. Επίσης, πρέπει να περιέχουν κεφαλαίους και πεζούς χαρακτήρες, αριθμούς και τουλάχιστον 2 ειδικούς χαρακτήρες.</a:t>
            </a:r>
            <a:endParaRPr>
              <a:solidFill>
                <a:srgbClr val="000000"/>
              </a:solidFill>
              <a:latin typeface="Arial"/>
              <a:ea typeface="Arial"/>
              <a:cs typeface="Arial"/>
              <a:sym typeface="Arial"/>
            </a:endParaRPr>
          </a:p>
          <a:p>
            <a:pPr marL="914400" lvl="0" indent="0" algn="just" rtl="0">
              <a:spcBef>
                <a:spcPts val="0"/>
              </a:spcBef>
              <a:spcAft>
                <a:spcPts val="0"/>
              </a:spcAft>
              <a:buNone/>
            </a:pPr>
            <a:endParaRPr>
              <a:solidFill>
                <a:srgbClr val="000000"/>
              </a:solidFill>
              <a:latin typeface="Arial"/>
              <a:ea typeface="Arial"/>
              <a:cs typeface="Arial"/>
              <a:sym typeface="Arial"/>
            </a:endParaRPr>
          </a:p>
          <a:p>
            <a:pPr marL="914400" lvl="1" indent="-298450" algn="just" rtl="0">
              <a:spcBef>
                <a:spcPts val="0"/>
              </a:spcBef>
              <a:spcAft>
                <a:spcPts val="0"/>
              </a:spcAft>
              <a:buClr>
                <a:srgbClr val="000000"/>
              </a:buClr>
              <a:buSzPts val="1100"/>
              <a:buFont typeface="Arial"/>
              <a:buChar char="○"/>
            </a:pPr>
            <a:r>
              <a:rPr lang="el">
                <a:solidFill>
                  <a:srgbClr val="000000"/>
                </a:solidFill>
                <a:latin typeface="Arial"/>
                <a:ea typeface="Arial"/>
                <a:cs typeface="Arial"/>
                <a:sym typeface="Arial"/>
              </a:rPr>
              <a:t>Δεν συνιστάται η επανάληψη αριθμών και χαρακτήρων άνω των 2 φορές.</a:t>
            </a:r>
            <a:endParaRPr>
              <a:solidFill>
                <a:srgbClr val="000000"/>
              </a:solidFill>
              <a:latin typeface="Arial"/>
              <a:ea typeface="Arial"/>
              <a:cs typeface="Arial"/>
              <a:sym typeface="Arial"/>
            </a:endParaRPr>
          </a:p>
          <a:p>
            <a:pPr marL="914400" lvl="0" indent="0" algn="just" rtl="0">
              <a:spcBef>
                <a:spcPts val="0"/>
              </a:spcBef>
              <a:spcAft>
                <a:spcPts val="0"/>
              </a:spcAft>
              <a:buNone/>
            </a:pPr>
            <a:endParaRPr>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l" sz="1100">
                <a:solidFill>
                  <a:srgbClr val="000000"/>
                </a:solidFill>
                <a:latin typeface="Arial"/>
                <a:ea typeface="Arial"/>
                <a:cs typeface="Arial"/>
                <a:sym typeface="Arial"/>
              </a:rPr>
              <a:t>Οι κωδικοί πρόσβασης / φράσεις πρόσβασης πρέπει να αλλάζονται κάθε μήνα.</a:t>
            </a:r>
            <a:endParaRPr sz="1100">
              <a:solidFill>
                <a:srgbClr val="000000"/>
              </a:solidFill>
              <a:latin typeface="Arial"/>
              <a:ea typeface="Arial"/>
              <a:cs typeface="Arial"/>
              <a:sym typeface="Arial"/>
            </a:endParaRPr>
          </a:p>
          <a:p>
            <a:pPr marL="457200" lvl="0" indent="0" algn="just" rtl="0">
              <a:spcBef>
                <a:spcPts val="0"/>
              </a:spcBef>
              <a:spcAft>
                <a:spcPts val="0"/>
              </a:spcAft>
              <a:buNone/>
            </a:pP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l" sz="1100">
                <a:solidFill>
                  <a:srgbClr val="000000"/>
                </a:solidFill>
                <a:latin typeface="Arial"/>
                <a:ea typeface="Arial"/>
                <a:cs typeface="Arial"/>
                <a:sym typeface="Arial"/>
              </a:rPr>
              <a:t>Ο νέος κωδικός πρόσβασης δεν μπορεί να είναι ίδιος με τους 2 προηγούμενους.</a:t>
            </a: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400">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04375" y="1902450"/>
            <a:ext cx="3706500" cy="1338600"/>
          </a:xfrm>
          <a:prstGeom prst="rect">
            <a:avLst/>
          </a:prstGeom>
        </p:spPr>
        <p:txBody>
          <a:bodyPr spcFirstLastPara="1" wrap="square" lIns="91425" tIns="91425" rIns="91425" bIns="91425" anchor="t" anchorCtr="0">
            <a:normAutofit/>
          </a:bodyPr>
          <a:lstStyle/>
          <a:p>
            <a:pPr marL="0" lvl="0" indent="0" algn="just" rtl="0">
              <a:lnSpc>
                <a:spcPct val="115000"/>
              </a:lnSpc>
              <a:spcBef>
                <a:spcPts val="1800"/>
              </a:spcBef>
              <a:spcAft>
                <a:spcPts val="0"/>
              </a:spcAft>
              <a:buNone/>
            </a:pPr>
            <a:r>
              <a:rPr lang="el" sz="2600">
                <a:solidFill>
                  <a:srgbClr val="FFFFFF"/>
                </a:solidFill>
                <a:latin typeface="Arial"/>
                <a:ea typeface="Arial"/>
                <a:cs typeface="Arial"/>
                <a:sym typeface="Arial"/>
              </a:rPr>
              <a:t>Logging Policy</a:t>
            </a:r>
            <a:endParaRPr sz="2600">
              <a:solidFill>
                <a:srgbClr val="FFFFFF"/>
              </a:solidFill>
              <a:latin typeface="Arial"/>
              <a:ea typeface="Arial"/>
              <a:cs typeface="Arial"/>
              <a:sym typeface="Arial"/>
            </a:endParaRPr>
          </a:p>
          <a:p>
            <a:pPr marL="0" lvl="0" indent="0" algn="l" rtl="0">
              <a:spcBef>
                <a:spcPts val="600"/>
              </a:spcBef>
              <a:spcAft>
                <a:spcPts val="0"/>
              </a:spcAft>
              <a:buNone/>
            </a:pPr>
            <a:endParaRPr/>
          </a:p>
        </p:txBody>
      </p:sp>
      <p:sp>
        <p:nvSpPr>
          <p:cNvPr id="165" name="Google Shape;165;p27"/>
          <p:cNvSpPr txBox="1">
            <a:spLocks noGrp="1"/>
          </p:cNvSpPr>
          <p:nvPr>
            <p:ph type="body" idx="1"/>
          </p:nvPr>
        </p:nvSpPr>
        <p:spPr>
          <a:xfrm>
            <a:off x="4652000" y="1501100"/>
            <a:ext cx="4166400" cy="29727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rgbClr val="000000"/>
              </a:buClr>
              <a:buSzPts val="1200"/>
              <a:buFont typeface="Arial"/>
              <a:buChar char="●"/>
            </a:pPr>
            <a:r>
              <a:rPr lang="el" sz="1200">
                <a:solidFill>
                  <a:srgbClr val="000000"/>
                </a:solidFill>
                <a:latin typeface="Arial"/>
                <a:ea typeface="Arial"/>
                <a:cs typeface="Arial"/>
                <a:sym typeface="Arial"/>
              </a:rPr>
              <a:t>Οι δραστηριότητες δημιουργίας, τροποποίησης ή διαγραφής πρέπει να καταγράφονται.</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304800" algn="just" rtl="0">
              <a:spcBef>
                <a:spcPts val="0"/>
              </a:spcBef>
              <a:spcAft>
                <a:spcPts val="0"/>
              </a:spcAft>
              <a:buClr>
                <a:srgbClr val="000000"/>
              </a:buClr>
              <a:buSzPts val="1200"/>
              <a:buFont typeface="Arial"/>
              <a:buChar char="●"/>
            </a:pPr>
            <a:r>
              <a:rPr lang="el" sz="1200">
                <a:solidFill>
                  <a:srgbClr val="000000"/>
                </a:solidFill>
                <a:latin typeface="Arial"/>
                <a:ea typeface="Arial"/>
                <a:cs typeface="Arial"/>
                <a:sym typeface="Arial"/>
              </a:rPr>
              <a:t>Τα Logs θα πρέπει να αναγνωρίζουν πότε ένα authorized άτομο και μη, έχει πρόσβαση στα logs.</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304800" algn="just" rtl="0">
              <a:spcBef>
                <a:spcPts val="0"/>
              </a:spcBef>
              <a:spcAft>
                <a:spcPts val="0"/>
              </a:spcAft>
              <a:buClr>
                <a:srgbClr val="000000"/>
              </a:buClr>
              <a:buSzPts val="1200"/>
              <a:buFont typeface="Arial"/>
              <a:buChar char="●"/>
            </a:pPr>
            <a:r>
              <a:rPr lang="el" sz="1200">
                <a:solidFill>
                  <a:srgbClr val="000000"/>
                </a:solidFill>
                <a:latin typeface="Arial"/>
                <a:ea typeface="Arial"/>
                <a:cs typeface="Arial"/>
                <a:sym typeface="Arial"/>
              </a:rPr>
              <a:t>Τουλάχιστον μία φορά την ημέρα κάποιος πρέπει να ελέγχει ότι οι πηγές καταγραφής λειτουργούν σωστά ή / και να αναφέρουν τυχόν διακοπή λειτουργίας.</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282325" y="1685475"/>
            <a:ext cx="3706500" cy="2074800"/>
          </a:xfrm>
          <a:prstGeom prst="rect">
            <a:avLst/>
          </a:prstGeom>
        </p:spPr>
        <p:txBody>
          <a:bodyPr spcFirstLastPara="1" wrap="square" lIns="91425" tIns="91425" rIns="91425" bIns="91425" anchor="t" anchorCtr="0">
            <a:normAutofit/>
          </a:bodyPr>
          <a:lstStyle/>
          <a:p>
            <a:pPr marL="0" lvl="0" indent="0" algn="just" rtl="0">
              <a:lnSpc>
                <a:spcPct val="115000"/>
              </a:lnSpc>
              <a:spcBef>
                <a:spcPts val="1800"/>
              </a:spcBef>
              <a:spcAft>
                <a:spcPts val="600"/>
              </a:spcAft>
              <a:buNone/>
            </a:pPr>
            <a:r>
              <a:rPr lang="el" sz="2700">
                <a:solidFill>
                  <a:srgbClr val="FFFFFF"/>
                </a:solidFill>
                <a:latin typeface="Arial"/>
                <a:ea typeface="Arial"/>
                <a:cs typeface="Arial"/>
                <a:sym typeface="Arial"/>
              </a:rPr>
              <a:t>Backup Policy</a:t>
            </a:r>
            <a:endParaRPr sz="3900">
              <a:solidFill>
                <a:srgbClr val="FFFFFF"/>
              </a:solidFill>
            </a:endParaRPr>
          </a:p>
        </p:txBody>
      </p:sp>
      <p:sp>
        <p:nvSpPr>
          <p:cNvPr id="171" name="Google Shape;171;p28"/>
          <p:cNvSpPr txBox="1">
            <a:spLocks noGrp="1"/>
          </p:cNvSpPr>
          <p:nvPr>
            <p:ph type="body" idx="1"/>
          </p:nvPr>
        </p:nvSpPr>
        <p:spPr>
          <a:xfrm>
            <a:off x="4644675" y="1413375"/>
            <a:ext cx="4166400" cy="30531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rgbClr val="000000"/>
              </a:buClr>
              <a:buSzPts val="1200"/>
              <a:buFont typeface="Arial"/>
              <a:buChar char="●"/>
            </a:pPr>
            <a:r>
              <a:rPr lang="el" sz="1200">
                <a:solidFill>
                  <a:srgbClr val="000000"/>
                </a:solidFill>
                <a:latin typeface="Arial"/>
                <a:ea typeface="Arial"/>
                <a:cs typeface="Arial"/>
                <a:sym typeface="Arial"/>
              </a:rPr>
              <a:t>Η δημιουργία αντιγράφων ασφαλείας σε κρίσιμα μηχανήματα πρέπει να γίνεται καθημερινά.</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304800" algn="just" rtl="0">
              <a:spcBef>
                <a:spcPts val="0"/>
              </a:spcBef>
              <a:spcAft>
                <a:spcPts val="0"/>
              </a:spcAft>
              <a:buClr>
                <a:srgbClr val="000000"/>
              </a:buClr>
              <a:buSzPts val="1200"/>
              <a:buFont typeface="Arial"/>
              <a:buChar char="●"/>
            </a:pPr>
            <a:r>
              <a:rPr lang="el" sz="1200">
                <a:solidFill>
                  <a:srgbClr val="000000"/>
                </a:solidFill>
                <a:latin typeface="Arial"/>
                <a:ea typeface="Arial"/>
                <a:cs typeface="Arial"/>
                <a:sym typeface="Arial"/>
              </a:rPr>
              <a:t>Τουλάχιστον 3 αντίγραφα των αντιγράφων ασφαλείας θα πρέπει να δημιουργηθούν.</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304800" algn="just" rtl="0">
              <a:spcBef>
                <a:spcPts val="0"/>
              </a:spcBef>
              <a:spcAft>
                <a:spcPts val="0"/>
              </a:spcAft>
              <a:buClr>
                <a:srgbClr val="000000"/>
              </a:buClr>
              <a:buSzPts val="1200"/>
              <a:buFont typeface="Arial"/>
              <a:buChar char="●"/>
            </a:pPr>
            <a:r>
              <a:rPr lang="el" sz="1200">
                <a:solidFill>
                  <a:srgbClr val="000000"/>
                </a:solidFill>
                <a:latin typeface="Arial"/>
                <a:ea typeface="Arial"/>
                <a:cs typeface="Arial"/>
                <a:sym typeface="Arial"/>
              </a:rPr>
              <a:t>Αποθήκευση σε τουλάχιστον 2 διαφορετικά μέσα (USB, εξωτερική μονάδα δίσκου κ.λπ.)</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304800" algn="just" rtl="0">
              <a:spcBef>
                <a:spcPts val="0"/>
              </a:spcBef>
              <a:spcAft>
                <a:spcPts val="0"/>
              </a:spcAft>
              <a:buClr>
                <a:srgbClr val="000000"/>
              </a:buClr>
              <a:buSzPts val="1200"/>
              <a:buFont typeface="Arial"/>
              <a:buChar char="●"/>
            </a:pPr>
            <a:r>
              <a:rPr lang="el" sz="1200">
                <a:solidFill>
                  <a:srgbClr val="000000"/>
                </a:solidFill>
                <a:latin typeface="Arial"/>
                <a:ea typeface="Arial"/>
                <a:cs typeface="Arial"/>
                <a:sym typeface="Arial"/>
              </a:rPr>
              <a:t>Διατηρήστε ένα αντίγραφο ασφαλείας εκτός δικτύου.</a:t>
            </a:r>
            <a:endParaRPr sz="12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latin typeface="Calibri"/>
                <a:ea typeface="Calibri"/>
                <a:cs typeface="Calibri"/>
                <a:sym typeface="Calibri"/>
              </a:rPr>
              <a:t>Περιγραφή του Οργανισμού</a:t>
            </a:r>
            <a:endParaRPr>
              <a:latin typeface="Calibri"/>
              <a:ea typeface="Calibri"/>
              <a:cs typeface="Calibri"/>
              <a:sym typeface="Calibri"/>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0"/>
              </a:spcAft>
              <a:buNone/>
            </a:pPr>
            <a:r>
              <a:rPr lang="el" sz="1400">
                <a:solidFill>
                  <a:srgbClr val="202122"/>
                </a:solidFill>
                <a:highlight>
                  <a:srgbClr val="FFFFFF"/>
                </a:highlight>
                <a:latin typeface="Arial"/>
                <a:ea typeface="Arial"/>
                <a:cs typeface="Arial"/>
                <a:sym typeface="Arial"/>
              </a:rPr>
              <a:t>ο </a:t>
            </a:r>
            <a:r>
              <a:rPr lang="el" sz="1400" b="1">
                <a:solidFill>
                  <a:srgbClr val="202122"/>
                </a:solidFill>
                <a:highlight>
                  <a:srgbClr val="FFFFFF"/>
                </a:highlight>
                <a:latin typeface="Arial"/>
                <a:ea typeface="Arial"/>
                <a:cs typeface="Arial"/>
                <a:sym typeface="Arial"/>
              </a:rPr>
              <a:t>Skroutz</a:t>
            </a:r>
            <a:r>
              <a:rPr lang="el" sz="1400">
                <a:solidFill>
                  <a:srgbClr val="202122"/>
                </a:solidFill>
                <a:highlight>
                  <a:srgbClr val="FFFFFF"/>
                </a:highlight>
                <a:latin typeface="Arial"/>
                <a:ea typeface="Arial"/>
                <a:cs typeface="Arial"/>
                <a:sym typeface="Arial"/>
              </a:rPr>
              <a:t> είναι ιστοσελίδα σύγκρισης τιμών προϊόντων συγκεκριμένων καταστημάτων της ελληνικής αγοράς. Θεωρείται η μεγαλύτερη μηχανή αναζήτησης τιμών προϊόντων στην Ελλάδα. Το όνομα είναι εμπνευσμένο από τον Εμπενέζερ Σκρουτζ (Ebenezer Scrooge), ήρωα του μυθιστορήματος  </a:t>
            </a:r>
            <a:r>
              <a:rPr lang="el" sz="1400" i="1">
                <a:solidFill>
                  <a:srgbClr val="202122"/>
                </a:solidFill>
                <a:highlight>
                  <a:srgbClr val="FFFFFF"/>
                </a:highlight>
                <a:latin typeface="Arial"/>
                <a:ea typeface="Arial"/>
                <a:cs typeface="Arial"/>
                <a:sym typeface="Arial"/>
              </a:rPr>
              <a:t>Χριστουγεννιάτικη Ιστορία</a:t>
            </a:r>
            <a:r>
              <a:rPr lang="el" sz="1400">
                <a:solidFill>
                  <a:srgbClr val="202122"/>
                </a:solidFill>
                <a:highlight>
                  <a:srgbClr val="FFFFFF"/>
                </a:highlight>
                <a:latin typeface="Arial"/>
                <a:ea typeface="Arial"/>
                <a:cs typeface="Arial"/>
                <a:sym typeface="Arial"/>
              </a:rPr>
              <a:t>. H εταιρεία Ιδρύθηκε το 2005 με έδρα την Αθήνα και έχει πάνω από 9 χιλιάδες καταστήματα στην πλατφόρμα του.</a:t>
            </a:r>
            <a:r>
              <a:rPr lang="el" sz="1400">
                <a:solidFill>
                  <a:srgbClr val="000000"/>
                </a:solidFill>
                <a:latin typeface="Arial"/>
                <a:ea typeface="Arial"/>
                <a:cs typeface="Arial"/>
                <a:sym typeface="Arial"/>
              </a:rPr>
              <a:t> Περιλαμβάνει ένα μεγάλο όγκο από τα προϊόντα καταστημάτων με κατηγορίες όπως : Τεχνολογία, Μόδα-Ομορφιά, Παιδικά-Βρεφικά, Χόμπυ- Αθλητισμός, Σπίτι-Κήπος και Auto- Moto.</a:t>
            </a:r>
            <a:endParaRPr sz="1400">
              <a:solidFill>
                <a:srgbClr val="000000"/>
              </a:solidFill>
              <a:latin typeface="Arial"/>
              <a:ea typeface="Arial"/>
              <a:cs typeface="Arial"/>
              <a:sym typeface="Arial"/>
            </a:endParaRPr>
          </a:p>
          <a:p>
            <a:pPr marL="0" lvl="0" indent="0" algn="l" rtl="0">
              <a:spcBef>
                <a:spcPts val="8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t>Μεθοδολογία CRAMM: CCTA Risk Analysis and Management Method</a:t>
            </a:r>
            <a:endParaRPr/>
          </a:p>
        </p:txBody>
      </p:sp>
      <p:sp>
        <p:nvSpPr>
          <p:cNvPr id="77" name="Google Shape;77;p15"/>
          <p:cNvSpPr txBox="1">
            <a:spLocks noGrp="1"/>
          </p:cNvSpPr>
          <p:nvPr>
            <p:ph type="body" idx="1"/>
          </p:nvPr>
        </p:nvSpPr>
        <p:spPr>
          <a:xfrm>
            <a:off x="4644675" y="169250"/>
            <a:ext cx="4166400" cy="47829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07916"/>
              </a:lnSpc>
              <a:spcBef>
                <a:spcPts val="0"/>
              </a:spcBef>
              <a:spcAft>
                <a:spcPts val="0"/>
              </a:spcAft>
              <a:buNone/>
            </a:pPr>
            <a:r>
              <a:rPr lang="el" sz="1200">
                <a:solidFill>
                  <a:srgbClr val="000000"/>
                </a:solidFill>
                <a:latin typeface="Times New Roman"/>
                <a:ea typeface="Times New Roman"/>
                <a:cs typeface="Times New Roman"/>
                <a:sym typeface="Times New Roman"/>
              </a:rPr>
              <a:t>3 Στάδια μεθοδολογίας CRAMM: </a:t>
            </a:r>
            <a:endParaRPr sz="1200">
              <a:solidFill>
                <a:srgbClr val="000000"/>
              </a:solidFill>
              <a:latin typeface="Times New Roman"/>
              <a:ea typeface="Times New Roman"/>
              <a:cs typeface="Times New Roman"/>
              <a:sym typeface="Times New Roman"/>
            </a:endParaRPr>
          </a:p>
          <a:p>
            <a:pPr marL="457200" lvl="0" indent="-293370" algn="just" rtl="0">
              <a:lnSpc>
                <a:spcPct val="107916"/>
              </a:lnSpc>
              <a:spcBef>
                <a:spcPts val="800"/>
              </a:spcBef>
              <a:spcAft>
                <a:spcPts val="0"/>
              </a:spcAft>
              <a:buClr>
                <a:srgbClr val="000000"/>
              </a:buClr>
              <a:buSzPct val="100000"/>
              <a:buFont typeface="Times New Roman"/>
              <a:buChar char="➢"/>
            </a:pPr>
            <a:r>
              <a:rPr lang="el" sz="1200" b="1">
                <a:solidFill>
                  <a:srgbClr val="000000"/>
                </a:solidFill>
                <a:latin typeface="Times New Roman"/>
                <a:ea typeface="Times New Roman"/>
                <a:cs typeface="Times New Roman"/>
                <a:sym typeface="Times New Roman"/>
              </a:rPr>
              <a:t>Στάδιο 1: Ο καθορισμός των στόχων για την ασφάλεια</a:t>
            </a:r>
            <a:endParaRPr sz="1200" b="1">
              <a:solidFill>
                <a:srgbClr val="000000"/>
              </a:solidFill>
              <a:latin typeface="Times New Roman"/>
              <a:ea typeface="Times New Roman"/>
              <a:cs typeface="Times New Roman"/>
              <a:sym typeface="Times New Roman"/>
            </a:endParaRPr>
          </a:p>
          <a:p>
            <a:pPr marL="914400" lvl="1" indent="-293369" algn="just" rtl="0">
              <a:lnSpc>
                <a:spcPct val="107916"/>
              </a:lnSpc>
              <a:spcBef>
                <a:spcPts val="0"/>
              </a:spcBef>
              <a:spcAft>
                <a:spcPts val="0"/>
              </a:spcAft>
              <a:buClr>
                <a:srgbClr val="000000"/>
              </a:buClr>
              <a:buSzPct val="100000"/>
              <a:buFont typeface="Times New Roman"/>
              <a:buChar char="○"/>
            </a:pPr>
            <a:r>
              <a:rPr lang="el" sz="1200">
                <a:solidFill>
                  <a:srgbClr val="000000"/>
                </a:solidFill>
                <a:latin typeface="Times New Roman"/>
                <a:ea typeface="Times New Roman"/>
                <a:cs typeface="Times New Roman"/>
                <a:sym typeface="Times New Roman"/>
              </a:rPr>
              <a:t>Καθορισμός του ορίου της μελέτης για την εκτίμηση κινδύνου</a:t>
            </a:r>
            <a:endParaRPr sz="1200">
              <a:solidFill>
                <a:srgbClr val="000000"/>
              </a:solidFill>
              <a:latin typeface="Times New Roman"/>
              <a:ea typeface="Times New Roman"/>
              <a:cs typeface="Times New Roman"/>
              <a:sym typeface="Times New Roman"/>
            </a:endParaRPr>
          </a:p>
          <a:p>
            <a:pPr marL="914400" lvl="1" indent="-293369" algn="just" rtl="0">
              <a:lnSpc>
                <a:spcPct val="107916"/>
              </a:lnSpc>
              <a:spcBef>
                <a:spcPts val="0"/>
              </a:spcBef>
              <a:spcAft>
                <a:spcPts val="0"/>
              </a:spcAft>
              <a:buClr>
                <a:srgbClr val="000000"/>
              </a:buClr>
              <a:buSzPct val="100000"/>
              <a:buFont typeface="Times New Roman"/>
              <a:buChar char="○"/>
            </a:pPr>
            <a:r>
              <a:rPr lang="el" sz="1200">
                <a:solidFill>
                  <a:srgbClr val="000000"/>
                </a:solidFill>
                <a:latin typeface="Times New Roman"/>
                <a:ea typeface="Times New Roman"/>
                <a:cs typeface="Times New Roman"/>
                <a:sym typeface="Times New Roman"/>
              </a:rPr>
              <a:t>Προσδιορισμός και αποτίμηση των φυσικών περιουσιακών στοιχείων που αποτελούν μέρος του συστήματος</a:t>
            </a:r>
            <a:endParaRPr sz="1200">
              <a:solidFill>
                <a:srgbClr val="000000"/>
              </a:solidFill>
              <a:latin typeface="Times New Roman"/>
              <a:ea typeface="Times New Roman"/>
              <a:cs typeface="Times New Roman"/>
              <a:sym typeface="Times New Roman"/>
            </a:endParaRPr>
          </a:p>
          <a:p>
            <a:pPr marL="914400" lvl="1" indent="-293369" algn="just" rtl="0">
              <a:lnSpc>
                <a:spcPct val="107916"/>
              </a:lnSpc>
              <a:spcBef>
                <a:spcPts val="0"/>
              </a:spcBef>
              <a:spcAft>
                <a:spcPts val="0"/>
              </a:spcAft>
              <a:buClr>
                <a:srgbClr val="000000"/>
              </a:buClr>
              <a:buSzPct val="100000"/>
              <a:buFont typeface="Times New Roman"/>
              <a:buChar char="○"/>
            </a:pPr>
            <a:r>
              <a:rPr lang="el" sz="1200">
                <a:solidFill>
                  <a:srgbClr val="000000"/>
                </a:solidFill>
                <a:latin typeface="Times New Roman"/>
                <a:ea typeface="Times New Roman"/>
                <a:cs typeface="Times New Roman"/>
                <a:sym typeface="Times New Roman"/>
              </a:rPr>
              <a:t>Προσδιορισμός της «αξίας» των δεδομένων που διατηρούνται από τη συνέντευξη των χρηστών σχετικά με τις πιθανές επιχειρηματικές επιπτώσεις που θα μπορούσαν να προκύψουν από μη διαθεσιμότητα, καταστροφή, αποκάλυψη ή τροποποίηση</a:t>
            </a:r>
            <a:endParaRPr sz="1200">
              <a:solidFill>
                <a:srgbClr val="000000"/>
              </a:solidFill>
              <a:latin typeface="Times New Roman"/>
              <a:ea typeface="Times New Roman"/>
              <a:cs typeface="Times New Roman"/>
              <a:sym typeface="Times New Roman"/>
            </a:endParaRPr>
          </a:p>
          <a:p>
            <a:pPr marL="914400" lvl="1" indent="-293369" algn="just" rtl="0">
              <a:lnSpc>
                <a:spcPct val="107916"/>
              </a:lnSpc>
              <a:spcBef>
                <a:spcPts val="0"/>
              </a:spcBef>
              <a:spcAft>
                <a:spcPts val="0"/>
              </a:spcAft>
              <a:buClr>
                <a:srgbClr val="000000"/>
              </a:buClr>
              <a:buSzPct val="100000"/>
              <a:buFont typeface="Times New Roman"/>
              <a:buChar char="○"/>
            </a:pPr>
            <a:r>
              <a:rPr lang="el" sz="1200">
                <a:solidFill>
                  <a:srgbClr val="000000"/>
                </a:solidFill>
                <a:latin typeface="Times New Roman"/>
                <a:ea typeface="Times New Roman"/>
                <a:cs typeface="Times New Roman"/>
                <a:sym typeface="Times New Roman"/>
              </a:rPr>
              <a:t>Προσδιορισμός και αποτίμηση των περιουσιακών στοιχείων λογισμικού που αποτελούν μέρος του συστήματος.</a:t>
            </a:r>
            <a:endParaRPr sz="1200">
              <a:solidFill>
                <a:srgbClr val="000000"/>
              </a:solidFill>
              <a:latin typeface="Times New Roman"/>
              <a:ea typeface="Times New Roman"/>
              <a:cs typeface="Times New Roman"/>
              <a:sym typeface="Times New Roman"/>
            </a:endParaRPr>
          </a:p>
          <a:p>
            <a:pPr marL="457200" lvl="0" indent="-293370" algn="just" rtl="0">
              <a:lnSpc>
                <a:spcPct val="107916"/>
              </a:lnSpc>
              <a:spcBef>
                <a:spcPts val="0"/>
              </a:spcBef>
              <a:spcAft>
                <a:spcPts val="0"/>
              </a:spcAft>
              <a:buClr>
                <a:srgbClr val="000000"/>
              </a:buClr>
              <a:buSzPct val="100000"/>
              <a:buFont typeface="Times New Roman"/>
              <a:buChar char="➢"/>
            </a:pPr>
            <a:r>
              <a:rPr lang="el" sz="1200" b="1">
                <a:solidFill>
                  <a:srgbClr val="000000"/>
                </a:solidFill>
                <a:latin typeface="Times New Roman"/>
                <a:ea typeface="Times New Roman"/>
                <a:cs typeface="Times New Roman"/>
                <a:sym typeface="Times New Roman"/>
              </a:rPr>
              <a:t>Στάδιο 2: Η εκτίμηση των κινδύνων για το προτεινόμενο σύστημα και οι απαιτήσεις ασφάλειας</a:t>
            </a:r>
            <a:endParaRPr sz="1200" b="1">
              <a:solidFill>
                <a:srgbClr val="000000"/>
              </a:solidFill>
              <a:latin typeface="Times New Roman"/>
              <a:ea typeface="Times New Roman"/>
              <a:cs typeface="Times New Roman"/>
              <a:sym typeface="Times New Roman"/>
            </a:endParaRPr>
          </a:p>
          <a:p>
            <a:pPr marL="914400" lvl="1" indent="-293369" algn="just" rtl="0">
              <a:lnSpc>
                <a:spcPct val="107916"/>
              </a:lnSpc>
              <a:spcBef>
                <a:spcPts val="0"/>
              </a:spcBef>
              <a:spcAft>
                <a:spcPts val="0"/>
              </a:spcAft>
              <a:buClr>
                <a:srgbClr val="000000"/>
              </a:buClr>
              <a:buSzPct val="100000"/>
              <a:buFont typeface="Times New Roman"/>
              <a:buChar char="○"/>
            </a:pPr>
            <a:r>
              <a:rPr lang="el" sz="1200">
                <a:solidFill>
                  <a:srgbClr val="000000"/>
                </a:solidFill>
                <a:latin typeface="Times New Roman"/>
                <a:ea typeface="Times New Roman"/>
                <a:cs typeface="Times New Roman"/>
                <a:sym typeface="Times New Roman"/>
              </a:rPr>
              <a:t>Προσδιορισμός και αξιολόγηση του τύπου και του επιπέδου των απειλών που ενδέχεται να επηρεάσουν το σύστημα</a:t>
            </a:r>
            <a:endParaRPr sz="1200">
              <a:solidFill>
                <a:srgbClr val="000000"/>
              </a:solidFill>
              <a:latin typeface="Times New Roman"/>
              <a:ea typeface="Times New Roman"/>
              <a:cs typeface="Times New Roman"/>
              <a:sym typeface="Times New Roman"/>
            </a:endParaRPr>
          </a:p>
          <a:p>
            <a:pPr marL="914400" lvl="1" indent="-293369" algn="just" rtl="0">
              <a:lnSpc>
                <a:spcPct val="107916"/>
              </a:lnSpc>
              <a:spcBef>
                <a:spcPts val="0"/>
              </a:spcBef>
              <a:spcAft>
                <a:spcPts val="0"/>
              </a:spcAft>
              <a:buClr>
                <a:srgbClr val="000000"/>
              </a:buClr>
              <a:buSzPct val="100000"/>
              <a:buFont typeface="Times New Roman"/>
              <a:buChar char="○"/>
            </a:pPr>
            <a:r>
              <a:rPr lang="el" sz="1200">
                <a:solidFill>
                  <a:srgbClr val="000000"/>
                </a:solidFill>
                <a:latin typeface="Times New Roman"/>
                <a:ea typeface="Times New Roman"/>
                <a:cs typeface="Times New Roman"/>
                <a:sym typeface="Times New Roman"/>
              </a:rPr>
              <a:t>Αξιολόγηση της έκτασης των ευπαθειών του συστήματος στις εντοπισμένες απειλές</a:t>
            </a:r>
            <a:endParaRPr sz="1200">
              <a:solidFill>
                <a:srgbClr val="000000"/>
              </a:solidFill>
              <a:latin typeface="Times New Roman"/>
              <a:ea typeface="Times New Roman"/>
              <a:cs typeface="Times New Roman"/>
              <a:sym typeface="Times New Roman"/>
            </a:endParaRPr>
          </a:p>
          <a:p>
            <a:pPr marL="914400" lvl="1" indent="-293369" algn="just" rtl="0">
              <a:lnSpc>
                <a:spcPct val="107916"/>
              </a:lnSpc>
              <a:spcBef>
                <a:spcPts val="0"/>
              </a:spcBef>
              <a:spcAft>
                <a:spcPts val="0"/>
              </a:spcAft>
              <a:buClr>
                <a:srgbClr val="000000"/>
              </a:buClr>
              <a:buSzPct val="100000"/>
              <a:buFont typeface="Times New Roman"/>
              <a:buChar char="○"/>
            </a:pPr>
            <a:r>
              <a:rPr lang="el" sz="1200">
                <a:solidFill>
                  <a:srgbClr val="000000"/>
                </a:solidFill>
                <a:latin typeface="Times New Roman"/>
                <a:ea typeface="Times New Roman"/>
                <a:cs typeface="Times New Roman"/>
                <a:sym typeface="Times New Roman"/>
              </a:rPr>
              <a:t>Συνδυασμός εκτιμήσεων απειλής και ευπάθειας με τιμές περιουσιακών στοιχείων για τον υπολογισμό των μετρήσεων κινδύνων</a:t>
            </a:r>
            <a:endParaRPr sz="1200">
              <a:solidFill>
                <a:srgbClr val="000000"/>
              </a:solidFill>
              <a:latin typeface="Times New Roman"/>
              <a:ea typeface="Times New Roman"/>
              <a:cs typeface="Times New Roman"/>
              <a:sym typeface="Times New Roman"/>
            </a:endParaRPr>
          </a:p>
          <a:p>
            <a:pPr marL="457200" lvl="0" indent="-293370" algn="just" rtl="0">
              <a:lnSpc>
                <a:spcPct val="107916"/>
              </a:lnSpc>
              <a:spcBef>
                <a:spcPts val="0"/>
              </a:spcBef>
              <a:spcAft>
                <a:spcPts val="0"/>
              </a:spcAft>
              <a:buClr>
                <a:srgbClr val="000000"/>
              </a:buClr>
              <a:buSzPct val="100000"/>
              <a:buFont typeface="Times New Roman"/>
              <a:buChar char="➢"/>
            </a:pPr>
            <a:r>
              <a:rPr lang="el" sz="1200" b="1">
                <a:solidFill>
                  <a:srgbClr val="000000"/>
                </a:solidFill>
                <a:latin typeface="Times New Roman"/>
                <a:ea typeface="Times New Roman"/>
                <a:cs typeface="Times New Roman"/>
                <a:sym typeface="Times New Roman"/>
              </a:rPr>
              <a:t>Στάδιο 3: </a:t>
            </a:r>
            <a:endParaRPr sz="1200" b="1">
              <a:solidFill>
                <a:srgbClr val="000000"/>
              </a:solidFill>
              <a:latin typeface="Times New Roman"/>
              <a:ea typeface="Times New Roman"/>
              <a:cs typeface="Times New Roman"/>
              <a:sym typeface="Times New Roman"/>
            </a:endParaRPr>
          </a:p>
          <a:p>
            <a:pPr marL="914400" lvl="1" indent="-293369" algn="just" rtl="0">
              <a:lnSpc>
                <a:spcPct val="107916"/>
              </a:lnSpc>
              <a:spcBef>
                <a:spcPts val="0"/>
              </a:spcBef>
              <a:spcAft>
                <a:spcPts val="0"/>
              </a:spcAft>
              <a:buClr>
                <a:srgbClr val="000000"/>
              </a:buClr>
              <a:buSzPct val="100000"/>
              <a:buFont typeface="Times New Roman"/>
              <a:buChar char="○"/>
            </a:pPr>
            <a:r>
              <a:rPr lang="el" sz="1200">
                <a:solidFill>
                  <a:srgbClr val="000000"/>
                </a:solidFill>
                <a:latin typeface="Times New Roman"/>
                <a:ea typeface="Times New Roman"/>
                <a:cs typeface="Times New Roman"/>
                <a:sym typeface="Times New Roman"/>
              </a:rPr>
              <a:t>Προσδιορισμός και επιλογή αντιμέτρων που είναι ανάλογα με τα μέτρα των κινδύνων που υπολογίζονται στο Στάδιο 2</a:t>
            </a:r>
            <a:endParaRPr sz="1200">
              <a:solidFill>
                <a:srgbClr val="000000"/>
              </a:solidFill>
              <a:latin typeface="Times New Roman"/>
              <a:ea typeface="Times New Roman"/>
              <a:cs typeface="Times New Roman"/>
              <a:sym typeface="Times New Roman"/>
            </a:endParaRPr>
          </a:p>
          <a:p>
            <a:pPr marL="0" lvl="0" indent="0" algn="just" rtl="0">
              <a:lnSpc>
                <a:spcPct val="107916"/>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l">
                <a:latin typeface="Calibri"/>
                <a:ea typeface="Calibri"/>
                <a:cs typeface="Calibri"/>
                <a:sym typeface="Calibri"/>
              </a:rPr>
              <a:t>Νομικές Απαιτήσεις</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25" y="500925"/>
            <a:ext cx="3706500" cy="17802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800"/>
              </a:spcAft>
              <a:buNone/>
            </a:pPr>
            <a:r>
              <a:rPr lang="el" sz="2000" b="1">
                <a:solidFill>
                  <a:srgbClr val="FFFFFF"/>
                </a:solidFill>
                <a:latin typeface="Calibri"/>
                <a:ea typeface="Calibri"/>
                <a:cs typeface="Calibri"/>
                <a:sym typeface="Calibri"/>
              </a:rPr>
              <a:t>Ορθότητα σε Παρεχόμενες πληροφορίες, υπηρεσίες &amp; προϊόντα</a:t>
            </a:r>
            <a:endParaRPr sz="3400">
              <a:solidFill>
                <a:srgbClr val="FFFFFF"/>
              </a:solidFill>
            </a:endParaRPr>
          </a:p>
        </p:txBody>
      </p:sp>
      <p:sp>
        <p:nvSpPr>
          <p:cNvPr id="88" name="Google Shape;88;p17"/>
          <p:cNvSpPr txBox="1">
            <a:spLocks noGrp="1"/>
          </p:cNvSpPr>
          <p:nvPr>
            <p:ph type="body" idx="1"/>
          </p:nvPr>
        </p:nvSpPr>
        <p:spPr>
          <a:xfrm>
            <a:off x="4644675" y="500925"/>
            <a:ext cx="4166400" cy="1581600"/>
          </a:xfrm>
          <a:prstGeom prst="rect">
            <a:avLst/>
          </a:prstGeom>
        </p:spPr>
        <p:txBody>
          <a:bodyPr spcFirstLastPara="1" wrap="square" lIns="91425" tIns="91425" rIns="91425" bIns="91425" anchor="t" anchorCtr="0">
            <a:normAutofit lnSpcReduction="20000"/>
          </a:bodyPr>
          <a:lstStyle/>
          <a:p>
            <a:pPr marL="0" lvl="0" indent="0" algn="l" rtl="0">
              <a:lnSpc>
                <a:spcPct val="107916"/>
              </a:lnSpc>
              <a:spcBef>
                <a:spcPts val="0"/>
              </a:spcBef>
              <a:spcAft>
                <a:spcPts val="0"/>
              </a:spcAft>
              <a:buNone/>
            </a:pPr>
            <a:r>
              <a:rPr lang="el" sz="1200">
                <a:solidFill>
                  <a:srgbClr val="000000"/>
                </a:solidFill>
                <a:latin typeface="Arial"/>
                <a:ea typeface="Arial"/>
                <a:cs typeface="Arial"/>
                <a:sym typeface="Arial"/>
              </a:rPr>
              <a:t>H εταιρεία πρέπει να παρέχει σωστές και ακριβείς πληροφορίες για τα καταστήματα και τα προϊόντα που αυτά διαθέτουν. </a:t>
            </a:r>
            <a:r>
              <a:rPr lang="el" sz="1150">
                <a:solidFill>
                  <a:srgbClr val="000000"/>
                </a:solidFill>
                <a:latin typeface="Arial"/>
                <a:ea typeface="Arial"/>
                <a:cs typeface="Arial"/>
                <a:sym typeface="Arial"/>
              </a:rPr>
              <a:t>Πρέπει να αναγράφονται με ακρίβεια τα κόστη των προϊόντων και όλα τα επιπλέον κόστη όπως το κόστος αποστολής και το κόστος αντικαταβολής και να προβαίνει σε διόρθωση αυτών εφόσων γίνει αντιληπτό κάποιο σφάλμα.</a:t>
            </a:r>
            <a:endParaRPr sz="1200">
              <a:solidFill>
                <a:srgbClr val="000000"/>
              </a:solidFill>
              <a:latin typeface="Calibri"/>
              <a:ea typeface="Calibri"/>
              <a:cs typeface="Calibri"/>
              <a:sym typeface="Calibri"/>
            </a:endParaRPr>
          </a:p>
          <a:p>
            <a:pPr marL="0" lvl="0" indent="0" algn="l" rtl="0">
              <a:spcBef>
                <a:spcPts val="800"/>
              </a:spcBef>
              <a:spcAft>
                <a:spcPts val="1200"/>
              </a:spcAft>
              <a:buNone/>
            </a:pPr>
            <a:endParaRPr/>
          </a:p>
        </p:txBody>
      </p:sp>
      <p:sp>
        <p:nvSpPr>
          <p:cNvPr id="89" name="Google Shape;89;p17"/>
          <p:cNvSpPr txBox="1">
            <a:spLocks noGrp="1"/>
          </p:cNvSpPr>
          <p:nvPr>
            <p:ph type="title"/>
          </p:nvPr>
        </p:nvSpPr>
        <p:spPr>
          <a:xfrm>
            <a:off x="442050" y="2571750"/>
            <a:ext cx="3706500" cy="17802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800"/>
              </a:spcAft>
              <a:buNone/>
            </a:pPr>
            <a:r>
              <a:rPr lang="el" sz="2011" b="1">
                <a:solidFill>
                  <a:srgbClr val="FFFFFF"/>
                </a:solidFill>
                <a:latin typeface="Calibri"/>
                <a:ea typeface="Calibri"/>
                <a:cs typeface="Calibri"/>
                <a:sym typeface="Calibri"/>
              </a:rPr>
              <a:t>GDPR και οδηγίες ePrivacy</a:t>
            </a:r>
            <a:endParaRPr sz="2900">
              <a:solidFill>
                <a:srgbClr val="FFFFFF"/>
              </a:solidFill>
            </a:endParaRPr>
          </a:p>
        </p:txBody>
      </p:sp>
      <p:sp>
        <p:nvSpPr>
          <p:cNvPr id="90" name="Google Shape;90;p17"/>
          <p:cNvSpPr txBox="1"/>
          <p:nvPr/>
        </p:nvSpPr>
        <p:spPr>
          <a:xfrm>
            <a:off x="4672575" y="2531275"/>
            <a:ext cx="3892500" cy="14688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l" sz="1200"/>
              <a:t>Η εταιρεία πρέπει να συμμορφώνεται στους νομικούς περιορισμούς του GDPR και της Οδηγίας ePrivacy και να προβαίνει στις απαραίτητες ενέργειες, προκειμένου να διασφαλίσει την εύρυθμη λειτουργία της πλατφόρμας και των συνεργαζόμενων καταστημάτων. </a:t>
            </a:r>
            <a:endParaRPr sz="1200"/>
          </a:p>
          <a:p>
            <a:pPr marL="0" lvl="0" indent="0" algn="l" rtl="0">
              <a:lnSpc>
                <a:spcPct val="107916"/>
              </a:lnSpc>
              <a:spcBef>
                <a:spcPts val="800"/>
              </a:spcBef>
              <a:spcAft>
                <a:spcPts val="800"/>
              </a:spcAft>
              <a:buNone/>
            </a:pPr>
            <a:r>
              <a:rPr lang="el" sz="1200"/>
              <a:t>Πιο συγκεκριμένα :</a:t>
            </a:r>
            <a:endParaRPr sz="1200"/>
          </a:p>
        </p:txBody>
      </p:sp>
      <p:sp>
        <p:nvSpPr>
          <p:cNvPr id="91" name="Google Shape;91;p17"/>
          <p:cNvSpPr/>
          <p:nvPr/>
        </p:nvSpPr>
        <p:spPr>
          <a:xfrm>
            <a:off x="6247250" y="4194275"/>
            <a:ext cx="868200" cy="478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7"/>
          <p:cNvCxnSpPr/>
          <p:nvPr/>
        </p:nvCxnSpPr>
        <p:spPr>
          <a:xfrm>
            <a:off x="4424775" y="2156000"/>
            <a:ext cx="4606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lnSpc>
                <a:spcPct val="107916"/>
              </a:lnSpc>
              <a:spcBef>
                <a:spcPts val="0"/>
              </a:spcBef>
              <a:spcAft>
                <a:spcPts val="0"/>
              </a:spcAft>
              <a:buNone/>
            </a:pPr>
            <a:r>
              <a:rPr lang="el" sz="2511" b="1">
                <a:solidFill>
                  <a:srgbClr val="FFFFFF"/>
                </a:solidFill>
                <a:latin typeface="Calibri"/>
                <a:ea typeface="Calibri"/>
                <a:cs typeface="Calibri"/>
                <a:sym typeface="Calibri"/>
              </a:rPr>
              <a:t>GDPR και οδηγίες ePrivacy</a:t>
            </a:r>
            <a:endParaRPr sz="2511" b="1">
              <a:solidFill>
                <a:srgbClr val="FFFFFF"/>
              </a:solidFill>
              <a:latin typeface="Calibri"/>
              <a:ea typeface="Calibri"/>
              <a:cs typeface="Calibri"/>
              <a:sym typeface="Calibri"/>
            </a:endParaRPr>
          </a:p>
          <a:p>
            <a:pPr marL="0" lvl="0" indent="0" algn="l" rtl="0">
              <a:spcBef>
                <a:spcPts val="800"/>
              </a:spcBef>
              <a:spcAft>
                <a:spcPts val="0"/>
              </a:spcAft>
              <a:buNone/>
            </a:pPr>
            <a:endParaRPr/>
          </a:p>
        </p:txBody>
      </p:sp>
      <p:sp>
        <p:nvSpPr>
          <p:cNvPr id="98" name="Google Shape;98;p18"/>
          <p:cNvSpPr txBox="1">
            <a:spLocks noGrp="1"/>
          </p:cNvSpPr>
          <p:nvPr>
            <p:ph type="body" idx="1"/>
          </p:nvPr>
        </p:nvSpPr>
        <p:spPr>
          <a:xfrm>
            <a:off x="208700" y="1486375"/>
            <a:ext cx="4363200" cy="3612900"/>
          </a:xfrm>
          <a:prstGeom prst="rect">
            <a:avLst/>
          </a:prstGeom>
        </p:spPr>
        <p:txBody>
          <a:bodyPr spcFirstLastPara="1" wrap="square" lIns="91425" tIns="91425" rIns="91425" bIns="91425" anchor="t" anchorCtr="0">
            <a:normAutofit fontScale="40000" lnSpcReduction="20000"/>
          </a:bodyPr>
          <a:lstStyle/>
          <a:p>
            <a:pPr marL="0" lvl="0" indent="0" algn="l" rtl="0">
              <a:lnSpc>
                <a:spcPct val="107916"/>
              </a:lnSpc>
              <a:spcBef>
                <a:spcPts val="0"/>
              </a:spcBef>
              <a:spcAft>
                <a:spcPts val="0"/>
              </a:spcAft>
              <a:buNone/>
            </a:pPr>
            <a:r>
              <a:rPr lang="el" sz="3588">
                <a:solidFill>
                  <a:srgbClr val="000000"/>
                </a:solidFill>
                <a:latin typeface="Calibri"/>
                <a:ea typeface="Calibri"/>
                <a:cs typeface="Calibri"/>
                <a:sym typeface="Calibri"/>
              </a:rPr>
              <a:t>Η εταιρία πρέπει να ενημερώνει τους καταστηματάρχες της για :</a:t>
            </a:r>
            <a:endParaRPr sz="3588">
              <a:solidFill>
                <a:srgbClr val="000000"/>
              </a:solidFill>
              <a:latin typeface="Calibri"/>
              <a:ea typeface="Calibri"/>
              <a:cs typeface="Calibri"/>
              <a:sym typeface="Calibri"/>
            </a:endParaRPr>
          </a:p>
          <a:p>
            <a:pPr marL="457200" lvl="0" indent="-302745" algn="l" rtl="0">
              <a:lnSpc>
                <a:spcPct val="107916"/>
              </a:lnSpc>
              <a:spcBef>
                <a:spcPts val="800"/>
              </a:spcBef>
              <a:spcAft>
                <a:spcPts val="0"/>
              </a:spcAft>
              <a:buClr>
                <a:srgbClr val="000000"/>
              </a:buClr>
              <a:buSzPct val="100000"/>
              <a:buFont typeface="Arial"/>
              <a:buChar char="●"/>
            </a:pPr>
            <a:r>
              <a:rPr lang="el" sz="2919" b="1">
                <a:solidFill>
                  <a:srgbClr val="000000"/>
                </a:solidFill>
                <a:latin typeface="Arial"/>
                <a:ea typeface="Arial"/>
                <a:cs typeface="Arial"/>
                <a:sym typeface="Arial"/>
              </a:rPr>
              <a:t>Τον τρόπο που ένα κατάστημα θα προβάλει τα προϊόντα του στην σελίδα και τις πληροφορίες που χρειάζεται το skroutz.</a:t>
            </a:r>
            <a:endParaRPr sz="2919" b="1">
              <a:solidFill>
                <a:srgbClr val="000000"/>
              </a:solidFill>
              <a:latin typeface="Arial"/>
              <a:ea typeface="Arial"/>
              <a:cs typeface="Arial"/>
              <a:sym typeface="Arial"/>
            </a:endParaRPr>
          </a:p>
          <a:p>
            <a:pPr marL="457200" lvl="0" indent="0" algn="l" rtl="0">
              <a:lnSpc>
                <a:spcPct val="107916"/>
              </a:lnSpc>
              <a:spcBef>
                <a:spcPts val="800"/>
              </a:spcBef>
              <a:spcAft>
                <a:spcPts val="0"/>
              </a:spcAft>
              <a:buNone/>
            </a:pPr>
            <a:endParaRPr sz="2919" b="1">
              <a:solidFill>
                <a:srgbClr val="000000"/>
              </a:solidFill>
              <a:latin typeface="Arial"/>
              <a:ea typeface="Arial"/>
              <a:cs typeface="Arial"/>
              <a:sym typeface="Arial"/>
            </a:endParaRPr>
          </a:p>
          <a:p>
            <a:pPr marL="457200" lvl="0" indent="-302745" algn="l" rtl="0">
              <a:lnSpc>
                <a:spcPct val="107916"/>
              </a:lnSpc>
              <a:spcBef>
                <a:spcPts val="800"/>
              </a:spcBef>
              <a:spcAft>
                <a:spcPts val="0"/>
              </a:spcAft>
              <a:buClr>
                <a:srgbClr val="000000"/>
              </a:buClr>
              <a:buSzPct val="100000"/>
              <a:buFont typeface="Arial"/>
              <a:buChar char="●"/>
            </a:pPr>
            <a:r>
              <a:rPr lang="el" sz="2919" b="1">
                <a:solidFill>
                  <a:srgbClr val="000000"/>
                </a:solidFill>
                <a:latin typeface="Arial"/>
                <a:ea typeface="Arial"/>
                <a:cs typeface="Arial"/>
                <a:sym typeface="Arial"/>
              </a:rPr>
              <a:t>Τα δικαιώματα των συνεργαζόμενων καταστημάτων.</a:t>
            </a:r>
            <a:endParaRPr sz="2919" b="1">
              <a:solidFill>
                <a:srgbClr val="000000"/>
              </a:solidFill>
              <a:latin typeface="Arial"/>
              <a:ea typeface="Arial"/>
              <a:cs typeface="Arial"/>
              <a:sym typeface="Arial"/>
            </a:endParaRPr>
          </a:p>
          <a:p>
            <a:pPr marL="457200" lvl="0" indent="0" algn="l" rtl="0">
              <a:lnSpc>
                <a:spcPct val="107916"/>
              </a:lnSpc>
              <a:spcBef>
                <a:spcPts val="800"/>
              </a:spcBef>
              <a:spcAft>
                <a:spcPts val="0"/>
              </a:spcAft>
              <a:buNone/>
            </a:pPr>
            <a:endParaRPr sz="2919" b="1">
              <a:solidFill>
                <a:srgbClr val="000000"/>
              </a:solidFill>
              <a:latin typeface="Arial"/>
              <a:ea typeface="Arial"/>
              <a:cs typeface="Arial"/>
              <a:sym typeface="Arial"/>
            </a:endParaRPr>
          </a:p>
          <a:p>
            <a:pPr marL="457200" lvl="0" indent="-302745" algn="l" rtl="0">
              <a:lnSpc>
                <a:spcPct val="107916"/>
              </a:lnSpc>
              <a:spcBef>
                <a:spcPts val="800"/>
              </a:spcBef>
              <a:spcAft>
                <a:spcPts val="0"/>
              </a:spcAft>
              <a:buClr>
                <a:srgbClr val="000000"/>
              </a:buClr>
              <a:buSzPct val="100000"/>
              <a:buFont typeface="Arial"/>
              <a:buChar char="●"/>
            </a:pPr>
            <a:r>
              <a:rPr lang="el" sz="2919" b="1">
                <a:solidFill>
                  <a:srgbClr val="000000"/>
                </a:solidFill>
                <a:latin typeface="Arial"/>
                <a:ea typeface="Arial"/>
                <a:cs typeface="Arial"/>
                <a:sym typeface="Arial"/>
              </a:rPr>
              <a:t>Όρους χρήσης.</a:t>
            </a:r>
            <a:endParaRPr sz="2919" b="1">
              <a:solidFill>
                <a:srgbClr val="000000"/>
              </a:solidFill>
              <a:latin typeface="Arial"/>
              <a:ea typeface="Arial"/>
              <a:cs typeface="Arial"/>
              <a:sym typeface="Arial"/>
            </a:endParaRPr>
          </a:p>
          <a:p>
            <a:pPr marL="457200" lvl="0" indent="0" algn="l" rtl="0">
              <a:lnSpc>
                <a:spcPct val="107916"/>
              </a:lnSpc>
              <a:spcBef>
                <a:spcPts val="800"/>
              </a:spcBef>
              <a:spcAft>
                <a:spcPts val="0"/>
              </a:spcAft>
              <a:buNone/>
            </a:pPr>
            <a:endParaRPr sz="2919" b="1">
              <a:solidFill>
                <a:srgbClr val="000000"/>
              </a:solidFill>
              <a:latin typeface="Arial"/>
              <a:ea typeface="Arial"/>
              <a:cs typeface="Arial"/>
              <a:sym typeface="Arial"/>
            </a:endParaRPr>
          </a:p>
          <a:p>
            <a:pPr marL="457200" lvl="0" indent="-302745" algn="l" rtl="0">
              <a:lnSpc>
                <a:spcPct val="107916"/>
              </a:lnSpc>
              <a:spcBef>
                <a:spcPts val="800"/>
              </a:spcBef>
              <a:spcAft>
                <a:spcPts val="0"/>
              </a:spcAft>
              <a:buClr>
                <a:srgbClr val="000000"/>
              </a:buClr>
              <a:buSzPct val="100000"/>
              <a:buFont typeface="Arial"/>
              <a:buChar char="●"/>
            </a:pPr>
            <a:r>
              <a:rPr lang="el" sz="2919" b="1">
                <a:solidFill>
                  <a:srgbClr val="000000"/>
                </a:solidFill>
                <a:highlight>
                  <a:srgbClr val="FFFFFF"/>
                </a:highlight>
                <a:latin typeface="Arial"/>
                <a:ea typeface="Arial"/>
                <a:cs typeface="Arial"/>
                <a:sym typeface="Arial"/>
              </a:rPr>
              <a:t>Τον σκοπό της συγκέντρωσης πληροφοριών.</a:t>
            </a:r>
            <a:endParaRPr sz="2919" b="1">
              <a:solidFill>
                <a:srgbClr val="000000"/>
              </a:solidFill>
              <a:highlight>
                <a:srgbClr val="FFFFFF"/>
              </a:highlight>
              <a:latin typeface="Arial"/>
              <a:ea typeface="Arial"/>
              <a:cs typeface="Arial"/>
              <a:sym typeface="Arial"/>
            </a:endParaRPr>
          </a:p>
          <a:p>
            <a:pPr marL="457200" lvl="0" indent="0" algn="l" rtl="0">
              <a:lnSpc>
                <a:spcPct val="107916"/>
              </a:lnSpc>
              <a:spcBef>
                <a:spcPts val="0"/>
              </a:spcBef>
              <a:spcAft>
                <a:spcPts val="0"/>
              </a:spcAft>
              <a:buNone/>
            </a:pPr>
            <a:r>
              <a:rPr lang="el" sz="2919">
                <a:solidFill>
                  <a:srgbClr val="000000"/>
                </a:solidFill>
                <a:latin typeface="Arial"/>
                <a:ea typeface="Arial"/>
                <a:cs typeface="Arial"/>
                <a:sym typeface="Arial"/>
              </a:rPr>
              <a:t> </a:t>
            </a:r>
            <a:endParaRPr sz="2919" b="1">
              <a:solidFill>
                <a:srgbClr val="000000"/>
              </a:solidFill>
              <a:latin typeface="Arial"/>
              <a:ea typeface="Arial"/>
              <a:cs typeface="Arial"/>
              <a:sym typeface="Arial"/>
            </a:endParaRPr>
          </a:p>
          <a:p>
            <a:pPr marL="457200" lvl="0" indent="-302745" algn="l" rtl="0">
              <a:lnSpc>
                <a:spcPct val="107916"/>
              </a:lnSpc>
              <a:spcBef>
                <a:spcPts val="0"/>
              </a:spcBef>
              <a:spcAft>
                <a:spcPts val="0"/>
              </a:spcAft>
              <a:buClr>
                <a:srgbClr val="000000"/>
              </a:buClr>
              <a:buSzPct val="100000"/>
              <a:buFont typeface="Arial"/>
              <a:buChar char="●"/>
            </a:pPr>
            <a:r>
              <a:rPr lang="el" sz="2919" b="1">
                <a:solidFill>
                  <a:srgbClr val="000000"/>
                </a:solidFill>
                <a:highlight>
                  <a:srgbClr val="FFFFFF"/>
                </a:highlight>
                <a:latin typeface="Arial"/>
                <a:ea typeface="Arial"/>
                <a:cs typeface="Arial"/>
                <a:sym typeface="Arial"/>
              </a:rPr>
              <a:t>Την </a:t>
            </a:r>
            <a:r>
              <a:rPr lang="el" sz="2919" b="1">
                <a:solidFill>
                  <a:srgbClr val="000000"/>
                </a:solidFill>
                <a:latin typeface="Arial"/>
                <a:ea typeface="Arial"/>
                <a:cs typeface="Arial"/>
                <a:sym typeface="Arial"/>
              </a:rPr>
              <a:t>διαχείριση, προστασία την </a:t>
            </a:r>
            <a:r>
              <a:rPr lang="el" sz="2919" b="1">
                <a:solidFill>
                  <a:srgbClr val="000000"/>
                </a:solidFill>
                <a:highlight>
                  <a:srgbClr val="FFFFFF"/>
                </a:highlight>
                <a:latin typeface="Arial"/>
                <a:ea typeface="Arial"/>
                <a:cs typeface="Arial"/>
                <a:sym typeface="Arial"/>
              </a:rPr>
              <a:t>χρήση και την διατήρησή  των προσωπικών δεδομένων.</a:t>
            </a:r>
            <a:endParaRPr sz="2919" b="1">
              <a:solidFill>
                <a:srgbClr val="000000"/>
              </a:solidFill>
              <a:highlight>
                <a:srgbClr val="FFFFFF"/>
              </a:highlight>
              <a:latin typeface="Arial"/>
              <a:ea typeface="Arial"/>
              <a:cs typeface="Arial"/>
              <a:sym typeface="Arial"/>
            </a:endParaRPr>
          </a:p>
          <a:p>
            <a:pPr marL="457200" lvl="0" indent="0" algn="l" rtl="0">
              <a:lnSpc>
                <a:spcPct val="107916"/>
              </a:lnSpc>
              <a:spcBef>
                <a:spcPts val="0"/>
              </a:spcBef>
              <a:spcAft>
                <a:spcPts val="0"/>
              </a:spcAft>
              <a:buNone/>
            </a:pPr>
            <a:r>
              <a:rPr lang="el" sz="2919" b="1">
                <a:solidFill>
                  <a:srgbClr val="000000"/>
                </a:solidFill>
                <a:highlight>
                  <a:srgbClr val="FFFFFF"/>
                </a:highlight>
                <a:latin typeface="Arial"/>
                <a:ea typeface="Arial"/>
                <a:cs typeface="Arial"/>
                <a:sym typeface="Arial"/>
              </a:rPr>
              <a:t> </a:t>
            </a:r>
            <a:endParaRPr sz="2919" b="1">
              <a:solidFill>
                <a:srgbClr val="000000"/>
              </a:solidFill>
              <a:highlight>
                <a:srgbClr val="FFFFFF"/>
              </a:highlight>
              <a:latin typeface="Arial"/>
              <a:ea typeface="Arial"/>
              <a:cs typeface="Arial"/>
              <a:sym typeface="Arial"/>
            </a:endParaRPr>
          </a:p>
          <a:p>
            <a:pPr marL="457200" lvl="0" indent="-302745" algn="l" rtl="0">
              <a:lnSpc>
                <a:spcPct val="107916"/>
              </a:lnSpc>
              <a:spcBef>
                <a:spcPts val="0"/>
              </a:spcBef>
              <a:spcAft>
                <a:spcPts val="0"/>
              </a:spcAft>
              <a:buClr>
                <a:srgbClr val="000000"/>
              </a:buClr>
              <a:buSzPct val="100000"/>
              <a:buFont typeface="Arial"/>
              <a:buChar char="●"/>
            </a:pPr>
            <a:r>
              <a:rPr lang="el" sz="2919" b="1">
                <a:solidFill>
                  <a:srgbClr val="000000"/>
                </a:solidFill>
                <a:latin typeface="Arial"/>
                <a:ea typeface="Arial"/>
                <a:cs typeface="Arial"/>
                <a:sym typeface="Arial"/>
              </a:rPr>
              <a:t>Νομιμότητα επεξεργασίας δεδομένων.</a:t>
            </a:r>
            <a:endParaRPr sz="2919" b="1">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
        <p:nvSpPr>
          <p:cNvPr id="99" name="Google Shape;99;p18"/>
          <p:cNvSpPr txBox="1">
            <a:spLocks noGrp="1"/>
          </p:cNvSpPr>
          <p:nvPr>
            <p:ph type="body" idx="2"/>
          </p:nvPr>
        </p:nvSpPr>
        <p:spPr>
          <a:xfrm>
            <a:off x="4832425" y="1486375"/>
            <a:ext cx="3999900" cy="35688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0"/>
              </a:spcAft>
              <a:buNone/>
            </a:pPr>
            <a:r>
              <a:rPr lang="el" sz="1200">
                <a:solidFill>
                  <a:srgbClr val="000000"/>
                </a:solidFill>
                <a:latin typeface="Calibri"/>
                <a:ea typeface="Calibri"/>
                <a:cs typeface="Calibri"/>
                <a:sym typeface="Calibri"/>
              </a:rPr>
              <a:t>Η εταιρία πρέπει να ενημερώνει τους χρήστες για :</a:t>
            </a:r>
            <a:endParaRPr sz="1200">
              <a:solidFill>
                <a:srgbClr val="000000"/>
              </a:solidFill>
              <a:latin typeface="Calibri"/>
              <a:ea typeface="Calibri"/>
              <a:cs typeface="Calibri"/>
              <a:sym typeface="Calibri"/>
            </a:endParaRPr>
          </a:p>
          <a:p>
            <a:pPr marL="495300" lvl="0" indent="-304800" algn="l" rtl="0">
              <a:lnSpc>
                <a:spcPct val="107916"/>
              </a:lnSpc>
              <a:spcBef>
                <a:spcPts val="800"/>
              </a:spcBef>
              <a:spcAft>
                <a:spcPts val="0"/>
              </a:spcAft>
              <a:buClr>
                <a:srgbClr val="000000"/>
              </a:buClr>
              <a:buSzPts val="1200"/>
              <a:buFont typeface="Arial"/>
              <a:buChar char="●"/>
            </a:pPr>
            <a:r>
              <a:rPr lang="el" sz="1200" b="1">
                <a:solidFill>
                  <a:srgbClr val="000000"/>
                </a:solidFill>
                <a:highlight>
                  <a:srgbClr val="FFFFFF"/>
                </a:highlight>
                <a:latin typeface="Arial"/>
                <a:ea typeface="Arial"/>
                <a:cs typeface="Arial"/>
                <a:sym typeface="Arial"/>
              </a:rPr>
              <a:t>Τον σκοπό της συγκέντρωσης πληροφοριών</a:t>
            </a:r>
            <a:r>
              <a:rPr lang="el"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marL="495300" lvl="0" indent="0" algn="l" rtl="0">
              <a:lnSpc>
                <a:spcPct val="107916"/>
              </a:lnSpc>
              <a:spcBef>
                <a:spcPts val="0"/>
              </a:spcBef>
              <a:spcAft>
                <a:spcPts val="0"/>
              </a:spcAft>
              <a:buNone/>
            </a:pPr>
            <a:endParaRPr sz="1200">
              <a:solidFill>
                <a:srgbClr val="000000"/>
              </a:solidFill>
              <a:latin typeface="Arial"/>
              <a:ea typeface="Arial"/>
              <a:cs typeface="Arial"/>
              <a:sym typeface="Arial"/>
            </a:endParaRPr>
          </a:p>
          <a:p>
            <a:pPr marL="495300" lvl="0" indent="-304800" algn="l" rtl="0">
              <a:lnSpc>
                <a:spcPct val="107916"/>
              </a:lnSpc>
              <a:spcBef>
                <a:spcPts val="0"/>
              </a:spcBef>
              <a:spcAft>
                <a:spcPts val="0"/>
              </a:spcAft>
              <a:buClr>
                <a:srgbClr val="000000"/>
              </a:buClr>
              <a:buSzPts val="1200"/>
              <a:buFont typeface="Arial"/>
              <a:buChar char="●"/>
            </a:pPr>
            <a:r>
              <a:rPr lang="el" sz="1200" b="1">
                <a:solidFill>
                  <a:srgbClr val="000000"/>
                </a:solidFill>
                <a:highlight>
                  <a:srgbClr val="FFFFFF"/>
                </a:highlight>
                <a:latin typeface="Arial"/>
                <a:ea typeface="Arial"/>
                <a:cs typeface="Arial"/>
                <a:sym typeface="Arial"/>
              </a:rPr>
              <a:t>Την χρήση των προσωπικών δεδομένων και την διατήρησή τους.</a:t>
            </a:r>
            <a:endParaRPr sz="1200" b="1">
              <a:solidFill>
                <a:srgbClr val="000000"/>
              </a:solidFill>
              <a:highlight>
                <a:srgbClr val="FFFFFF"/>
              </a:highlight>
              <a:latin typeface="Arial"/>
              <a:ea typeface="Arial"/>
              <a:cs typeface="Arial"/>
              <a:sym typeface="Arial"/>
            </a:endParaRPr>
          </a:p>
          <a:p>
            <a:pPr marL="495300" lvl="0" indent="0" algn="l" rtl="0">
              <a:lnSpc>
                <a:spcPct val="107916"/>
              </a:lnSpc>
              <a:spcBef>
                <a:spcPts val="0"/>
              </a:spcBef>
              <a:spcAft>
                <a:spcPts val="0"/>
              </a:spcAft>
              <a:buNone/>
            </a:pPr>
            <a:endParaRPr sz="1200" b="1">
              <a:solidFill>
                <a:srgbClr val="000000"/>
              </a:solidFill>
              <a:highlight>
                <a:srgbClr val="FFFFFF"/>
              </a:highlight>
              <a:latin typeface="Arial"/>
              <a:ea typeface="Arial"/>
              <a:cs typeface="Arial"/>
              <a:sym typeface="Arial"/>
            </a:endParaRPr>
          </a:p>
          <a:p>
            <a:pPr marL="495300" lvl="0" indent="-304800" algn="l" rtl="0">
              <a:lnSpc>
                <a:spcPct val="107916"/>
              </a:lnSpc>
              <a:spcBef>
                <a:spcPts val="0"/>
              </a:spcBef>
              <a:spcAft>
                <a:spcPts val="0"/>
              </a:spcAft>
              <a:buClr>
                <a:srgbClr val="000000"/>
              </a:buClr>
              <a:buSzPts val="1200"/>
              <a:buFont typeface="Arial"/>
              <a:buChar char="●"/>
            </a:pPr>
            <a:r>
              <a:rPr lang="el" sz="1200" b="1">
                <a:solidFill>
                  <a:srgbClr val="000000"/>
                </a:solidFill>
                <a:highlight>
                  <a:srgbClr val="FFFFFF"/>
                </a:highlight>
                <a:latin typeface="Arial"/>
                <a:ea typeface="Arial"/>
                <a:cs typeface="Arial"/>
                <a:sym typeface="Arial"/>
              </a:rPr>
              <a:t>Την επεξεργασία ευαίσθητων δεδομένων.</a:t>
            </a:r>
            <a:endParaRPr sz="1200" b="1">
              <a:solidFill>
                <a:srgbClr val="000000"/>
              </a:solidFill>
              <a:highlight>
                <a:srgbClr val="FFFFFF"/>
              </a:highlight>
              <a:latin typeface="Arial"/>
              <a:ea typeface="Arial"/>
              <a:cs typeface="Arial"/>
              <a:sym typeface="Arial"/>
            </a:endParaRPr>
          </a:p>
          <a:p>
            <a:pPr marL="495300" lvl="0" indent="0" algn="l" rtl="0">
              <a:lnSpc>
                <a:spcPct val="107916"/>
              </a:lnSpc>
              <a:spcBef>
                <a:spcPts val="0"/>
              </a:spcBef>
              <a:spcAft>
                <a:spcPts val="0"/>
              </a:spcAft>
              <a:buNone/>
            </a:pPr>
            <a:endParaRPr sz="1200" b="1">
              <a:solidFill>
                <a:srgbClr val="000000"/>
              </a:solidFill>
              <a:highlight>
                <a:srgbClr val="FFFFFF"/>
              </a:highlight>
              <a:latin typeface="Arial"/>
              <a:ea typeface="Arial"/>
              <a:cs typeface="Arial"/>
              <a:sym typeface="Arial"/>
            </a:endParaRPr>
          </a:p>
          <a:p>
            <a:pPr marL="495300" lvl="0" indent="-304800" algn="l" rtl="0">
              <a:lnSpc>
                <a:spcPct val="107916"/>
              </a:lnSpc>
              <a:spcBef>
                <a:spcPts val="0"/>
              </a:spcBef>
              <a:spcAft>
                <a:spcPts val="0"/>
              </a:spcAft>
              <a:buClr>
                <a:srgbClr val="000000"/>
              </a:buClr>
              <a:buSzPts val="1200"/>
              <a:buFont typeface="Arial"/>
              <a:buChar char="●"/>
            </a:pPr>
            <a:r>
              <a:rPr lang="el" sz="1200" b="1">
                <a:solidFill>
                  <a:srgbClr val="000000"/>
                </a:solidFill>
                <a:latin typeface="Arial"/>
                <a:ea typeface="Arial"/>
                <a:cs typeface="Arial"/>
                <a:sym typeface="Arial"/>
              </a:rPr>
              <a:t>Νομιμότητα επεξεργασίας δεδομένων.</a:t>
            </a:r>
            <a:endParaRPr sz="1200" b="1">
              <a:solidFill>
                <a:srgbClr val="000000"/>
              </a:solidFill>
              <a:latin typeface="Arial"/>
              <a:ea typeface="Arial"/>
              <a:cs typeface="Arial"/>
              <a:sym typeface="Arial"/>
            </a:endParaRPr>
          </a:p>
          <a:p>
            <a:pPr marL="495300" lvl="0" indent="0" algn="l" rtl="0">
              <a:lnSpc>
                <a:spcPct val="107916"/>
              </a:lnSpc>
              <a:spcBef>
                <a:spcPts val="0"/>
              </a:spcBef>
              <a:spcAft>
                <a:spcPts val="0"/>
              </a:spcAft>
              <a:buNone/>
            </a:pPr>
            <a:endParaRPr sz="1200" b="1">
              <a:solidFill>
                <a:srgbClr val="000000"/>
              </a:solidFill>
              <a:latin typeface="Arial"/>
              <a:ea typeface="Arial"/>
              <a:cs typeface="Arial"/>
              <a:sym typeface="Arial"/>
            </a:endParaRPr>
          </a:p>
          <a:p>
            <a:pPr marL="495300" lvl="0" indent="-304800" algn="l" rtl="0">
              <a:lnSpc>
                <a:spcPct val="107916"/>
              </a:lnSpc>
              <a:spcBef>
                <a:spcPts val="0"/>
              </a:spcBef>
              <a:spcAft>
                <a:spcPts val="0"/>
              </a:spcAft>
              <a:buClr>
                <a:srgbClr val="000000"/>
              </a:buClr>
              <a:buSzPts val="1200"/>
              <a:buFont typeface="Arial"/>
              <a:buChar char="●"/>
            </a:pPr>
            <a:r>
              <a:rPr lang="el" sz="1200" b="1">
                <a:solidFill>
                  <a:srgbClr val="000000"/>
                </a:solidFill>
                <a:latin typeface="Arial"/>
                <a:ea typeface="Arial"/>
                <a:cs typeface="Arial"/>
                <a:sym typeface="Arial"/>
              </a:rPr>
              <a:t>Τα cookies.</a:t>
            </a:r>
            <a:endParaRPr sz="1200" b="1">
              <a:solidFill>
                <a:srgbClr val="000000"/>
              </a:solidFill>
              <a:latin typeface="Arial"/>
              <a:ea typeface="Arial"/>
              <a:cs typeface="Arial"/>
              <a:sym typeface="Arial"/>
            </a:endParaRPr>
          </a:p>
          <a:p>
            <a:pPr marL="495300" lvl="0" indent="-304800" algn="l" rtl="0">
              <a:lnSpc>
                <a:spcPct val="107916"/>
              </a:lnSpc>
              <a:spcBef>
                <a:spcPts val="800"/>
              </a:spcBef>
              <a:spcAft>
                <a:spcPts val="0"/>
              </a:spcAft>
              <a:buClr>
                <a:srgbClr val="000000"/>
              </a:buClr>
              <a:buSzPts val="1200"/>
              <a:buFont typeface="Arial"/>
              <a:buChar char="●"/>
            </a:pPr>
            <a:r>
              <a:rPr lang="el" sz="1200" b="1">
                <a:solidFill>
                  <a:srgbClr val="000000"/>
                </a:solidFill>
                <a:latin typeface="Arial"/>
                <a:ea typeface="Arial"/>
                <a:cs typeface="Arial"/>
                <a:sym typeface="Arial"/>
              </a:rPr>
              <a:t>Την πολιτική απορρήτου.</a:t>
            </a:r>
            <a:endParaRPr sz="1200" b="1">
              <a:solidFill>
                <a:srgbClr val="000000"/>
              </a:solidFill>
              <a:latin typeface="Arial"/>
              <a:ea typeface="Arial"/>
              <a:cs typeface="Arial"/>
              <a:sym typeface="Arial"/>
            </a:endParaRPr>
          </a:p>
          <a:p>
            <a:pPr marL="495300" lvl="0" indent="-304800" algn="l" rtl="0">
              <a:lnSpc>
                <a:spcPct val="107916"/>
              </a:lnSpc>
              <a:spcBef>
                <a:spcPts val="800"/>
              </a:spcBef>
              <a:spcAft>
                <a:spcPts val="0"/>
              </a:spcAft>
              <a:buClr>
                <a:srgbClr val="000000"/>
              </a:buClr>
              <a:buSzPts val="1200"/>
              <a:buFont typeface="Arial"/>
              <a:buChar char="●"/>
            </a:pPr>
            <a:r>
              <a:rPr lang="el" sz="1200" b="1">
                <a:solidFill>
                  <a:srgbClr val="000000"/>
                </a:solidFill>
                <a:latin typeface="Arial"/>
                <a:ea typeface="Arial"/>
                <a:cs typeface="Arial"/>
                <a:sym typeface="Arial"/>
              </a:rPr>
              <a:t>Το πώς μοιράζονται  τα δεδομένα με τρίτους.</a:t>
            </a:r>
            <a:endParaRPr sz="1200" b="1">
              <a:solidFill>
                <a:srgbClr val="000000"/>
              </a:solidFill>
              <a:latin typeface="Arial"/>
              <a:ea typeface="Arial"/>
              <a:cs typeface="Arial"/>
              <a:sym typeface="Arial"/>
            </a:endParaRPr>
          </a:p>
          <a:p>
            <a:pPr marL="0" lvl="0" indent="0" algn="l" rtl="0">
              <a:spcBef>
                <a:spcPts val="800"/>
              </a:spcBef>
              <a:spcAft>
                <a:spcPts val="1200"/>
              </a:spcAft>
              <a:buNone/>
            </a:pPr>
            <a:endParaRPr/>
          </a:p>
        </p:txBody>
      </p:sp>
      <p:sp>
        <p:nvSpPr>
          <p:cNvPr id="100" name="Google Shape;100;p18"/>
          <p:cNvSpPr/>
          <p:nvPr/>
        </p:nvSpPr>
        <p:spPr>
          <a:xfrm>
            <a:off x="6350275" y="183950"/>
            <a:ext cx="152400" cy="15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7916"/>
              </a:lnSpc>
              <a:spcBef>
                <a:spcPts val="0"/>
              </a:spcBef>
              <a:spcAft>
                <a:spcPts val="8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25" y="500925"/>
            <a:ext cx="3706500" cy="12504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0"/>
              </a:spcAft>
              <a:buNone/>
            </a:pPr>
            <a:r>
              <a:rPr lang="el" sz="2500" b="1">
                <a:solidFill>
                  <a:srgbClr val="FFFFFF"/>
                </a:solidFill>
                <a:latin typeface="Calibri"/>
                <a:ea typeface="Calibri"/>
                <a:cs typeface="Calibri"/>
                <a:sym typeface="Calibri"/>
              </a:rPr>
              <a:t>Όροι και προϋποθέσεις </a:t>
            </a:r>
            <a:endParaRPr sz="2500" b="1">
              <a:solidFill>
                <a:srgbClr val="FFFFFF"/>
              </a:solidFill>
              <a:latin typeface="Calibri"/>
              <a:ea typeface="Calibri"/>
              <a:cs typeface="Calibri"/>
              <a:sym typeface="Calibri"/>
            </a:endParaRPr>
          </a:p>
          <a:p>
            <a:pPr marL="0" lvl="0" indent="0" algn="l" rtl="0">
              <a:spcBef>
                <a:spcPts val="800"/>
              </a:spcBef>
              <a:spcAft>
                <a:spcPts val="0"/>
              </a:spcAft>
              <a:buNone/>
            </a:pPr>
            <a:endParaRPr/>
          </a:p>
        </p:txBody>
      </p:sp>
      <p:sp>
        <p:nvSpPr>
          <p:cNvPr id="106" name="Google Shape;106;p19"/>
          <p:cNvSpPr txBox="1">
            <a:spLocks noGrp="1"/>
          </p:cNvSpPr>
          <p:nvPr>
            <p:ph type="body" idx="1"/>
          </p:nvPr>
        </p:nvSpPr>
        <p:spPr>
          <a:xfrm>
            <a:off x="4644675" y="500925"/>
            <a:ext cx="4166400" cy="18906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800"/>
              </a:spcAft>
              <a:buNone/>
            </a:pPr>
            <a:r>
              <a:rPr lang="el" sz="1200">
                <a:solidFill>
                  <a:srgbClr val="000000"/>
                </a:solidFill>
                <a:latin typeface="Calibri"/>
                <a:ea typeface="Calibri"/>
                <a:cs typeface="Calibri"/>
                <a:sym typeface="Calibri"/>
              </a:rPr>
              <a:t>Η ύπαρξη μιας σελίδας όρων και προϋποθέσεων προστατεύει τα δικαιώματα της εταιρίας και ενημερώνει τους χρήστες για τους γενικούς όρους της εταιρείας, της ευθύνες του, για την προστασία των δεδομένων του, τα δικαιώματά του, για τις πολιτικές της εταιρείας σε σχέση με τις πληρωμές την αποστολή παραγγελιών, επιστροφή χρημάτων και την πολιτική επιστροφών.</a:t>
            </a:r>
            <a:endParaRPr/>
          </a:p>
        </p:txBody>
      </p:sp>
      <p:sp>
        <p:nvSpPr>
          <p:cNvPr id="107" name="Google Shape;107;p19"/>
          <p:cNvSpPr txBox="1"/>
          <p:nvPr/>
        </p:nvSpPr>
        <p:spPr>
          <a:xfrm>
            <a:off x="478300" y="2869775"/>
            <a:ext cx="3540000" cy="9180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l" sz="2500" b="1">
                <a:solidFill>
                  <a:srgbClr val="FFFFFF"/>
                </a:solidFill>
                <a:latin typeface="Calibri"/>
                <a:ea typeface="Calibri"/>
                <a:cs typeface="Calibri"/>
                <a:sym typeface="Calibri"/>
              </a:rPr>
              <a:t>Disclaimers</a:t>
            </a:r>
            <a:endParaRPr sz="2500" b="1">
              <a:solidFill>
                <a:srgbClr val="FFFFFF"/>
              </a:solidFill>
              <a:latin typeface="Calibri"/>
              <a:ea typeface="Calibri"/>
              <a:cs typeface="Calibri"/>
              <a:sym typeface="Calibri"/>
            </a:endParaRPr>
          </a:p>
          <a:p>
            <a:pPr marL="0" lvl="0" indent="0" algn="l" rtl="0">
              <a:spcBef>
                <a:spcPts val="800"/>
              </a:spcBef>
              <a:spcAft>
                <a:spcPts val="0"/>
              </a:spcAft>
              <a:buNone/>
            </a:pPr>
            <a:endParaRPr>
              <a:latin typeface="Roboto"/>
              <a:ea typeface="Roboto"/>
              <a:cs typeface="Roboto"/>
              <a:sym typeface="Roboto"/>
            </a:endParaRPr>
          </a:p>
        </p:txBody>
      </p:sp>
      <p:sp>
        <p:nvSpPr>
          <p:cNvPr id="108" name="Google Shape;108;p19"/>
          <p:cNvSpPr txBox="1"/>
          <p:nvPr/>
        </p:nvSpPr>
        <p:spPr>
          <a:xfrm>
            <a:off x="4760875" y="2715250"/>
            <a:ext cx="3936600" cy="13002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l" sz="1200">
                <a:latin typeface="Calibri"/>
                <a:ea typeface="Calibri"/>
                <a:cs typeface="Calibri"/>
                <a:sym typeface="Calibri"/>
              </a:rPr>
              <a:t>Η αποποίηση ευθυνών είναι μια βασική νομική απαίτηση της εταιρείας που καλύπτει τα βασικά ζητήματα που θα μπορούσαν να προκύψουν κατά τη λειτουργία του ιστότοπου.</a:t>
            </a:r>
            <a:endParaRPr sz="1200">
              <a:latin typeface="Calibri"/>
              <a:ea typeface="Calibri"/>
              <a:cs typeface="Calibri"/>
              <a:sym typeface="Calibri"/>
            </a:endParaRPr>
          </a:p>
          <a:p>
            <a:pPr marL="0" lvl="0" indent="0" algn="l" rtl="0">
              <a:spcBef>
                <a:spcPts val="800"/>
              </a:spcBef>
              <a:spcAft>
                <a:spcPts val="0"/>
              </a:spcAft>
              <a:buNone/>
            </a:pPr>
            <a:endParaRPr>
              <a:latin typeface="Roboto"/>
              <a:ea typeface="Roboto"/>
              <a:cs typeface="Roboto"/>
              <a:sym typeface="Roboto"/>
            </a:endParaRPr>
          </a:p>
        </p:txBody>
      </p:sp>
      <p:cxnSp>
        <p:nvCxnSpPr>
          <p:cNvPr id="109" name="Google Shape;109;p19"/>
          <p:cNvCxnSpPr/>
          <p:nvPr/>
        </p:nvCxnSpPr>
        <p:spPr>
          <a:xfrm>
            <a:off x="4424775" y="2391525"/>
            <a:ext cx="4606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lnSpc>
                <a:spcPct val="107916"/>
              </a:lnSpc>
              <a:spcBef>
                <a:spcPts val="1200"/>
              </a:spcBef>
              <a:spcAft>
                <a:spcPts val="0"/>
              </a:spcAft>
              <a:buNone/>
            </a:pPr>
            <a:r>
              <a:rPr lang="el" sz="3100" b="1">
                <a:solidFill>
                  <a:srgbClr val="2F5496"/>
                </a:solidFill>
                <a:latin typeface="Calibri"/>
                <a:ea typeface="Calibri"/>
                <a:cs typeface="Calibri"/>
                <a:sym typeface="Calibri"/>
              </a:rPr>
              <a:t>Απαιτήσεις Ασφάλειας</a:t>
            </a:r>
            <a:endParaRPr sz="3100" b="1">
              <a:solidFill>
                <a:srgbClr val="2F5496"/>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800"/>
              </a:spcAft>
              <a:buNone/>
            </a:pPr>
            <a:r>
              <a:rPr lang="el" sz="2400" b="1">
                <a:solidFill>
                  <a:srgbClr val="FFFFFF"/>
                </a:solidFill>
                <a:latin typeface="Calibri"/>
                <a:ea typeface="Calibri"/>
                <a:cs typeface="Calibri"/>
                <a:sym typeface="Calibri"/>
              </a:rPr>
              <a:t>Αυθεντικοποίηση χρηστών</a:t>
            </a:r>
            <a:endParaRPr sz="4100">
              <a:solidFill>
                <a:srgbClr val="FFFFFF"/>
              </a:solidFill>
            </a:endParaRPr>
          </a:p>
        </p:txBody>
      </p:sp>
      <p:sp>
        <p:nvSpPr>
          <p:cNvPr id="120" name="Google Shape;120;p21"/>
          <p:cNvSpPr txBox="1">
            <a:spLocks noGrp="1"/>
          </p:cNvSpPr>
          <p:nvPr>
            <p:ph type="body" idx="1"/>
          </p:nvPr>
        </p:nvSpPr>
        <p:spPr>
          <a:xfrm>
            <a:off x="4644675" y="309050"/>
            <a:ext cx="4166400" cy="1258500"/>
          </a:xfrm>
          <a:prstGeom prst="rect">
            <a:avLst/>
          </a:prstGeom>
        </p:spPr>
        <p:txBody>
          <a:bodyPr spcFirstLastPara="1" wrap="square" lIns="91425" tIns="91425" rIns="91425" bIns="91425" anchor="t" anchorCtr="0">
            <a:normAutofit fontScale="70000" lnSpcReduction="10000"/>
          </a:bodyPr>
          <a:lstStyle/>
          <a:p>
            <a:pPr marL="0" lvl="0" indent="0" algn="l" rtl="0">
              <a:lnSpc>
                <a:spcPct val="107916"/>
              </a:lnSpc>
              <a:spcBef>
                <a:spcPts val="0"/>
              </a:spcBef>
              <a:spcAft>
                <a:spcPts val="0"/>
              </a:spcAft>
              <a:buNone/>
            </a:pPr>
            <a:r>
              <a:rPr lang="el" sz="1917">
                <a:solidFill>
                  <a:srgbClr val="000000"/>
                </a:solidFill>
                <a:latin typeface="Calibri"/>
                <a:ea typeface="Calibri"/>
                <a:cs typeface="Calibri"/>
                <a:sym typeface="Calibri"/>
              </a:rPr>
              <a:t>  Ο έλεγχος ταυτότητας διασφαλίζει ότι κάθε οντότητα που εισέρχεται στην σελίδα ως επισκέπτης είναι αυτό που ισχυρίζεται πραγματικά ότι είναι.</a:t>
            </a:r>
            <a:endParaRPr sz="1917">
              <a:solidFill>
                <a:srgbClr val="000000"/>
              </a:solidFill>
              <a:latin typeface="Calibri"/>
              <a:ea typeface="Calibri"/>
              <a:cs typeface="Calibri"/>
              <a:sym typeface="Calibri"/>
            </a:endParaRPr>
          </a:p>
          <a:p>
            <a:pPr marL="0" lvl="0" indent="0" algn="l" rtl="0">
              <a:lnSpc>
                <a:spcPct val="107916"/>
              </a:lnSpc>
              <a:spcBef>
                <a:spcPts val="800"/>
              </a:spcBef>
              <a:spcAft>
                <a:spcPts val="0"/>
              </a:spcAft>
              <a:buNone/>
            </a:pPr>
            <a:endParaRPr sz="1100" b="1">
              <a:solidFill>
                <a:srgbClr val="000000"/>
              </a:solidFill>
              <a:latin typeface="Calibri"/>
              <a:ea typeface="Calibri"/>
              <a:cs typeface="Calibri"/>
              <a:sym typeface="Calibri"/>
            </a:endParaRPr>
          </a:p>
          <a:p>
            <a:pPr marL="0" lvl="0" indent="0" algn="l" rtl="0">
              <a:spcBef>
                <a:spcPts val="800"/>
              </a:spcBef>
              <a:spcAft>
                <a:spcPts val="1200"/>
              </a:spcAft>
              <a:buNone/>
            </a:pPr>
            <a:endParaRPr/>
          </a:p>
        </p:txBody>
      </p:sp>
      <p:sp>
        <p:nvSpPr>
          <p:cNvPr id="121" name="Google Shape;121;p21"/>
          <p:cNvSpPr txBox="1"/>
          <p:nvPr/>
        </p:nvSpPr>
        <p:spPr>
          <a:xfrm>
            <a:off x="375275" y="2236950"/>
            <a:ext cx="3642900" cy="7440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800"/>
              </a:spcAft>
              <a:buNone/>
            </a:pPr>
            <a:r>
              <a:rPr lang="el" sz="1700" b="1">
                <a:solidFill>
                  <a:srgbClr val="FFFFFF"/>
                </a:solidFill>
                <a:latin typeface="Calibri"/>
                <a:ea typeface="Calibri"/>
                <a:cs typeface="Calibri"/>
                <a:sym typeface="Calibri"/>
              </a:rPr>
              <a:t>Προστασία δεδομένων και διαχείριση τ</a:t>
            </a:r>
            <a:r>
              <a:rPr lang="el" sz="1800" b="1">
                <a:solidFill>
                  <a:srgbClr val="FFFFFF"/>
                </a:solidFill>
                <a:latin typeface="Calibri"/>
                <a:ea typeface="Calibri"/>
                <a:cs typeface="Calibri"/>
                <a:sym typeface="Calibri"/>
              </a:rPr>
              <a:t>ων εμπιστευτικών πληροφοριών.</a:t>
            </a:r>
            <a:endParaRPr sz="1800" b="1">
              <a:solidFill>
                <a:srgbClr val="FFFFFF"/>
              </a:solidFill>
              <a:latin typeface="Calibri"/>
              <a:ea typeface="Calibri"/>
              <a:cs typeface="Calibri"/>
              <a:sym typeface="Calibri"/>
            </a:endParaRPr>
          </a:p>
        </p:txBody>
      </p:sp>
      <p:sp>
        <p:nvSpPr>
          <p:cNvPr id="122" name="Google Shape;122;p21"/>
          <p:cNvSpPr txBox="1"/>
          <p:nvPr/>
        </p:nvSpPr>
        <p:spPr>
          <a:xfrm>
            <a:off x="4671775" y="2141550"/>
            <a:ext cx="4166400" cy="9348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l" sz="1300">
                <a:latin typeface="Calibri"/>
                <a:ea typeface="Calibri"/>
                <a:cs typeface="Calibri"/>
                <a:sym typeface="Calibri"/>
              </a:rPr>
              <a:t>  Η προστασία δεδομένων απαιτεί διασφάλιση τόσο της ακεραιότητας των δεδομένων όσο και του απορρήτου.</a:t>
            </a:r>
            <a:endParaRPr sz="1300">
              <a:latin typeface="Calibri"/>
              <a:ea typeface="Calibri"/>
              <a:cs typeface="Calibri"/>
              <a:sym typeface="Calibri"/>
            </a:endParaRPr>
          </a:p>
          <a:p>
            <a:pPr marL="0" lvl="0" indent="0" algn="l" rtl="0">
              <a:spcBef>
                <a:spcPts val="800"/>
              </a:spcBef>
              <a:spcAft>
                <a:spcPts val="0"/>
              </a:spcAft>
              <a:buNone/>
            </a:pPr>
            <a:endParaRPr>
              <a:latin typeface="Roboto"/>
              <a:ea typeface="Roboto"/>
              <a:cs typeface="Roboto"/>
              <a:sym typeface="Roboto"/>
            </a:endParaRPr>
          </a:p>
        </p:txBody>
      </p:sp>
      <p:sp>
        <p:nvSpPr>
          <p:cNvPr id="123" name="Google Shape;123;p21"/>
          <p:cNvSpPr txBox="1"/>
          <p:nvPr/>
        </p:nvSpPr>
        <p:spPr>
          <a:xfrm>
            <a:off x="511625" y="4069175"/>
            <a:ext cx="3370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l" sz="2400">
                <a:solidFill>
                  <a:schemeClr val="lt1"/>
                </a:solidFill>
                <a:latin typeface="Calibri"/>
                <a:ea typeface="Calibri"/>
                <a:cs typeface="Calibri"/>
                <a:sym typeface="Calibri"/>
              </a:rPr>
              <a:t>Risk management</a:t>
            </a:r>
            <a:endParaRPr sz="2400">
              <a:solidFill>
                <a:schemeClr val="lt1"/>
              </a:solidFill>
              <a:latin typeface="Calibri"/>
              <a:ea typeface="Calibri"/>
              <a:cs typeface="Calibri"/>
              <a:sym typeface="Calibri"/>
            </a:endParaRPr>
          </a:p>
          <a:p>
            <a:pPr marL="0" lvl="0" indent="0" algn="l" rtl="0">
              <a:spcBef>
                <a:spcPts val="0"/>
              </a:spcBef>
              <a:spcAft>
                <a:spcPts val="0"/>
              </a:spcAft>
              <a:buNone/>
            </a:pPr>
            <a:endParaRPr>
              <a:latin typeface="Roboto"/>
              <a:ea typeface="Roboto"/>
              <a:cs typeface="Roboto"/>
              <a:sym typeface="Roboto"/>
            </a:endParaRPr>
          </a:p>
        </p:txBody>
      </p:sp>
      <p:sp>
        <p:nvSpPr>
          <p:cNvPr id="124" name="Google Shape;124;p21"/>
          <p:cNvSpPr txBox="1"/>
          <p:nvPr/>
        </p:nvSpPr>
        <p:spPr>
          <a:xfrm>
            <a:off x="4893325" y="3561450"/>
            <a:ext cx="3723300" cy="1416300"/>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l" sz="1100">
                <a:latin typeface="Calibri"/>
                <a:ea typeface="Calibri"/>
                <a:cs typeface="Calibri"/>
                <a:sym typeface="Calibri"/>
              </a:rPr>
              <a:t>Οι κίνδυνοι ασφάλειας πληροφοριών (απειλές και ευπάθειες) πρέπει να εντοπιστούν, να καθοριστούν, να ποσοτικοποιηθούν και να διαχειριστούν. Αυτό περιλαμβάνει την ιεράρχηση και την αξιολόγηση των κινδύνων για τα συστήματα και τα δεδομένα.</a:t>
            </a:r>
            <a:endParaRPr sz="1100">
              <a:latin typeface="Calibri"/>
              <a:ea typeface="Calibri"/>
              <a:cs typeface="Calibri"/>
              <a:sym typeface="Calibri"/>
            </a:endParaRPr>
          </a:p>
          <a:p>
            <a:pPr marL="0" lvl="0" indent="0" algn="l" rtl="0">
              <a:spcBef>
                <a:spcPts val="800"/>
              </a:spcBef>
              <a:spcAft>
                <a:spcPts val="0"/>
              </a:spcAft>
              <a:buNone/>
            </a:pPr>
            <a:endParaRPr>
              <a:latin typeface="Roboto"/>
              <a:ea typeface="Roboto"/>
              <a:cs typeface="Roboto"/>
              <a:sym typeface="Roboto"/>
            </a:endParaRPr>
          </a:p>
        </p:txBody>
      </p:sp>
      <p:cxnSp>
        <p:nvCxnSpPr>
          <p:cNvPr id="125" name="Google Shape;125;p21"/>
          <p:cNvCxnSpPr/>
          <p:nvPr/>
        </p:nvCxnSpPr>
        <p:spPr>
          <a:xfrm>
            <a:off x="4429750" y="3355425"/>
            <a:ext cx="4606200" cy="0"/>
          </a:xfrm>
          <a:prstGeom prst="straightConnector1">
            <a:avLst/>
          </a:prstGeom>
          <a:noFill/>
          <a:ln w="9525" cap="flat" cmpd="sng">
            <a:solidFill>
              <a:schemeClr val="dk2"/>
            </a:solidFill>
            <a:prstDash val="solid"/>
            <a:round/>
            <a:headEnd type="none" w="med" len="med"/>
            <a:tailEnd type="none" w="med" len="med"/>
          </a:ln>
        </p:spPr>
      </p:cxnSp>
      <p:cxnSp>
        <p:nvCxnSpPr>
          <p:cNvPr id="126" name="Google Shape;126;p21"/>
          <p:cNvCxnSpPr/>
          <p:nvPr/>
        </p:nvCxnSpPr>
        <p:spPr>
          <a:xfrm>
            <a:off x="4407675" y="1626200"/>
            <a:ext cx="4657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3417C49095E844BEB0F47198FC15CB" ma:contentTypeVersion="13" ma:contentTypeDescription="Create a new document." ma:contentTypeScope="" ma:versionID="18ebb41ac5a84c0836d2da6ce824734a">
  <xsd:schema xmlns:xsd="http://www.w3.org/2001/XMLSchema" xmlns:xs="http://www.w3.org/2001/XMLSchema" xmlns:p="http://schemas.microsoft.com/office/2006/metadata/properties" xmlns:ns2="1c7eee83-e6c7-475c-bfcd-1cd837d77464" xmlns:ns3="a732884e-f76c-4b4e-94dc-6a794da04954" targetNamespace="http://schemas.microsoft.com/office/2006/metadata/properties" ma:root="true" ma:fieldsID="c678f20cf3ec514044ea5823307d8c9d" ns2:_="" ns3:_="">
    <xsd:import namespace="1c7eee83-e6c7-475c-bfcd-1cd837d77464"/>
    <xsd:import namespace="a732884e-f76c-4b4e-94dc-6a794da0495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7eee83-e6c7-475c-bfcd-1cd837d77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32884e-f76c-4b4e-94dc-6a794da0495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6C7511-DF06-420B-B354-4BC950462B5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A1609CA-6714-47AB-A8E8-079F3F53A527}">
  <ds:schemaRefs>
    <ds:schemaRef ds:uri="http://schemas.microsoft.com/sharepoint/v3/contenttype/forms"/>
  </ds:schemaRefs>
</ds:datastoreItem>
</file>

<file path=customXml/itemProps3.xml><?xml version="1.0" encoding="utf-8"?>
<ds:datastoreItem xmlns:ds="http://schemas.openxmlformats.org/officeDocument/2006/customXml" ds:itemID="{9B09B77B-D125-4830-AB43-5231774922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7eee83-e6c7-475c-bfcd-1cd837d77464"/>
    <ds:schemaRef ds:uri="a732884e-f76c-4b4e-94dc-6a794da049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1015</Words>
  <Application>Microsoft Office PowerPoint</Application>
  <PresentationFormat>Προβολή στην οθόνη (16:9)</PresentationFormat>
  <Paragraphs>98</Paragraphs>
  <Slides>16</Slides>
  <Notes>16</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16</vt:i4>
      </vt:variant>
    </vt:vector>
  </HeadingPairs>
  <TitlesOfParts>
    <vt:vector size="22" baseType="lpstr">
      <vt:lpstr>Roboto</vt:lpstr>
      <vt:lpstr>Times New Roman</vt:lpstr>
      <vt:lpstr>Calibri</vt:lpstr>
      <vt:lpstr>Arial</vt:lpstr>
      <vt:lpstr>Merriweather</vt:lpstr>
      <vt:lpstr>Paradigm</vt:lpstr>
      <vt:lpstr>Μελέτη ανάλυσης και επικινδυνότητας για την εταιρεία Skroutz</vt:lpstr>
      <vt:lpstr>Περιγραφή του Οργανισμού</vt:lpstr>
      <vt:lpstr>Μεθοδολογία CRAMM: CCTA Risk Analysis and Management Method</vt:lpstr>
      <vt:lpstr>Νομικές Απαιτήσεις</vt:lpstr>
      <vt:lpstr>Ορθότητα σε Παρεχόμενες πληροφορίες, υπηρεσίες &amp; προϊόντα</vt:lpstr>
      <vt:lpstr>GDPR και οδηγίες ePrivacy </vt:lpstr>
      <vt:lpstr>Όροι και προϋποθέσεις  </vt:lpstr>
      <vt:lpstr>Απαιτήσεις Ασφάλειας </vt:lpstr>
      <vt:lpstr>Αυθεντικοποίηση χρηστών</vt:lpstr>
      <vt:lpstr>Παρουσίαση του PowerPoint</vt:lpstr>
      <vt:lpstr>Χαρτογράφηση ΠΣ</vt:lpstr>
      <vt:lpstr>Πολιτικές</vt:lpstr>
      <vt:lpstr>Access Control Policy </vt:lpstr>
      <vt:lpstr>Password Policy </vt:lpstr>
      <vt:lpstr>Logging Policy </vt:lpstr>
      <vt:lpstr>Backup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Μελέτη ανάλυσης και επικινδυνότητας για την εταιρεία Skroutz</dc:title>
  <dc:creator>kyriakos kolovos</dc:creator>
  <cp:lastModifiedBy>ΚΥΡΙΑΚΟΣ ΚΟΛΟΒΟΣ</cp:lastModifiedBy>
  <cp:revision>1</cp:revision>
  <dcterms:modified xsi:type="dcterms:W3CDTF">2022-05-20T10:18:07Z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0x010100A33417C49095E844BEB0F47198FC15CB</vt:lpwstr>
  </property>
</Properties>
</file>