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E92C1-5F39-4AFA-99AA-468F2BEA9EB2}" v="5" dt="2023-03-19T16:12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3/19/2023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21/03/2023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Kyriakos Kyriakou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Collaborated Filtering: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Popular technique used in recommender systems to </a:t>
            </a:r>
            <a:r>
              <a:rPr lang="en-GB" sz="2000" b="1" i="0" dirty="0">
                <a:effectLst/>
                <a:latin typeface="Söhne"/>
              </a:rPr>
              <a:t>predict users' preferences</a:t>
            </a:r>
            <a:r>
              <a:rPr lang="en-GB" sz="2000" b="0" i="0" dirty="0">
                <a:effectLst/>
                <a:latin typeface="Söhne"/>
              </a:rPr>
              <a:t> and provide personalized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It relies on </a:t>
            </a:r>
            <a:r>
              <a:rPr lang="en-GB" sz="2000" b="1" i="0" dirty="0">
                <a:effectLst/>
                <a:latin typeface="Söhne"/>
              </a:rPr>
              <a:t>user-item interactions </a:t>
            </a:r>
            <a:r>
              <a:rPr lang="en-GB" sz="2000" b="0" i="0" dirty="0">
                <a:effectLst/>
                <a:latin typeface="Söhne"/>
              </a:rPr>
              <a:t>to learn patterns and make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effectLst/>
                <a:latin typeface="Söhne"/>
              </a:rPr>
              <a:t>Two main types: </a:t>
            </a:r>
            <a:r>
              <a:rPr lang="en-GB" sz="2000" b="0" i="0" dirty="0">
                <a:effectLst/>
                <a:latin typeface="Söhne"/>
              </a:rPr>
              <a:t>memory-based and model-based.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Memory-based</a:t>
            </a:r>
            <a:r>
              <a:rPr lang="en-GB" sz="2000" b="0" i="0" dirty="0">
                <a:effectLst/>
                <a:latin typeface="Söhne"/>
              </a:rPr>
              <a:t> approaches compute similarities between users or items based on past interactions and use these similarities to make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Model-based</a:t>
            </a:r>
            <a:r>
              <a:rPr lang="en-GB" sz="2000" b="0" i="0" dirty="0">
                <a:effectLst/>
                <a:latin typeface="Söhne"/>
              </a:rPr>
              <a:t> approaches use machine learning algorithms, such as matrix factorization and deep learning to learn the underlying patterns and make predictions.</a:t>
            </a:r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2CEA-C979-0E19-2A03-A2D00D1B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Sequential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4F07-044D-09B2-B974-24509B14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6851719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</a:t>
            </a:r>
            <a:r>
              <a:rPr lang="en-GB" sz="2000" b="0" i="0" dirty="0">
                <a:effectLst/>
                <a:latin typeface="Söhne"/>
              </a:rPr>
              <a:t>equential system predicts the next item a user is likely to interact with </a:t>
            </a:r>
            <a:r>
              <a:rPr lang="en-GB" sz="2000" b="1" i="0" dirty="0">
                <a:effectLst/>
                <a:latin typeface="Söhne"/>
              </a:rPr>
              <a:t>based on their previous interactions </a:t>
            </a:r>
            <a:r>
              <a:rPr lang="en-GB" sz="2000" b="0" i="0" dirty="0">
                <a:effectLst/>
                <a:latin typeface="Söhne"/>
              </a:rPr>
              <a:t>in a sequential order, providing more accurate and relevant recommendations.</a:t>
            </a:r>
          </a:p>
          <a:p>
            <a:pPr marL="0" indent="0" algn="l">
              <a:buNone/>
            </a:pPr>
            <a:endParaRPr lang="en-GB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Useful in </a:t>
            </a:r>
            <a:r>
              <a:rPr lang="en-GB" sz="2000" b="1" i="0" dirty="0">
                <a:effectLst/>
                <a:latin typeface="Söhne"/>
              </a:rPr>
              <a:t>capturing a user's changing preferences</a:t>
            </a:r>
            <a:r>
              <a:rPr lang="en-GB" sz="2000" b="0" i="0" dirty="0">
                <a:effectLst/>
                <a:latin typeface="Söhne"/>
              </a:rPr>
              <a:t> and interests </a:t>
            </a:r>
            <a:r>
              <a:rPr lang="en-GB" sz="2000" b="1" i="0" dirty="0">
                <a:effectLst/>
                <a:latin typeface="Söhne"/>
              </a:rPr>
              <a:t>over time</a:t>
            </a:r>
            <a:r>
              <a:rPr lang="en-GB" sz="2000" b="0" i="0" dirty="0">
                <a:effectLst/>
                <a:latin typeface="Söhne"/>
              </a:rPr>
              <a:t>, allowing for dynamic and adaptive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57358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1316-E4B8-0B2C-D52C-9085871F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State-of-the-art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C301-54FE-ADF1-E167-A86E6413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i="0" dirty="0">
                <a:effectLst/>
                <a:latin typeface="Söhne"/>
              </a:rPr>
              <a:t>RNNs: </a:t>
            </a:r>
            <a:r>
              <a:rPr lang="en-GB" sz="2000" i="0" dirty="0">
                <a:effectLst/>
                <a:latin typeface="Söhne"/>
              </a:rPr>
              <a:t>process sequences of inputs - </a:t>
            </a:r>
            <a:r>
              <a:rPr lang="en-GB" sz="2000" i="1" dirty="0">
                <a:effectLst/>
                <a:latin typeface="Söhne"/>
              </a:rPr>
              <a:t>GRU4Rec (</a:t>
            </a:r>
            <a:r>
              <a:rPr lang="en-GB" sz="2000" i="1" dirty="0" err="1">
                <a:effectLst/>
                <a:latin typeface="Söhne"/>
              </a:rPr>
              <a:t>Hidasi</a:t>
            </a:r>
            <a:r>
              <a:rPr lang="en-GB" sz="2000" i="1" dirty="0">
                <a:effectLst/>
                <a:latin typeface="Söhne"/>
              </a:rPr>
              <a:t> et al., 2016)</a:t>
            </a:r>
            <a:r>
              <a:rPr lang="en-GB" sz="2000" dirty="0">
                <a:effectLst/>
                <a:latin typeface="Söhne"/>
              </a:rPr>
              <a:t>.</a:t>
            </a:r>
          </a:p>
          <a:p>
            <a:r>
              <a:rPr lang="en-GB" sz="2000" b="1" dirty="0">
                <a:latin typeface="Söhne"/>
              </a:rPr>
              <a:t>LSTMs: </a:t>
            </a:r>
            <a:r>
              <a:rPr lang="en-GB" sz="2000" dirty="0">
                <a:latin typeface="Söhne"/>
              </a:rPr>
              <a:t>capture long-term dependencies in the sequence - </a:t>
            </a:r>
            <a:r>
              <a:rPr lang="en-GB" sz="2000" i="1" dirty="0">
                <a:latin typeface="Söhne"/>
              </a:rPr>
              <a:t>Deep Bi-LSTM (Zhao et al., 2020)</a:t>
            </a:r>
            <a:r>
              <a:rPr lang="en-GB" sz="2000" dirty="0">
                <a:latin typeface="Söhne"/>
              </a:rPr>
              <a:t>.</a:t>
            </a:r>
          </a:p>
          <a:p>
            <a:r>
              <a:rPr lang="en-GB" sz="2000" b="1" i="0" dirty="0">
                <a:effectLst/>
                <a:latin typeface="Söhne"/>
              </a:rPr>
              <a:t>Transformers: </a:t>
            </a:r>
            <a:r>
              <a:rPr lang="en-GB" sz="2000" i="0" dirty="0">
                <a:effectLst/>
                <a:latin typeface="Söhne"/>
              </a:rPr>
              <a:t>Attention </a:t>
            </a:r>
            <a:r>
              <a:rPr lang="en-GB" sz="2000" dirty="0">
                <a:latin typeface="Söhne"/>
              </a:rPr>
              <a:t>&amp; parallel processing - </a:t>
            </a:r>
            <a:r>
              <a:rPr lang="en-GB" sz="2000" i="1" dirty="0">
                <a:latin typeface="Söhne"/>
              </a:rPr>
              <a:t>BERT4Rec (Sun et al., 2019)</a:t>
            </a:r>
            <a:r>
              <a:rPr lang="en-GB" sz="2000" dirty="0">
                <a:latin typeface="Söhne"/>
              </a:rPr>
              <a:t>.</a:t>
            </a:r>
            <a:endParaRPr lang="en-GB" sz="1600" dirty="0">
              <a:latin typeface="Söhne"/>
            </a:endParaRPr>
          </a:p>
          <a:p>
            <a:pPr marL="57150" indent="0">
              <a:buNone/>
            </a:pPr>
            <a:r>
              <a:rPr lang="en-GB" sz="2000" b="1" i="0" dirty="0">
                <a:effectLst/>
                <a:latin typeface="Söhne"/>
              </a:rPr>
              <a:t>Attention Mechanisms</a:t>
            </a:r>
            <a:r>
              <a:rPr lang="en-GB" sz="2000" dirty="0">
                <a:latin typeface="Söhne"/>
              </a:rPr>
              <a:t>: 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Retrieve and assign weights to relevant past user interactions to predict the next item in the sequence to </a:t>
            </a:r>
            <a:r>
              <a:rPr lang="en-GB" sz="1600" b="1" dirty="0">
                <a:latin typeface="Söhne"/>
              </a:rPr>
              <a:t>capture complex behaviour patterns </a:t>
            </a:r>
            <a:r>
              <a:rPr lang="en-GB" sz="1600" dirty="0">
                <a:latin typeface="Söhne"/>
              </a:rPr>
              <a:t>(dependencies between pairs of representations without regard to their distance in the sequence)  - </a:t>
            </a:r>
            <a:r>
              <a:rPr lang="en-GB" sz="1600" i="1" dirty="0" err="1">
                <a:latin typeface="Söhne"/>
              </a:rPr>
              <a:t>SASRec</a:t>
            </a:r>
            <a:r>
              <a:rPr lang="en-GB" sz="1600" i="1" dirty="0">
                <a:latin typeface="Söhne"/>
              </a:rPr>
              <a:t> (Kang and McAuley, 2018) &amp; STAMP (Short-Term Attention/Memory Priority Lie et al., 2018).</a:t>
            </a:r>
            <a:endParaRPr lang="en-GB" sz="1600" i="1" dirty="0"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3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D567-7789-CBB4-27AD-BBF7432D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E2F3-E61A-3173-BAF2-AE181729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/>
              <a:t>MovieLens</a:t>
            </a:r>
            <a:r>
              <a:rPr lang="en-GB" sz="2000" dirty="0"/>
              <a:t>: Contains movie ratings from users, including timestamp information.</a:t>
            </a:r>
          </a:p>
          <a:p>
            <a:pPr marL="685800" lvl="1">
              <a:buFont typeface="Wingdings" panose="05000000000000000000" pitchFamily="2" charset="2"/>
              <a:buChar char="à"/>
            </a:pPr>
            <a:r>
              <a:rPr lang="en-GB" sz="1600" dirty="0">
                <a:sym typeface="Wingdings" panose="05000000000000000000" pitchFamily="2" charset="2"/>
              </a:rPr>
              <a:t>Can be used to predict which movie a user will watch next, withing a given time window </a:t>
            </a:r>
            <a:r>
              <a:rPr lang="en-GB" sz="1400" dirty="0">
                <a:sym typeface="Wingdings" panose="05000000000000000000" pitchFamily="2" charset="2"/>
              </a:rPr>
              <a:t>(</a:t>
            </a:r>
            <a:r>
              <a:rPr lang="en-GB" sz="1400" i="1" dirty="0">
                <a:sym typeface="Wingdings" panose="05000000000000000000" pitchFamily="2" charset="2"/>
              </a:rPr>
              <a:t>https://grouplens.org/datasets/movielens/). </a:t>
            </a:r>
          </a:p>
          <a:p>
            <a:pPr marL="400050" lvl="1" indent="0">
              <a:buNone/>
            </a:pPr>
            <a:endParaRPr lang="en-GB" sz="1600" i="1" dirty="0">
              <a:sym typeface="Wingdings" panose="05000000000000000000" pitchFamily="2" charset="2"/>
            </a:endParaRPr>
          </a:p>
          <a:p>
            <a:r>
              <a:rPr lang="en-GB" sz="2000" b="1" dirty="0" err="1"/>
              <a:t>Retailrocket</a:t>
            </a:r>
            <a:r>
              <a:rPr lang="en-GB" sz="2000" dirty="0"/>
              <a:t>: Contains user behaviour data, such as clicks, purchases, and views.</a:t>
            </a:r>
          </a:p>
          <a:p>
            <a:pPr marL="400050" lvl="1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 Can be used to build a sequential recommender system based on users interactions with the retail store. Predict potential items based on user interests and preferences in real-time </a:t>
            </a:r>
            <a:r>
              <a:rPr lang="en-GB" sz="1400" dirty="0">
                <a:sym typeface="Wingdings" panose="05000000000000000000" pitchFamily="2" charset="2"/>
              </a:rPr>
              <a:t>(</a:t>
            </a:r>
            <a:r>
              <a:rPr lang="en-GB" sz="1400" i="1" dirty="0">
                <a:sym typeface="Wingdings" panose="05000000000000000000" pitchFamily="2" charset="2"/>
              </a:rPr>
              <a:t>https://www.kaggle.com/datasets/retailrocket/ecommerce-dataset</a:t>
            </a:r>
            <a:r>
              <a:rPr lang="en-GB" sz="1400" dirty="0">
                <a:sym typeface="Wingdings" panose="05000000000000000000" pitchFamily="2" charset="2"/>
              </a:rPr>
              <a:t>).</a:t>
            </a:r>
            <a:endParaRPr lang="en-GB" sz="1600" dirty="0"/>
          </a:p>
          <a:p>
            <a:pPr marL="400050" lvl="1" indent="0">
              <a:buNone/>
            </a:pPr>
            <a:endParaRPr lang="en-GB" sz="1600" dirty="0"/>
          </a:p>
          <a:p>
            <a:pPr marL="400050" lvl="1" indent="0">
              <a:buNone/>
            </a:pPr>
            <a:endParaRPr lang="en-GB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49318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278</TotalTime>
  <Words>374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Collaborated Filtering:</vt:lpstr>
      <vt:lpstr>Sequential Recommendation</vt:lpstr>
      <vt:lpstr>State-of-the-art Models </vt:lpstr>
      <vt:lpstr>Potential Datasets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2023-03-19T16:15:25Z</dcterms:modified>
</cp:coreProperties>
</file>