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-148" y="5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3/28/2023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3/28/2023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3/28/2023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3/28/2023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3/28/2023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3/28/2023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3/28/2023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3/28/2023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3/28/2023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3/28/2023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3/28/2023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3/28/2023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28/03/2023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Metrics:</a:t>
            </a:r>
            <a:endParaRPr lang="en-GB" alt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 err="1">
                <a:effectLst/>
                <a:latin typeface="Söhne"/>
              </a:rPr>
              <a:t>Precision@k</a:t>
            </a:r>
            <a:r>
              <a:rPr lang="en-GB" sz="2000" b="0" i="0" dirty="0">
                <a:effectLst/>
                <a:latin typeface="Söhne"/>
              </a:rPr>
              <a:t>: </a:t>
            </a:r>
            <a:r>
              <a:rPr lang="en-GB" sz="2000" dirty="0">
                <a:latin typeface="Söhne"/>
              </a:rPr>
              <a:t>Proportion of recommended items </a:t>
            </a:r>
            <a:r>
              <a:rPr lang="en-GB" sz="2000" b="0" i="0" dirty="0">
                <a:effectLst/>
                <a:latin typeface="Söhne"/>
              </a:rPr>
              <a:t>in the top k recommendations that are relevant.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en-US" sz="2000" b="1" dirty="0" err="1">
                <a:latin typeface="Söhne"/>
              </a:rPr>
              <a:t>Recall@k</a:t>
            </a:r>
            <a:r>
              <a:rPr lang="en-GB" altLang="en-US" sz="2000" b="1" dirty="0">
                <a:latin typeface="Söhne"/>
              </a:rPr>
              <a:t>: </a:t>
            </a:r>
            <a:r>
              <a:rPr lang="en-GB" altLang="en-US" sz="2000" dirty="0">
                <a:latin typeface="Söhne"/>
              </a:rPr>
              <a:t>Proportion of relevant items that were recommended in the top k  recommendations.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en-US" sz="2000" b="1" dirty="0">
                <a:latin typeface="Söhne"/>
              </a:rPr>
              <a:t>Normalized Discounted Cumulative Gain </a:t>
            </a:r>
            <a:r>
              <a:rPr lang="en-GB" altLang="en-US" sz="2000" dirty="0">
                <a:latin typeface="Söhne"/>
              </a:rPr>
              <a:t>(NDCG): Measures the relevance of recommended items. Best relevant items, get better weight, less relevant get less weight.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en-US" sz="2000" b="1" dirty="0">
                <a:latin typeface="Söhne"/>
              </a:rPr>
              <a:t>Mean Reciprocal Rank (MRR): </a:t>
            </a:r>
            <a:r>
              <a:rPr lang="en-GB" altLang="en-US" sz="2000" dirty="0">
                <a:latin typeface="Söhne"/>
              </a:rPr>
              <a:t>Measures the average position of the desire items (</a:t>
            </a:r>
            <a:r>
              <a:rPr lang="en-GB" altLang="en-US" sz="2000" dirty="0" err="1">
                <a:latin typeface="Söhne"/>
              </a:rPr>
              <a:t>MRR@k</a:t>
            </a:r>
            <a:r>
              <a:rPr lang="en-GB" altLang="en-US" sz="2000" dirty="0">
                <a:latin typeface="Söhne"/>
              </a:rPr>
              <a:t> sets reciprocal rank to zero if rank larger than k). Takes the rank of the item into account.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2CEA-C979-0E19-2A03-A2D00D1B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4F07-044D-09B2-B974-24509B14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6851719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Cross-Entropy</a:t>
            </a:r>
            <a:r>
              <a:rPr lang="en-GB" sz="2000" dirty="0">
                <a:latin typeface="Söhne"/>
              </a:rPr>
              <a:t> (Binary or Categorical): Used for multi-class classification to predict probability of each item being in the next sequence or if the item will be clicked on not.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Bayesian Personalized Ranking-max </a:t>
            </a:r>
            <a:r>
              <a:rPr lang="en-GB" sz="2000" dirty="0">
                <a:latin typeface="Söhne"/>
              </a:rPr>
              <a:t>(BPR): Goal is to maximize the probability of target score being higher than the best sample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TOP1: </a:t>
            </a:r>
            <a:r>
              <a:rPr lang="en-GB" sz="2000" dirty="0">
                <a:latin typeface="Söhne"/>
              </a:rPr>
              <a:t>Uses two parts. First one aims to push the target score above the score of the samples, while the second part lowers the score of negative samples towards zero.  </a:t>
            </a:r>
            <a:r>
              <a:rPr lang="en-GB" sz="2000" b="1" dirty="0">
                <a:latin typeface="Söhne"/>
              </a:rPr>
              <a:t>Top1-max</a:t>
            </a:r>
            <a:r>
              <a:rPr lang="en-GB" sz="2000" dirty="0">
                <a:latin typeface="Söhne"/>
              </a:rPr>
              <a:t> to tackle vanishing gradients by comparing target score with most relevant sample score (max score).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(</a:t>
            </a:r>
            <a:r>
              <a:rPr lang="en-GB" sz="2000" dirty="0" err="1">
                <a:latin typeface="Söhne"/>
              </a:rPr>
              <a:t>Karatzoglou</a:t>
            </a:r>
            <a:r>
              <a:rPr lang="en-GB" sz="2000" dirty="0">
                <a:latin typeface="Söhne"/>
              </a:rPr>
              <a:t> et al. 2018, Fang et al. 2020)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735800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383</TotalTime>
  <Words>245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Söhne</vt:lpstr>
      <vt:lpstr>pres6</vt:lpstr>
      <vt:lpstr>MSc Project  Recommender Systems: looking further into the future</vt:lpstr>
      <vt:lpstr>Metrics:</vt:lpstr>
      <vt:lpstr>Loss Functions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2023-03-28T09:09:25Z</dcterms:modified>
</cp:coreProperties>
</file>