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7" r:id="rId8"/>
    <p:sldId id="268" r:id="rId9"/>
    <p:sldId id="270" r:id="rId10"/>
    <p:sldId id="271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50820-119A-4CC4-BA06-120AB6DCF608}" v="552" dt="2023-06-19T19:37:1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20/06/2023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4156226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all-action train – Baseline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0.2246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0.4070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Order Score@10 Test Average: 0.2471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Test Average: 0.0459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F2AED-7B78-7DA6-54C4-3C5ACA89B4A1}"/>
              </a:ext>
            </a:extLst>
          </p:cNvPr>
          <p:cNvGraphicFramePr>
            <a:graphicFrameLocks noGrp="1"/>
          </p:cNvGraphicFramePr>
          <p:nvPr/>
        </p:nvGraphicFramePr>
        <p:xfrm>
          <a:off x="5573864" y="2669483"/>
          <a:ext cx="2934031" cy="3211470"/>
        </p:xfrm>
        <a:graphic>
          <a:graphicData uri="http://schemas.openxmlformats.org/drawingml/2006/table">
            <a:tbl>
              <a:tblPr/>
              <a:tblGrid>
                <a:gridCol w="660053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855690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</a:tblGrid>
              <a:tr h="2574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NDCG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HR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Order Score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1</a:t>
                      </a:r>
                      <a:endParaRPr lang="en-GB" sz="1000" dirty="0">
                        <a:effectLst/>
                      </a:endParaRP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0.2572 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0.4456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0.2442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0.2401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0.4271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0.2675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0.2315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0.4150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0.2736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0.2220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0.4026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0.2613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006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0.2212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0.3993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0.2519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3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 0.2055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0.3852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0.2288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3276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0.1950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0.3739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0.2026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51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4068762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all-action train – independent feeding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0.4031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0.6743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Order Score@10 Test Average: 0.4268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0.0851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F2AED-7B78-7DA6-54C4-3C5ACA89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3919"/>
              </p:ext>
            </p:extLst>
          </p:nvPr>
        </p:nvGraphicFramePr>
        <p:xfrm>
          <a:off x="5573864" y="2669483"/>
          <a:ext cx="2934031" cy="3211470"/>
        </p:xfrm>
        <a:graphic>
          <a:graphicData uri="http://schemas.openxmlformats.org/drawingml/2006/table">
            <a:tbl>
              <a:tblPr/>
              <a:tblGrid>
                <a:gridCol w="660053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855690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</a:tblGrid>
              <a:tr h="2574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NDCG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HR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Order Score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1</a:t>
                      </a:r>
                      <a:endParaRPr lang="en-GB" sz="1000" dirty="0">
                        <a:effectLst/>
                      </a:endParaRP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0.4508 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0.7286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0.4694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0.4373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0.7058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0.4969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0.4141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0.6879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0.4840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0.4040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0.6814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0.4634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006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0.3867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0.6480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0.4038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3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0.3696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0.6413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0.3655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3276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 0.3593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0.6274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0.3049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4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Start thinking about temporal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Teacher-forcing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Then [1,2,3,4,5(ground truth),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[1,2,3,4,5(predicted),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</a:t>
            </a:r>
          </a:p>
          <a:p>
            <a:r>
              <a:rPr lang="en-GB" sz="2000" dirty="0">
                <a:latin typeface="Söhne"/>
              </a:rPr>
              <a:t>Dense All Action.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Think about loss change to make multiple target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altLang="en-US" dirty="0"/>
              <a:t>EDA on Retail Rocket: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1417638" y="1975929"/>
            <a:ext cx="4172447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unique users: 1407580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Event distribution: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Views: 2664312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Add to cart: 69332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Transactions: 22457</a:t>
            </a:r>
            <a:endParaRPr lang="en-GB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Transactions Event Analysis: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Total number of transaction: 22457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transactions per user: 1.916289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sequence length in days for each user: 1.045140370338766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number of 7-day windows per user: 0.13234917655090025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Minimum number of 7-day windows per user: 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Maximum number of 7-day windows per user: 18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Number of users with only one 7-day window: 69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Number of users having 5 or more                          transactions within a week (any week): 489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i="0" dirty="0">
              <a:effectLst/>
            </a:endParaRPr>
          </a:p>
        </p:txBody>
      </p:sp>
      <p:pic>
        <p:nvPicPr>
          <p:cNvPr id="4" name="Picture 3" descr="A picture containing circle, diagram, screenshot&#10;&#10;Description automatically generated">
            <a:extLst>
              <a:ext uri="{FF2B5EF4-FFF2-40B4-BE49-F238E27FC236}">
                <a16:creationId xmlns:a16="http://schemas.microsoft.com/office/drawing/2014/main" id="{8601157A-13FC-8B78-736C-EEB7DC8B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78" y="977900"/>
            <a:ext cx="2706609" cy="1953156"/>
          </a:xfrm>
          <a:prstGeom prst="rect">
            <a:avLst/>
          </a:prstGeom>
        </p:spPr>
      </p:pic>
      <p:pic>
        <p:nvPicPr>
          <p:cNvPr id="14" name="Picture 1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3F3D317-4F0B-33C3-CE6C-51B0433F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20" y="5278438"/>
            <a:ext cx="2858362" cy="1485228"/>
          </a:xfrm>
          <a:prstGeom prst="rect">
            <a:avLst/>
          </a:prstGeom>
        </p:spPr>
      </p:pic>
      <p:pic>
        <p:nvPicPr>
          <p:cNvPr id="16" name="Picture 1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B7877359-1F91-72DD-55F6-42A4777E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98" y="5278438"/>
            <a:ext cx="2778509" cy="1485228"/>
          </a:xfrm>
          <a:prstGeom prst="rect">
            <a:avLst/>
          </a:prstGeom>
        </p:spPr>
      </p:pic>
      <p:pic>
        <p:nvPicPr>
          <p:cNvPr id="18" name="Picture 17" descr="A picture containing screenshot, plot, diagram, line&#10;&#10;Description automatically generated">
            <a:extLst>
              <a:ext uri="{FF2B5EF4-FFF2-40B4-BE49-F238E27FC236}">
                <a16:creationId xmlns:a16="http://schemas.microsoft.com/office/drawing/2014/main" id="{480CDD73-D10C-F77F-1122-B3628341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531" y="3108212"/>
            <a:ext cx="3839809" cy="2013508"/>
          </a:xfrm>
          <a:prstGeom prst="rect">
            <a:avLst/>
          </a:prstGeom>
        </p:spPr>
      </p:pic>
      <p:pic>
        <p:nvPicPr>
          <p:cNvPr id="22" name="Picture 2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C29CA5E6-6FDC-F949-778A-3469B1CF8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929" y="5278438"/>
            <a:ext cx="2446418" cy="1485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789-C7D1-A4B4-1B23-F78988C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EDA on Retail Rocket:</a:t>
            </a:r>
            <a:endParaRPr lang="en-GB" dirty="0"/>
          </a:p>
        </p:txBody>
      </p:sp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410D2D13-E226-2682-2181-E5180372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4" y="1908313"/>
            <a:ext cx="4618964" cy="458392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B72F07F-310E-3737-F7B4-E3B2C26B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86" y="1176794"/>
            <a:ext cx="34057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altLang="en-US" dirty="0"/>
              <a:t>EDA on ML-20M: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1417638" y="1975929"/>
            <a:ext cx="4283558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unique users: 138493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unique movies: 26744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ratings: 20000263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Action Analysis: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sequence length in days for each user: 196.3789577812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number of 7-day windows per user: 27.900420959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Minimum number of 7-day windows per user: 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Maximum number of 7-day windows per user: 915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Number of users with only one 7-day window: 3519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Average number of 7-day windows per user where user was active at least 5 different days in the week: 0.2774219635649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Number of users who have interacted in 5 days within a week: 4875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i="0" dirty="0">
              <a:effectLst/>
            </a:endParaRPr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AF47642-EF80-34B9-C158-9F6E14CF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96" y="977900"/>
            <a:ext cx="3323460" cy="4095578"/>
          </a:xfrm>
          <a:prstGeom prst="rect">
            <a:avLst/>
          </a:prstGeom>
        </p:spPr>
      </p:pic>
      <p:pic>
        <p:nvPicPr>
          <p:cNvPr id="3" name="Picture 2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ADE95B33-D481-97CA-78C4-E13BBE5D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66" y="4840740"/>
            <a:ext cx="2457330" cy="19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 Metrics: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Kendall’s </a:t>
            </a:r>
            <a:r>
              <a:rPr lang="el-GR" sz="2000" b="1" dirty="0">
                <a:latin typeface="Söhne"/>
              </a:rPr>
              <a:t>τ</a:t>
            </a:r>
            <a:r>
              <a:rPr lang="en-GB" sz="2000" b="0" i="0" dirty="0">
                <a:effectLst/>
                <a:latin typeface="Söhne"/>
              </a:rPr>
              <a:t>:</a:t>
            </a:r>
            <a:endParaRPr lang="en-GB" sz="16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L</a:t>
            </a:r>
            <a:r>
              <a:rPr lang="en-GB" sz="1600" b="0" i="0" dirty="0">
                <a:effectLst/>
                <a:latin typeface="Söhne"/>
              </a:rPr>
              <a:t>ook at position p, which contains the item </a:t>
            </a:r>
            <a:r>
              <a:rPr lang="en-GB" sz="1600" b="0" i="0" dirty="0" err="1">
                <a:effectLst/>
                <a:latin typeface="Söhne"/>
              </a:rPr>
              <a:t>i</a:t>
            </a:r>
            <a:r>
              <a:rPr lang="en-GB" sz="1600" b="0" i="0" dirty="0">
                <a:effectLst/>
                <a:latin typeface="Söhne"/>
              </a:rPr>
              <a:t>. Then create pairs (</a:t>
            </a:r>
            <a:r>
              <a:rPr lang="en-GB" sz="1600" b="0" i="0" dirty="0" err="1">
                <a:effectLst/>
                <a:latin typeface="Söhne"/>
              </a:rPr>
              <a:t>p_i</a:t>
            </a:r>
            <a:r>
              <a:rPr lang="en-GB" sz="1600" b="0" i="0" dirty="0">
                <a:effectLst/>
                <a:latin typeface="Söhne"/>
              </a:rPr>
              <a:t> = </a:t>
            </a:r>
            <a:r>
              <a:rPr lang="en-GB" sz="1600" b="0" i="0" dirty="0" err="1">
                <a:effectLst/>
                <a:latin typeface="Söhne"/>
              </a:rPr>
              <a:t>r_i</a:t>
            </a:r>
            <a:r>
              <a:rPr lang="en-GB" sz="1600" b="0" i="0" dirty="0">
                <a:effectLst/>
                <a:latin typeface="Söhne"/>
              </a:rPr>
              <a:t>), where </a:t>
            </a:r>
            <a:r>
              <a:rPr lang="en-GB" sz="1600" b="0" i="0" dirty="0" err="1">
                <a:effectLst/>
                <a:latin typeface="Söhne"/>
              </a:rPr>
              <a:t>r_i</a:t>
            </a:r>
            <a:r>
              <a:rPr lang="en-GB" sz="1600" b="0" i="0" dirty="0">
                <a:effectLst/>
                <a:latin typeface="Söhne"/>
              </a:rPr>
              <a:t> is the rank of item </a:t>
            </a:r>
            <a:r>
              <a:rPr lang="en-GB" sz="1600" b="0" i="0" dirty="0" err="1">
                <a:effectLst/>
                <a:latin typeface="Söhne"/>
              </a:rPr>
              <a:t>i</a:t>
            </a:r>
            <a:r>
              <a:rPr lang="en-GB" sz="1600" b="0" i="0" dirty="0">
                <a:effectLst/>
                <a:latin typeface="Söhne"/>
              </a:rPr>
              <a:t> in the recommendation list. Calculate </a:t>
            </a:r>
            <a:r>
              <a:rPr lang="el-GR" sz="1600" b="0" i="0" dirty="0">
                <a:effectLst/>
                <a:latin typeface="Söhne"/>
              </a:rPr>
              <a:t>τ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Example</a:t>
            </a:r>
            <a:r>
              <a:rPr lang="en-GB" sz="1600" dirty="0">
                <a:latin typeface="Söhne"/>
              </a:rPr>
              <a:t>: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True Order: Superman, Batman, Iron Man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Predicted Order: Batman, Superman, Iron Man 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We represent this as pairs of (position, ranking):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For Superman: True position: 1 Predicted ranking: 2 (as it's second in the predicted list) 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For Batman: True position: 2 Predicted ranking: 1 (as it's first in the predicted list) </a:t>
            </a:r>
          </a:p>
          <a:p>
            <a:pPr lvl="2"/>
            <a:r>
              <a:rPr lang="en-GB" sz="1200" b="0" i="0" dirty="0">
                <a:effectLst/>
                <a:latin typeface="Söhne"/>
              </a:rPr>
              <a:t>For Iron Man: True position: 3 Predicted ranking: 3 (as it's third in the predicted list)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200" b="0" i="0" dirty="0">
                <a:effectLst/>
                <a:latin typeface="Söhne"/>
              </a:rPr>
              <a:t>So, the true positions are (1, 2, 3) and the predicted rankings are (2, 1, 3). Then calculate Kendall’s τ based on the two lists.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Poor results as we create predicted ranking based on just top-1 rank (very difficult).</a:t>
            </a:r>
            <a:endParaRPr lang="en-GB" sz="1600" dirty="0">
              <a:latin typeface="Söhne"/>
            </a:endParaRPr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2DAC313D-A790-1125-687C-BC7CA09D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3" y="3076148"/>
            <a:ext cx="5022919" cy="6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 Metrics: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AEEA-1E93-C7D8-6049-DD114AB6F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sz="1800" b="1" dirty="0">
                    <a:latin typeface="Söhne"/>
                  </a:rPr>
                  <a:t>My Ordering metric (Based on Top-N)</a:t>
                </a:r>
                <a:r>
                  <a:rPr lang="en-GB" sz="1800" b="0" i="0" dirty="0">
                    <a:effectLst/>
                    <a:latin typeface="Söhne"/>
                  </a:rPr>
                  <a:t>:</a:t>
                </a:r>
                <a:endParaRPr lang="en-GB" sz="1400" b="0" i="0" dirty="0">
                  <a:effectLst/>
                  <a:latin typeface="Söhne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400" dirty="0">
                    <a:latin typeface="Söhne"/>
                  </a:rPr>
                  <a:t>Evaluate items based on their ranking independently.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400" dirty="0">
                    <a:latin typeface="Söhne"/>
                  </a:rPr>
                  <a:t>For each position 'k' in the recommendation list, the ordering score is calculated based on how well the ordering of the top-k items matches the ordering of the items in the ground truth set.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𝐒𝐜𝐨𝐫𝐞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𝑾𝒊𝒏𝒅𝒐𝒘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𝑺𝒊𝒛𝒆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𝑾𝒊𝒏𝒅𝒐𝒘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𝑺𝒊𝒛𝒆</m:t>
                        </m:r>
                      </m:den>
                    </m:f>
                  </m:oMath>
                </a14:m>
                <a:r>
                  <a:rPr lang="en-GB" sz="1400" dirty="0">
                    <a:latin typeface="Söhne"/>
                  </a:rPr>
                  <a:t>, where </a:t>
                </a:r>
                <a:r>
                  <a:rPr lang="en-GB" sz="1400" b="1" dirty="0">
                    <a:latin typeface="Söhne"/>
                  </a:rPr>
                  <a:t>j</a:t>
                </a:r>
                <a:r>
                  <a:rPr lang="en-GB" sz="1400" dirty="0">
                    <a:latin typeface="Söhne"/>
                  </a:rPr>
                  <a:t> is the predicted position, </a:t>
                </a:r>
                <a:r>
                  <a:rPr lang="en-GB" sz="1400" b="1" dirty="0" err="1">
                    <a:latin typeface="Söhne"/>
                  </a:rPr>
                  <a:t>i</a:t>
                </a:r>
                <a:r>
                  <a:rPr lang="en-GB" sz="1400" dirty="0">
                    <a:latin typeface="Söhne"/>
                  </a:rPr>
                  <a:t> is the ground </a:t>
                </a:r>
                <a:r>
                  <a:rPr lang="en-GB" sz="1400" dirty="0" err="1">
                    <a:latin typeface="Söhne"/>
                  </a:rPr>
                  <a:t>trurth</a:t>
                </a:r>
                <a:r>
                  <a:rPr lang="en-GB" sz="1400" dirty="0">
                    <a:latin typeface="Söhne"/>
                  </a:rPr>
                  <a:t> position of the item, and </a:t>
                </a:r>
                <a:r>
                  <a:rPr lang="en-GB" sz="1400" b="1" dirty="0">
                    <a:latin typeface="Söhne"/>
                  </a:rPr>
                  <a:t>window size </a:t>
                </a:r>
                <a:r>
                  <a:rPr lang="en-GB" sz="1400" dirty="0">
                    <a:latin typeface="Söhne"/>
                  </a:rPr>
                  <a:t>is the number of future positions (how further into the future).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400" b="0" i="0" dirty="0">
                    <a:effectLst/>
                    <a:latin typeface="Söhne"/>
                  </a:rPr>
                  <a:t>Example</a:t>
                </a:r>
                <a:r>
                  <a:rPr lang="en-GB" sz="1400" dirty="0">
                    <a:latin typeface="Söhne"/>
                  </a:rPr>
                  <a:t>:</a:t>
                </a:r>
              </a:p>
              <a:p>
                <a:pPr lvl="2"/>
                <a:r>
                  <a:rPr lang="en-GB" sz="1100" b="0" i="0" dirty="0">
                    <a:effectLst/>
                    <a:latin typeface="Söhne"/>
                  </a:rPr>
                  <a:t>True Order: Hulk, Avengers, Iron Man</a:t>
                </a:r>
              </a:p>
              <a:p>
                <a:pPr lvl="2"/>
                <a:r>
                  <a:rPr lang="en-GB" sz="1100" b="0" i="0" dirty="0">
                    <a:effectLst/>
                    <a:latin typeface="Söhne"/>
                  </a:rPr>
                  <a:t>Top-5 recommendations for each of the next 3 positions:</a:t>
                </a:r>
              </a:p>
              <a:p>
                <a:pPr lvl="2"/>
                <a:endParaRPr lang="en-GB" sz="1200" b="0" i="0" dirty="0"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AEEA-1E93-C7D8-6049-DD114AB6F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 t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51E07A-047E-2D16-0935-8762A4C7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19533"/>
              </p:ext>
            </p:extLst>
          </p:nvPr>
        </p:nvGraphicFramePr>
        <p:xfrm>
          <a:off x="2830663" y="4989226"/>
          <a:ext cx="4428876" cy="1530842"/>
        </p:xfrm>
        <a:graphic>
          <a:graphicData uri="http://schemas.openxmlformats.org/drawingml/2006/table">
            <a:tbl>
              <a:tblPr/>
              <a:tblGrid>
                <a:gridCol w="738146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3034334807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166218711"/>
                    </a:ext>
                  </a:extLst>
                </a:gridCol>
              </a:tblGrid>
              <a:tr h="2587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>
                          <a:effectLst/>
                        </a:rPr>
                        <a:t>Rec. 1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>
                          <a:effectLst/>
                        </a:rPr>
                        <a:t>Rec. 2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Rec. 3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Rec. 4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>
                          <a:effectLst/>
                        </a:rPr>
                        <a:t>Rec. 5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2404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2404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2404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 Metrics: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1999960"/>
            <a:ext cx="7269162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dirty="0">
                <a:latin typeface="Söhne"/>
              </a:rPr>
              <a:t>My Ordering metric (Based on Top-N)</a:t>
            </a:r>
            <a:r>
              <a:rPr lang="en-GB" sz="1800" b="0" i="0" dirty="0">
                <a:effectLst/>
                <a:latin typeface="Söhne"/>
              </a:rPr>
              <a:t>:</a:t>
            </a:r>
            <a:endParaRPr lang="en-GB" sz="14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Example</a:t>
            </a:r>
            <a:r>
              <a:rPr lang="en-GB" sz="1400" dirty="0">
                <a:latin typeface="Söhne"/>
              </a:rPr>
              <a:t>:</a:t>
            </a:r>
          </a:p>
          <a:p>
            <a:pPr lvl="2"/>
            <a:r>
              <a:rPr lang="en-GB" sz="1100" b="0" i="0" dirty="0">
                <a:effectLst/>
                <a:latin typeface="Söhne"/>
              </a:rPr>
              <a:t>True Order: Hulk, Avengers, Iron Man</a:t>
            </a:r>
          </a:p>
          <a:p>
            <a:pPr lvl="2"/>
            <a:r>
              <a:rPr lang="en-GB" sz="1100" b="0" i="0" dirty="0">
                <a:effectLst/>
                <a:latin typeface="Söhne"/>
              </a:rPr>
              <a:t>Top-5 recommendations for each of the next 3 positions into the future: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100" b="1" dirty="0">
                <a:latin typeface="Söhne"/>
              </a:rPr>
              <a:t>For position 1: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Hit Rate = 1 (Hulk in top-5)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Order Score = (3 – abs(0-0)) / 3 = 3/3 = 1 (correct position in top-5)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100" b="1" dirty="0">
                <a:latin typeface="Söhne"/>
              </a:rPr>
              <a:t>For position 2: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Hit Rate = 1 (Avengers in top-5)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Order Score = (3 – abs(1-3)) / 3 = 1/3 = 0.33 (should have been at the 2nd position but it's at the 4</a:t>
            </a:r>
            <a:r>
              <a:rPr lang="en-GB" sz="1050" baseline="30000" dirty="0">
                <a:latin typeface="Söhne"/>
              </a:rPr>
              <a:t>th</a:t>
            </a:r>
            <a:r>
              <a:rPr lang="en-GB" sz="1050" dirty="0">
                <a:latin typeface="Söhne"/>
              </a:rPr>
              <a:t> in the recommendations)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100" b="1" dirty="0">
                <a:latin typeface="Söhne"/>
              </a:rPr>
              <a:t>For position 3: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Hit Rate = 1 (Iron Man in top-5)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50" dirty="0">
                <a:latin typeface="Söhne"/>
              </a:rPr>
              <a:t>Order Score = (3 – abs(2-1)) / 3 = 2/3 = 0.66</a:t>
            </a:r>
          </a:p>
          <a:p>
            <a:pPr marL="914400" lvl="2" indent="0">
              <a:buNone/>
            </a:pPr>
            <a:r>
              <a:rPr lang="en-GB" sz="1100" dirty="0">
                <a:latin typeface="Söhne"/>
              </a:rPr>
              <a:t>Average Hit Rate = (1 + 1 + 1) / 3 = 3/3 = 1</a:t>
            </a:r>
            <a:endParaRPr lang="en-GB" sz="1100" b="1" dirty="0">
              <a:latin typeface="Söhne"/>
            </a:endParaRPr>
          </a:p>
          <a:p>
            <a:pPr marL="914400" lvl="2" indent="0">
              <a:buNone/>
            </a:pPr>
            <a:r>
              <a:rPr lang="en-GB" sz="1050" dirty="0">
                <a:latin typeface="Söhne"/>
              </a:rPr>
              <a:t>Average Order Score = (1 + 0.33 + 0.66) / 3 ≈ 2/3 = 0.66</a:t>
            </a:r>
            <a:endParaRPr lang="en-GB" sz="1050" b="1" dirty="0">
              <a:latin typeface="Söhne"/>
            </a:endParaRPr>
          </a:p>
          <a:p>
            <a:pPr marL="914400" lvl="2" indent="0">
              <a:buNone/>
            </a:pPr>
            <a:endParaRPr lang="en-GB" sz="1050" dirty="0">
              <a:latin typeface="Söhne"/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GB" sz="1050" dirty="0">
              <a:latin typeface="Söhne"/>
            </a:endParaRPr>
          </a:p>
          <a:p>
            <a:pPr marL="914400" lvl="2" indent="0">
              <a:buNone/>
            </a:pPr>
            <a:endParaRPr lang="en-GB" sz="700" b="0" i="0" dirty="0">
              <a:effectLst/>
              <a:latin typeface="Söhne"/>
            </a:endParaRPr>
          </a:p>
          <a:p>
            <a:pPr lvl="2"/>
            <a:endParaRPr lang="en-GB" sz="1200" b="0" i="0" dirty="0">
              <a:effectLst/>
              <a:latin typeface="Söhn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51E07A-047E-2D16-0935-8762A4C7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32675"/>
              </p:ext>
            </p:extLst>
          </p:nvPr>
        </p:nvGraphicFramePr>
        <p:xfrm>
          <a:off x="3287029" y="5309303"/>
          <a:ext cx="4020222" cy="1489062"/>
        </p:xfrm>
        <a:graphic>
          <a:graphicData uri="http://schemas.openxmlformats.org/drawingml/2006/table">
            <a:tbl>
              <a:tblPr/>
              <a:tblGrid>
                <a:gridCol w="679558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679558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679558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679558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  <a:gridCol w="679558">
                  <a:extLst>
                    <a:ext uri="{9D8B030D-6E8A-4147-A177-3AD203B41FA5}">
                      <a16:colId xmlns:a16="http://schemas.microsoft.com/office/drawing/2014/main" val="3034334807"/>
                    </a:ext>
                  </a:extLst>
                </a:gridCol>
                <a:gridCol w="622432">
                  <a:extLst>
                    <a:ext uri="{9D8B030D-6E8A-4147-A177-3AD203B41FA5}">
                      <a16:colId xmlns:a16="http://schemas.microsoft.com/office/drawing/2014/main" val="166218711"/>
                    </a:ext>
                  </a:extLst>
                </a:gridCol>
              </a:tblGrid>
              <a:tr h="2516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>
                          <a:effectLst/>
                        </a:rPr>
                        <a:t>Rec. 1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Rec. 2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Rec. 3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Rec. 4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>
                          <a:effectLst/>
                        </a:rPr>
                        <a:t>Rec. 5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1247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1247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1247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Avengers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Iron Man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Captain America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Thor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Hulk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11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4521986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Baseline – </a:t>
            </a: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next-item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0.5246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0.8069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Order Score@10 Test Average: 0.5256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0.1443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354FA5-2321-184D-B99A-4D4D447F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1204"/>
              </p:ext>
            </p:extLst>
          </p:nvPr>
        </p:nvGraphicFramePr>
        <p:xfrm>
          <a:off x="5239909" y="3491476"/>
          <a:ext cx="2934031" cy="3211470"/>
        </p:xfrm>
        <a:graphic>
          <a:graphicData uri="http://schemas.openxmlformats.org/drawingml/2006/table">
            <a:tbl>
              <a:tblPr/>
              <a:tblGrid>
                <a:gridCol w="660053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855690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</a:tblGrid>
              <a:tr h="2574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NDCG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HR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Order Score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0.6054 </a:t>
                      </a:r>
                      <a:endParaRPr lang="en-GB" sz="1000" dirty="0">
                        <a:effectLst/>
                      </a:endParaRP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0.8745 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0.6473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0.5750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0.8480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0.6482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0.5530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0.8347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0.6145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 0.5207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0.8087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0.5500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006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0.4943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0.7748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0.4757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3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0.4686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0.7626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0.4125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3276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0.4550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0.7446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0.3308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4394765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next-item training – independent feeding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[5,6]:</a:t>
            </a:r>
          </a:p>
          <a:p>
            <a:pPr lvl="2"/>
            <a:r>
              <a:rPr lang="en-GB" sz="1200" dirty="0">
                <a:latin typeface="Söhne"/>
                <a:sym typeface="Wingdings" panose="05000000000000000000" pitchFamily="2" charset="2"/>
              </a:rPr>
              <a:t>[1, 2, 3, 4, </a:t>
            </a:r>
            <a:r>
              <a:rPr lang="en-GB" sz="12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2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2"/>
            <a:r>
              <a:rPr lang="en-GB" sz="1200" dirty="0">
                <a:latin typeface="Söhne"/>
                <a:sym typeface="Wingdings" panose="05000000000000000000" pitchFamily="2" charset="2"/>
              </a:rPr>
              <a:t>[1, 2, 3, 4, </a:t>
            </a:r>
            <a:r>
              <a:rPr lang="en-GB" sz="12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200" dirty="0">
                <a:latin typeface="Söhne"/>
                <a:sym typeface="Wingdings" panose="05000000000000000000" pitchFamily="2" charset="2"/>
              </a:rPr>
              <a:t>] </a:t>
            </a:r>
            <a:endParaRPr lang="en-GB" sz="12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0.5025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0.7887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Order Score@10 Test Average: 0.5076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0.1106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354FA5-2321-184D-B99A-4D4D447F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13045"/>
              </p:ext>
            </p:extLst>
          </p:nvPr>
        </p:nvGraphicFramePr>
        <p:xfrm>
          <a:off x="5573864" y="2669483"/>
          <a:ext cx="2934031" cy="3211470"/>
        </p:xfrm>
        <a:graphic>
          <a:graphicData uri="http://schemas.openxmlformats.org/drawingml/2006/table">
            <a:tbl>
              <a:tblPr/>
              <a:tblGrid>
                <a:gridCol w="660053">
                  <a:extLst>
                    <a:ext uri="{9D8B030D-6E8A-4147-A177-3AD203B41FA5}">
                      <a16:colId xmlns:a16="http://schemas.microsoft.com/office/drawing/2014/main" val="1600058361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134479442"/>
                    </a:ext>
                  </a:extLst>
                </a:gridCol>
                <a:gridCol w="709144">
                  <a:extLst>
                    <a:ext uri="{9D8B030D-6E8A-4147-A177-3AD203B41FA5}">
                      <a16:colId xmlns:a16="http://schemas.microsoft.com/office/drawing/2014/main" val="3826590482"/>
                    </a:ext>
                  </a:extLst>
                </a:gridCol>
                <a:gridCol w="855690">
                  <a:extLst>
                    <a:ext uri="{9D8B030D-6E8A-4147-A177-3AD203B41FA5}">
                      <a16:colId xmlns:a16="http://schemas.microsoft.com/office/drawing/2014/main" val="3802603163"/>
                    </a:ext>
                  </a:extLst>
                </a:gridCol>
              </a:tblGrid>
              <a:tr h="2574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Position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NDCG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HR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dirty="0">
                          <a:effectLst/>
                        </a:rPr>
                        <a:t>Order Score</a:t>
                      </a:r>
                    </a:p>
                  </a:txBody>
                  <a:tcPr marL="86070" marR="86070" marT="43035" marB="43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76998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0.5633 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0.8428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0.6023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7103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0.5442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0.8276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0.6159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62341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0.5275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0.8119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0.5878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171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 0.4982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0.7920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0.5393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006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0.4776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0.7633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0.4741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3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0.4622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0.7483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0.4044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3276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0.4446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0.7351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0.3292</a:t>
                      </a:r>
                    </a:p>
                  </a:txBody>
                  <a:tcPr marL="86070" marR="86070" marT="43035" marB="43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990</TotalTime>
  <Words>1183</Words>
  <Application>Microsoft Office PowerPoint</Application>
  <PresentationFormat>On-screen Show (4:3)</PresentationFormat>
  <Paragraphs>286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Söhne</vt:lpstr>
      <vt:lpstr>Wingdings</vt:lpstr>
      <vt:lpstr>pres6</vt:lpstr>
      <vt:lpstr>MSc Project  Recommender Systems: looking further into the future</vt:lpstr>
      <vt:lpstr>EDA on Retail Rocket:</vt:lpstr>
      <vt:lpstr>EDA on Retail Rocket:</vt:lpstr>
      <vt:lpstr>EDA on ML-20M:</vt:lpstr>
      <vt:lpstr>Evaluation Metrics:</vt:lpstr>
      <vt:lpstr>Evaluation Metrics:</vt:lpstr>
      <vt:lpstr>Evaluation Metrics:</vt:lpstr>
      <vt:lpstr>Experiments:</vt:lpstr>
      <vt:lpstr>Experiments:</vt:lpstr>
      <vt:lpstr>Experiments:</vt:lpstr>
      <vt:lpstr>Experiments: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2023-06-19T19:37:15Z</dcterms:modified>
</cp:coreProperties>
</file>