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89666-A1A6-4720-8063-C08652289BBA}" v="11" dt="2023-06-13T11:48:58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13/06/2023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altLang="en-US" dirty="0"/>
              <a:t>EDA on ML-1M: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i="0" dirty="0">
                <a:effectLst/>
              </a:rPr>
              <a:t>Num.</a:t>
            </a:r>
            <a:r>
              <a:rPr lang="en-GB" sz="1500" dirty="0"/>
              <a:t> of users – items – avg. action/user – tot. num. actions: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500" i="0" dirty="0">
                <a:effectLst/>
              </a:rPr>
              <a:t>	6040 - 3706  -  165.57  - 1000209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i="0" dirty="0">
                <a:effectLst/>
              </a:rPr>
              <a:t>Av</a:t>
            </a:r>
            <a:r>
              <a:rPr lang="en-GB" sz="1500" dirty="0"/>
              <a:t>g. sequence length in days for each user: 95.0069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Average number of 7-day windows per user: approximately 14.4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Minimum number of 7-day windows per user: 1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Maximum number of 7-day windows per user: 148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users with only one 7-day window: 4243. 2/3 of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500" dirty="0"/>
              <a:t>Users not active </a:t>
            </a: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Time window predictor will be difficult.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i="0" dirty="0">
              <a:effectLst/>
            </a:endParaRPr>
          </a:p>
        </p:txBody>
      </p:sp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D5483E5-2FE2-2240-9B6A-F9CFF5F7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20" y="977900"/>
            <a:ext cx="4108618" cy="2002950"/>
          </a:xfrm>
          <a:prstGeom prst="rect">
            <a:avLst/>
          </a:prstGeom>
          <a:noFill/>
        </p:spPr>
      </p:pic>
      <p:pic>
        <p:nvPicPr>
          <p:cNvPr id="5" name="Picture 4" descr="A graph showing the number of ratings per day">
            <a:extLst>
              <a:ext uri="{FF2B5EF4-FFF2-40B4-BE49-F238E27FC236}">
                <a16:creationId xmlns:a16="http://schemas.microsoft.com/office/drawing/2014/main" id="{4CB43439-9A05-0E4C-1362-0631B013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2872181"/>
            <a:ext cx="4171448" cy="1864920"/>
          </a:xfrm>
          <a:prstGeom prst="rect">
            <a:avLst/>
          </a:prstGeom>
        </p:spPr>
      </p:pic>
      <p:pic>
        <p:nvPicPr>
          <p:cNvPr id="7" name="Picture 6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54EA56D7-27E9-F56B-EFFB-41534627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69" y="4753630"/>
            <a:ext cx="4409336" cy="1877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789-C7D1-A4B4-1B23-F78988C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EDA on ML-1M:</a:t>
            </a:r>
            <a:endParaRPr lang="en-GB" dirty="0"/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18FEDC09-11E6-21FC-F993-C06772A3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9" y="2380448"/>
            <a:ext cx="4286820" cy="3831701"/>
          </a:xfrm>
          <a:prstGeom prst="rect">
            <a:avLst/>
          </a:prstGeom>
        </p:spPr>
      </p:pic>
      <p:pic>
        <p:nvPicPr>
          <p:cNvPr id="8" name="Picture 7" descr="A picture containing text, number, line, font&#10;&#10;Description automatically generated">
            <a:extLst>
              <a:ext uri="{FF2B5EF4-FFF2-40B4-BE49-F238E27FC236}">
                <a16:creationId xmlns:a16="http://schemas.microsoft.com/office/drawing/2014/main" id="{725434B3-1BAF-2FBB-C9F6-42B02C07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9" y="2808549"/>
            <a:ext cx="4773099" cy="21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4246-1825-B46D-F37D-2CC264A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B19C-FA4D-EF7F-199B-3916FB68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TiSASRec</a:t>
            </a:r>
            <a:r>
              <a:rPr lang="en-GB" sz="2000" b="1" dirty="0">
                <a:latin typeface="Söhne"/>
              </a:rPr>
              <a:t> - Replicate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test (NDCG@10: 0.5727, HR@10: 0.8010)</a:t>
            </a:r>
            <a:r>
              <a:rPr lang="en-GB" sz="1600" dirty="0">
                <a:latin typeface="Söhne"/>
              </a:rPr>
              <a:t> – as expected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Instead of having only one item in valid and test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create lists of k-items ordered in the future according to </a:t>
            </a:r>
            <a:r>
              <a:rPr lang="en-GB" sz="1600" b="1" dirty="0">
                <a:latin typeface="Söhne"/>
                <a:sym typeface="Wingdings" panose="05000000000000000000" pitchFamily="2" charset="2"/>
              </a:rPr>
              <a:t>interaction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(not time).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  <a:sym typeface="Wingdings" panose="05000000000000000000" pitchFamily="2" charset="2"/>
              </a:rPr>
              <a:t>E.g.  test[user] = [item5, item3, item8, item1, item7, item2, item4] – ordered interactions of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For each k positio</a:t>
            </a:r>
            <a:r>
              <a:rPr lang="en-GB" sz="1600" dirty="0">
                <a:latin typeface="Söhne"/>
              </a:rPr>
              <a:t>n into the future:</a:t>
            </a:r>
          </a:p>
          <a:p>
            <a:pPr lvl="2"/>
            <a:r>
              <a:rPr lang="en-GB" sz="1600" b="0" i="0" dirty="0">
                <a:effectLst/>
                <a:latin typeface="Söhne"/>
              </a:rPr>
              <a:t>Samples 99 </a:t>
            </a:r>
            <a:r>
              <a:rPr lang="en-GB" sz="1600" dirty="0">
                <a:latin typeface="Söhne"/>
              </a:rPr>
              <a:t>random items plus 1 </a:t>
            </a:r>
            <a:r>
              <a:rPr lang="en-GB" sz="1600" dirty="0" err="1">
                <a:latin typeface="Söhne"/>
              </a:rPr>
              <a:t>pos</a:t>
            </a:r>
            <a:r>
              <a:rPr lang="en-GB" sz="1600" dirty="0">
                <a:latin typeface="Söhne"/>
              </a:rPr>
              <a:t> (e.g. item5) and get predictions</a:t>
            </a:r>
          </a:p>
          <a:p>
            <a:pPr lvl="2"/>
            <a:r>
              <a:rPr lang="en-GB" sz="1600" b="0" i="0" dirty="0">
                <a:effectLst/>
                <a:latin typeface="Söhne"/>
              </a:rPr>
              <a:t>If model ranks item</a:t>
            </a:r>
            <a:r>
              <a:rPr lang="en-GB" sz="1600" dirty="0">
                <a:latin typeface="Söhne"/>
              </a:rPr>
              <a:t>5 in top 10 of these predictions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increase metrices</a:t>
            </a:r>
            <a:endParaRPr lang="en-GB" sz="12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Evaluation of item in the k-future, independent of the previous items in test. Each interaction evaluated in isolation (computational more efficient than sequential evaluation?). Returns a list with metrices for each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Evaluation done only if user has k future interactions in test otherwise skip.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5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 Experiment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0" indent="0" algn="ctr">
              <a:buNone/>
            </a:pPr>
            <a:r>
              <a:rPr lang="en-GB" sz="1600" dirty="0"/>
              <a:t>Position  	</a:t>
            </a:r>
            <a:r>
              <a:rPr lang="en-GB" sz="1600" dirty="0" err="1"/>
              <a:t>Test_NDCG</a:t>
            </a:r>
            <a:r>
              <a:rPr lang="en-GB" sz="1600" dirty="0"/>
              <a:t> 	</a:t>
            </a:r>
            <a:r>
              <a:rPr lang="en-GB" sz="1600" dirty="0" err="1"/>
              <a:t>Test_HR</a:t>
            </a:r>
            <a:r>
              <a:rPr lang="en-GB" sz="1600" dirty="0"/>
              <a:t> </a:t>
            </a:r>
          </a:p>
          <a:p>
            <a:pPr marL="0" indent="0" algn="ctr">
              <a:buNone/>
            </a:pPr>
            <a:r>
              <a:rPr lang="en-GB" sz="1600" dirty="0"/>
              <a:t>1         	    0.6336 		  0.9110</a:t>
            </a:r>
          </a:p>
          <a:p>
            <a:pPr marL="0" indent="0" algn="ctr">
              <a:buNone/>
            </a:pPr>
            <a:r>
              <a:rPr lang="en-GB" sz="1600" dirty="0"/>
              <a:t>2        	    0.5957    	  0.8782</a:t>
            </a:r>
          </a:p>
          <a:p>
            <a:pPr marL="0" indent="0" algn="ctr">
              <a:buNone/>
            </a:pPr>
            <a:r>
              <a:rPr lang="en-GB" sz="1600" dirty="0"/>
              <a:t>3        	    0.5738   		  0.8584</a:t>
            </a:r>
          </a:p>
          <a:p>
            <a:pPr marL="0" indent="0" algn="ctr">
              <a:buNone/>
            </a:pPr>
            <a:r>
              <a:rPr lang="en-GB" sz="1600" dirty="0"/>
              <a:t>4        	    0.5458   		  0.8343</a:t>
            </a:r>
          </a:p>
          <a:p>
            <a:pPr marL="0" indent="0" algn="ctr">
              <a:buNone/>
            </a:pPr>
            <a:r>
              <a:rPr lang="en-GB" sz="1600" dirty="0"/>
              <a:t>5        	    0.5209   		  0.8113</a:t>
            </a:r>
          </a:p>
          <a:p>
            <a:pPr marL="0" indent="0" algn="ctr">
              <a:buNone/>
            </a:pPr>
            <a:r>
              <a:rPr lang="en-GB" sz="1600" dirty="0"/>
              <a:t>6         	    0.4977   		  0.7976</a:t>
            </a:r>
          </a:p>
          <a:p>
            <a:pPr marL="0" indent="0" algn="ctr">
              <a:buNone/>
            </a:pPr>
            <a:r>
              <a:rPr lang="en-GB" sz="1600" dirty="0"/>
              <a:t>7                      0.4744    	  0.7737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Evaluates on 4605 users 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skipped the rest</a:t>
            </a: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Leakage problem (obviously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 - need to change splitting as well</a:t>
            </a:r>
            <a:r>
              <a:rPr lang="en-GB" sz="2000" dirty="0"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effectLst/>
                <a:latin typeface="Söhne"/>
              </a:rPr>
              <a:t>Evaluati</a:t>
            </a:r>
            <a:r>
              <a:rPr lang="en-GB" sz="2000" dirty="0">
                <a:latin typeface="Söhne"/>
              </a:rPr>
              <a:t>ng further into the future </a:t>
            </a:r>
            <a:r>
              <a:rPr lang="en-GB" sz="2000">
                <a:latin typeface="Söhne"/>
              </a:rPr>
              <a:t>drops perf.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makes sense.</a:t>
            </a:r>
            <a:endParaRPr lang="en-GB" sz="200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4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– Window sequences handling in training 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Split train / valid / test as 80%/10%/10% of the whole sequence to create window representations – Ordered preservation.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seq. [1, 2, 3, 4, 5, 6, 7, 8, 9, 10]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valid will be [7,8] 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test will be [9, 10]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instead of having one target for the training sequence, create a window target sequence e.g. [5,6]. Rest is the input seq. of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New input target pairs will be: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[1, 2, 3, 4, </a:t>
            </a:r>
            <a:r>
              <a:rPr lang="en-GB" sz="16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[1, 2, 3, 4, </a:t>
            </a:r>
            <a:r>
              <a:rPr lang="en-GB" sz="16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input sequence predicts next-item 1, the second sequence predicts next-purchase 2 and so on. Trained to predict next interactions based on the previous interactions.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49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 &amp; Window Seq. Handling Experiment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fr-FR" sz="1600" dirty="0"/>
              <a:t>			Position    	       Test_NDCG     	Test_HT</a:t>
            </a:r>
          </a:p>
          <a:p>
            <a:pPr marL="0" indent="0">
              <a:buNone/>
            </a:pPr>
            <a:r>
              <a:rPr lang="fr-FR" sz="1600" dirty="0"/>
              <a:t>			1      			0.5576  		0.8326   # ndcg down ht slightly up</a:t>
            </a:r>
          </a:p>
          <a:p>
            <a:pPr marL="0" indent="0">
              <a:buNone/>
            </a:pPr>
            <a:r>
              <a:rPr lang="fr-FR" sz="1600" dirty="0"/>
              <a:t>			2      			0.5418  		0.8156</a:t>
            </a:r>
          </a:p>
          <a:p>
            <a:pPr marL="0" indent="0">
              <a:buNone/>
            </a:pPr>
            <a:r>
              <a:rPr lang="fr-FR" sz="1600" dirty="0"/>
              <a:t>			3      			0.5160 		0.8004   </a:t>
            </a:r>
          </a:p>
          <a:p>
            <a:pPr marL="0" indent="0">
              <a:buNone/>
            </a:pPr>
            <a:r>
              <a:rPr lang="fr-FR" sz="1600" dirty="0"/>
              <a:t>			4      			0.4925 		0.7813   </a:t>
            </a:r>
          </a:p>
          <a:p>
            <a:pPr marL="0" indent="0">
              <a:buNone/>
            </a:pPr>
            <a:r>
              <a:rPr lang="fr-FR" sz="1600" dirty="0"/>
              <a:t>			5      			0.4723  		0.7587   </a:t>
            </a:r>
          </a:p>
          <a:p>
            <a:pPr marL="0" indent="0">
              <a:buNone/>
            </a:pPr>
            <a:r>
              <a:rPr lang="fr-FR" sz="1600" dirty="0"/>
              <a:t>			6      			0.4607  		0.7494   </a:t>
            </a:r>
          </a:p>
          <a:p>
            <a:pPr marL="0" indent="0">
              <a:buNone/>
            </a:pPr>
            <a:r>
              <a:rPr lang="fr-FR" sz="1600" dirty="0"/>
              <a:t>			7      			0.4432 	 	0.7327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Evaluates on 4605 users 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skipped the rest</a:t>
            </a: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No Leakage problem (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 - I think – need to make sure</a:t>
            </a:r>
            <a:r>
              <a:rPr lang="en-GB" sz="2000" dirty="0"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effectLst/>
                <a:latin typeface="Söhne"/>
              </a:rPr>
              <a:t>Evaluati</a:t>
            </a:r>
            <a:r>
              <a:rPr lang="en-GB" sz="2000" dirty="0">
                <a:latin typeface="Söhne"/>
              </a:rPr>
              <a:t>ng further into the future drops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makes sense.</a:t>
            </a:r>
            <a:endParaRPr lang="en-GB" sz="200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451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Investigate more problems with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Start thinking about temporal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EDA on Steam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Teacher-forcing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Then [1,2,3,4,5(ground truth),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[1,2,3,4,5(predicted),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Think about loss change to make multiple target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782</TotalTime>
  <Words>781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EDA on ML-1M:</vt:lpstr>
      <vt:lpstr>EDA on ML-1M:</vt:lpstr>
      <vt:lpstr>Baselines:</vt:lpstr>
      <vt:lpstr>Baselines:</vt:lpstr>
      <vt:lpstr>Baselines:</vt:lpstr>
      <vt:lpstr>Baselines: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2023-06-13T14:07:06Z</dcterms:modified>
</cp:coreProperties>
</file>