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embeddedFontLst>
    <p:embeddedFont>
      <p:font typeface="Raleway"/>
      <p:regular r:id="rId30"/>
      <p:bold r:id="rId31"/>
    </p:embeddedFon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OpenSans-bold.fntdata"/><Relationship Id="rId14" Type="http://schemas.openxmlformats.org/officeDocument/2006/relationships/slide" Target="slides/slide10.xml"/><Relationship Id="rId36" Type="http://schemas.openxmlformats.org/officeDocument/2006/relationships/font" Target="fonts/OpenSans-regular.fntdata"/><Relationship Id="rId17" Type="http://schemas.openxmlformats.org/officeDocument/2006/relationships/slide" Target="slides/slide13.xml"/><Relationship Id="rId39" Type="http://schemas.openxmlformats.org/officeDocument/2006/relationships/font" Target="fonts/OpenSans-boldItalic.fntdata"/><Relationship Id="rId16" Type="http://schemas.openxmlformats.org/officeDocument/2006/relationships/slide" Target="slides/slide12.xml"/><Relationship Id="rId38" Type="http://schemas.openxmlformats.org/officeDocument/2006/relationships/font" Target="fonts/Open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5661233"/>
            <a:ext cx="897599" cy="11967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5661166"/>
            <a:ext cx="897599" cy="11967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2425700"/>
            <a:ext cx="8222100" cy="12447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3718840"/>
            <a:ext cx="8222100" cy="5771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6260830"/>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7" name="Shape 57"/>
        <p:cNvGrpSpPr/>
        <p:nvPr/>
      </p:nvGrpSpPr>
      <p:grpSpPr>
        <a:xfrm>
          <a:off x="0" y="0"/>
          <a:ext cx="0" cy="0"/>
          <a:chOff x="0" y="0"/>
          <a:chExt cx="0" cy="0"/>
        </a:xfrm>
      </p:grpSpPr>
      <p:sp>
        <p:nvSpPr>
          <p:cNvPr id="58" name="Shape 58"/>
          <p:cNvSpPr txBox="1"/>
          <p:nvPr>
            <p:ph type="title"/>
          </p:nvPr>
        </p:nvSpPr>
        <p:spPr>
          <a:xfrm>
            <a:off x="475500" y="1678033"/>
            <a:ext cx="8222100" cy="2618099"/>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4406166"/>
            <a:ext cx="82221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6260830"/>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523541" y="6260830"/>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5" name="Shape 15"/>
        <p:cNvGrpSpPr/>
        <p:nvPr/>
      </p:nvGrpSpPr>
      <p:grpSpPr>
        <a:xfrm>
          <a:off x="0" y="0"/>
          <a:ext cx="0" cy="0"/>
          <a:chOff x="0" y="0"/>
          <a:chExt cx="0" cy="0"/>
        </a:xfrm>
      </p:grpSpPr>
      <p:sp>
        <p:nvSpPr>
          <p:cNvPr id="16" name="Shape 16"/>
          <p:cNvSpPr txBox="1"/>
          <p:nvPr>
            <p:ph type="title"/>
          </p:nvPr>
        </p:nvSpPr>
        <p:spPr>
          <a:xfrm>
            <a:off x="460950" y="2753800"/>
            <a:ext cx="8222100" cy="13503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6260830"/>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2247899"/>
            <a:ext cx="9144000" cy="4610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984966"/>
            <a:ext cx="8222100" cy="10235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2558766"/>
            <a:ext cx="8222100" cy="36134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6260830"/>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2247899"/>
            <a:ext cx="9144000" cy="4610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984966"/>
            <a:ext cx="8222100" cy="10235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2558767"/>
            <a:ext cx="3999899" cy="36134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2558767"/>
            <a:ext cx="3999899" cy="36134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6260830"/>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875099"/>
            <a:ext cx="9144000" cy="5982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21800"/>
            <a:ext cx="8826599" cy="803699"/>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6260830"/>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33"/>
            <a:ext cx="5867400" cy="68580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98100" y="3374699"/>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477066"/>
            <a:ext cx="2807999" cy="12711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954400"/>
            <a:ext cx="2807999" cy="42180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6260830"/>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651000"/>
            <a:ext cx="6227100" cy="5454299"/>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6260830"/>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68580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089324"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644233"/>
            <a:ext cx="4045199" cy="19764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3705955"/>
            <a:ext cx="4045199"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6260830"/>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100"/>
            <a:ext cx="9144000" cy="62613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6262433"/>
            <a:ext cx="8381999" cy="5955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6260830"/>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984966"/>
            <a:ext cx="8222100" cy="10235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2558766"/>
            <a:ext cx="8222100" cy="36134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6260830"/>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9.png"/><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marvelapp.com/14j3d2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6" name="Shape 66"/>
        <p:cNvGrpSpPr/>
        <p:nvPr/>
      </p:nvGrpSpPr>
      <p:grpSpPr>
        <a:xfrm>
          <a:off x="0" y="0"/>
          <a:ext cx="0" cy="0"/>
          <a:chOff x="0" y="0"/>
          <a:chExt cx="0" cy="0"/>
        </a:xfrm>
      </p:grpSpPr>
      <p:sp>
        <p:nvSpPr>
          <p:cNvPr id="67" name="Shape 67"/>
          <p:cNvSpPr/>
          <p:nvPr/>
        </p:nvSpPr>
        <p:spPr>
          <a:xfrm>
            <a:off x="0" y="5688368"/>
            <a:ext cx="9144000" cy="1168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68" name="Shape 68"/>
          <p:cNvSpPr txBox="1"/>
          <p:nvPr>
            <p:ph idx="4294967295" type="subTitle"/>
          </p:nvPr>
        </p:nvSpPr>
        <p:spPr>
          <a:xfrm>
            <a:off x="695550" y="2422675"/>
            <a:ext cx="3421499" cy="1730099"/>
          </a:xfrm>
          <a:prstGeom prst="rect">
            <a:avLst/>
          </a:prstGeom>
          <a:noFill/>
          <a:ln>
            <a:noFill/>
          </a:ln>
        </p:spPr>
        <p:txBody>
          <a:bodyPr anchorCtr="0" anchor="t" bIns="91425" lIns="91425" rIns="91425" tIns="91425">
            <a:noAutofit/>
          </a:bodyPr>
          <a:lstStyle/>
          <a:p>
            <a:pPr lvl="0" rtl="0">
              <a:spcBef>
                <a:spcPts val="0"/>
              </a:spcBef>
              <a:buNone/>
            </a:pPr>
            <a:r>
              <a:rPr b="1" lang="en" sz="2600">
                <a:solidFill>
                  <a:schemeClr val="dk1"/>
                </a:solidFill>
                <a:latin typeface="Raleway"/>
                <a:ea typeface="Raleway"/>
                <a:cs typeface="Raleway"/>
                <a:sym typeface="Raleway"/>
              </a:rPr>
              <a:t>Domótica aplicada a la accesibilidad</a:t>
            </a:r>
          </a:p>
          <a:p>
            <a:pPr lvl="0">
              <a:spcBef>
                <a:spcPts val="0"/>
              </a:spcBef>
              <a:buNone/>
            </a:pPr>
            <a:r>
              <a:rPr b="1" lang="en" sz="1400">
                <a:solidFill>
                  <a:srgbClr val="999999"/>
                </a:solidFill>
                <a:latin typeface="Open Sans"/>
                <a:ea typeface="Open Sans"/>
                <a:cs typeface="Open Sans"/>
                <a:sym typeface="Open Sans"/>
              </a:rPr>
              <a:t>Taller de Interacción 2015</a:t>
            </a:r>
          </a:p>
        </p:txBody>
      </p:sp>
      <p:sp>
        <p:nvSpPr>
          <p:cNvPr id="69" name="Shape 69"/>
          <p:cNvSpPr txBox="1"/>
          <p:nvPr>
            <p:ph idx="4294967295" type="subTitle"/>
          </p:nvPr>
        </p:nvSpPr>
        <p:spPr>
          <a:xfrm>
            <a:off x="695550" y="5973900"/>
            <a:ext cx="4820699" cy="561599"/>
          </a:xfrm>
          <a:prstGeom prst="rect">
            <a:avLst/>
          </a:prstGeom>
          <a:noFill/>
          <a:ln>
            <a:noFill/>
          </a:ln>
        </p:spPr>
        <p:txBody>
          <a:bodyPr anchorCtr="0" anchor="t" bIns="91425" lIns="91425" rIns="91425" tIns="91425">
            <a:noAutofit/>
          </a:bodyPr>
          <a:lstStyle/>
          <a:p>
            <a:pPr lvl="0" rtl="0">
              <a:spcBef>
                <a:spcPts val="0"/>
              </a:spcBef>
              <a:buNone/>
            </a:pPr>
            <a:r>
              <a:rPr b="1" lang="en" sz="1200">
                <a:solidFill>
                  <a:srgbClr val="FFFFFF"/>
                </a:solidFill>
                <a:latin typeface="Open Sans"/>
                <a:ea typeface="Open Sans"/>
                <a:cs typeface="Open Sans"/>
                <a:sym typeface="Open Sans"/>
              </a:rPr>
              <a:t>Equipo Docente:</a:t>
            </a:r>
            <a:r>
              <a:rPr lang="en" sz="1200">
                <a:solidFill>
                  <a:srgbClr val="FFFFFF"/>
                </a:solidFill>
                <a:latin typeface="Open Sans"/>
                <a:ea typeface="Open Sans"/>
                <a:cs typeface="Open Sans"/>
                <a:sym typeface="Open Sans"/>
              </a:rPr>
              <a:t> Christian Clark, German Hoffman, Ewelina Bakała, Mauricio Carbajal, Fernando González, Macarena Harispe</a:t>
            </a:r>
          </a:p>
        </p:txBody>
      </p:sp>
      <p:sp>
        <p:nvSpPr>
          <p:cNvPr id="70" name="Shape 70"/>
          <p:cNvSpPr txBox="1"/>
          <p:nvPr>
            <p:ph idx="4294967295" type="subTitle"/>
          </p:nvPr>
        </p:nvSpPr>
        <p:spPr>
          <a:xfrm>
            <a:off x="695550" y="5057226"/>
            <a:ext cx="5507100" cy="4392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999999"/>
                </a:solidFill>
                <a:latin typeface="Open Sans"/>
                <a:ea typeface="Open Sans"/>
                <a:cs typeface="Open Sans"/>
                <a:sym typeface="Open Sans"/>
              </a:rPr>
              <a:t>Kyria Márquez, Alexander Berguer, Ignacio Artucio</a:t>
            </a:r>
          </a:p>
        </p:txBody>
      </p:sp>
      <p:pic>
        <p:nvPicPr>
          <p:cNvPr id="71" name="Shape 71"/>
          <p:cNvPicPr preferRelativeResize="0"/>
          <p:nvPr/>
        </p:nvPicPr>
        <p:blipFill>
          <a:blip r:embed="rId3">
            <a:alphaModFix/>
          </a:blip>
          <a:stretch>
            <a:fillRect/>
          </a:stretch>
        </p:blipFill>
        <p:spPr>
          <a:xfrm>
            <a:off x="5722450" y="438775"/>
            <a:ext cx="3477475" cy="6293700"/>
          </a:xfrm>
          <a:prstGeom prst="rect">
            <a:avLst/>
          </a:prstGeom>
          <a:noFill/>
          <a:ln>
            <a:noFill/>
          </a:ln>
        </p:spPr>
      </p:pic>
      <p:pic>
        <p:nvPicPr>
          <p:cNvPr id="72" name="Shape 72"/>
          <p:cNvPicPr preferRelativeResize="0"/>
          <p:nvPr/>
        </p:nvPicPr>
        <p:blipFill>
          <a:blip r:embed="rId4">
            <a:alphaModFix/>
          </a:blip>
          <a:stretch>
            <a:fillRect/>
          </a:stretch>
        </p:blipFill>
        <p:spPr>
          <a:xfrm>
            <a:off x="791649" y="1257650"/>
            <a:ext cx="653324" cy="7582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CECEC"/>
        </a:solidFill>
      </p:bgPr>
    </p:bg>
    <p:spTree>
      <p:nvGrpSpPr>
        <p:cNvPr id="134" name="Shape 134"/>
        <p:cNvGrpSpPr/>
        <p:nvPr/>
      </p:nvGrpSpPr>
      <p:grpSpPr>
        <a:xfrm>
          <a:off x="0" y="0"/>
          <a:ext cx="0" cy="0"/>
          <a:chOff x="0" y="0"/>
          <a:chExt cx="0" cy="0"/>
        </a:xfrm>
      </p:grpSpPr>
      <p:sp>
        <p:nvSpPr>
          <p:cNvPr id="135" name="Shape 135"/>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6" name="Shape 136"/>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La Interfaz</a:t>
            </a:r>
          </a:p>
        </p:txBody>
      </p:sp>
      <p:pic>
        <p:nvPicPr>
          <p:cNvPr id="137" name="Shape 137"/>
          <p:cNvPicPr preferRelativeResize="0"/>
          <p:nvPr/>
        </p:nvPicPr>
        <p:blipFill>
          <a:blip r:embed="rId3">
            <a:alphaModFix/>
          </a:blip>
          <a:stretch>
            <a:fillRect/>
          </a:stretch>
        </p:blipFill>
        <p:spPr>
          <a:xfrm>
            <a:off x="1185050" y="523800"/>
            <a:ext cx="6773898" cy="4098300"/>
          </a:xfrm>
          <a:prstGeom prst="rect">
            <a:avLst/>
          </a:prstGeom>
          <a:noFill/>
          <a:ln>
            <a:noFill/>
          </a:ln>
        </p:spPr>
      </p:pic>
      <p:sp>
        <p:nvSpPr>
          <p:cNvPr id="138" name="Shape 138"/>
          <p:cNvSpPr txBox="1"/>
          <p:nvPr>
            <p:ph idx="4294967295" type="subTitle"/>
          </p:nvPr>
        </p:nvSpPr>
        <p:spPr>
          <a:xfrm>
            <a:off x="3085700" y="4869925"/>
            <a:ext cx="5267700" cy="12501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400">
                <a:solidFill>
                  <a:srgbClr val="999999"/>
                </a:solidFill>
                <a:latin typeface="Open Sans"/>
                <a:ea typeface="Open Sans"/>
                <a:cs typeface="Open Sans"/>
                <a:sym typeface="Open Sans"/>
              </a:rPr>
              <a:t>Desde cualquier habitación se puede volver a la pantalla principal, o los favoritos, en donde se pueden customizar los dispositivos más usados como accesos directos.</a:t>
            </a:r>
          </a:p>
        </p:txBody>
      </p:sp>
      <p:sp>
        <p:nvSpPr>
          <p:cNvPr id="139" name="Shape 139"/>
          <p:cNvSpPr txBox="1"/>
          <p:nvPr>
            <p:ph type="title"/>
          </p:nvPr>
        </p:nvSpPr>
        <p:spPr>
          <a:xfrm>
            <a:off x="737425" y="4869925"/>
            <a:ext cx="2255099" cy="967499"/>
          </a:xfrm>
          <a:prstGeom prst="rect">
            <a:avLst/>
          </a:prstGeom>
        </p:spPr>
        <p:txBody>
          <a:bodyPr anchorCtr="0" anchor="t" bIns="91425" lIns="91425" rIns="91425" tIns="91425">
            <a:noAutofit/>
          </a:bodyPr>
          <a:lstStyle/>
          <a:p>
            <a:pPr lvl="0" rtl="0">
              <a:spcBef>
                <a:spcPts val="0"/>
              </a:spcBef>
              <a:buNone/>
            </a:pPr>
            <a:r>
              <a:rPr b="1" lang="en" sz="1800">
                <a:solidFill>
                  <a:srgbClr val="666666"/>
                </a:solidFill>
                <a:latin typeface="Raleway"/>
                <a:ea typeface="Raleway"/>
                <a:cs typeface="Raleway"/>
                <a:sym typeface="Raleway"/>
              </a:rPr>
              <a:t>Favoritos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CECEC"/>
        </a:solidFill>
      </p:bgPr>
    </p:bg>
    <p:spTree>
      <p:nvGrpSpPr>
        <p:cNvPr id="143" name="Shape 143"/>
        <p:cNvGrpSpPr/>
        <p:nvPr/>
      </p:nvGrpSpPr>
      <p:grpSpPr>
        <a:xfrm>
          <a:off x="0" y="0"/>
          <a:ext cx="0" cy="0"/>
          <a:chOff x="0" y="0"/>
          <a:chExt cx="0" cy="0"/>
        </a:xfrm>
      </p:grpSpPr>
      <p:sp>
        <p:nvSpPr>
          <p:cNvPr id="144" name="Shape 144"/>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45" name="Shape 145"/>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La Interfaz</a:t>
            </a:r>
          </a:p>
        </p:txBody>
      </p:sp>
      <p:sp>
        <p:nvSpPr>
          <p:cNvPr id="146" name="Shape 146"/>
          <p:cNvSpPr txBox="1"/>
          <p:nvPr>
            <p:ph idx="4294967295" type="subTitle"/>
          </p:nvPr>
        </p:nvSpPr>
        <p:spPr>
          <a:xfrm>
            <a:off x="3085700" y="4869925"/>
            <a:ext cx="5267700" cy="12501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400">
                <a:solidFill>
                  <a:srgbClr val="999999"/>
                </a:solidFill>
                <a:latin typeface="Open Sans"/>
                <a:ea typeface="Open Sans"/>
                <a:cs typeface="Open Sans"/>
                <a:sym typeface="Open Sans"/>
              </a:rPr>
              <a:t>Se propone un Wizard a modo de introducción. Un asistente que guiará paso a paso en la configuración inicial para el correcto funcionamiento de la aplicación.</a:t>
            </a:r>
          </a:p>
        </p:txBody>
      </p:sp>
      <p:sp>
        <p:nvSpPr>
          <p:cNvPr id="147" name="Shape 147"/>
          <p:cNvSpPr txBox="1"/>
          <p:nvPr>
            <p:ph type="title"/>
          </p:nvPr>
        </p:nvSpPr>
        <p:spPr>
          <a:xfrm>
            <a:off x="737425" y="4869925"/>
            <a:ext cx="2255099" cy="967499"/>
          </a:xfrm>
          <a:prstGeom prst="rect">
            <a:avLst/>
          </a:prstGeom>
        </p:spPr>
        <p:txBody>
          <a:bodyPr anchorCtr="0" anchor="t" bIns="91425" lIns="91425" rIns="91425" tIns="91425">
            <a:noAutofit/>
          </a:bodyPr>
          <a:lstStyle/>
          <a:p>
            <a:pPr lvl="0" rtl="0">
              <a:spcBef>
                <a:spcPts val="0"/>
              </a:spcBef>
              <a:buNone/>
            </a:pPr>
            <a:r>
              <a:rPr b="1" lang="en" sz="1800">
                <a:solidFill>
                  <a:srgbClr val="666666"/>
                </a:solidFill>
                <a:latin typeface="Raleway"/>
                <a:ea typeface="Raleway"/>
                <a:cs typeface="Raleway"/>
                <a:sym typeface="Raleway"/>
              </a:rPr>
              <a:t>Introducción</a:t>
            </a:r>
          </a:p>
        </p:txBody>
      </p:sp>
      <p:pic>
        <p:nvPicPr>
          <p:cNvPr id="148" name="Shape 148"/>
          <p:cNvPicPr preferRelativeResize="0"/>
          <p:nvPr/>
        </p:nvPicPr>
        <p:blipFill rotWithShape="1">
          <a:blip r:embed="rId3">
            <a:alphaModFix/>
          </a:blip>
          <a:srcRect b="0" l="0" r="9608" t="0"/>
          <a:stretch/>
        </p:blipFill>
        <p:spPr>
          <a:xfrm>
            <a:off x="313125" y="566025"/>
            <a:ext cx="8830873" cy="35625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CECEC"/>
        </a:solidFill>
      </p:bgPr>
    </p:bg>
    <p:spTree>
      <p:nvGrpSpPr>
        <p:cNvPr id="152" name="Shape 152"/>
        <p:cNvGrpSpPr/>
        <p:nvPr/>
      </p:nvGrpSpPr>
      <p:grpSpPr>
        <a:xfrm>
          <a:off x="0" y="0"/>
          <a:ext cx="0" cy="0"/>
          <a:chOff x="0" y="0"/>
          <a:chExt cx="0" cy="0"/>
        </a:xfrm>
      </p:grpSpPr>
      <p:sp>
        <p:nvSpPr>
          <p:cNvPr id="153" name="Shape 153"/>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54" name="Shape 154"/>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La Interfaz</a:t>
            </a:r>
          </a:p>
        </p:txBody>
      </p:sp>
      <p:sp>
        <p:nvSpPr>
          <p:cNvPr id="155" name="Shape 155"/>
          <p:cNvSpPr txBox="1"/>
          <p:nvPr>
            <p:ph idx="4294967295" type="subTitle"/>
          </p:nvPr>
        </p:nvSpPr>
        <p:spPr>
          <a:xfrm>
            <a:off x="3085700" y="4869925"/>
            <a:ext cx="5267700" cy="12501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400">
                <a:solidFill>
                  <a:srgbClr val="999999"/>
                </a:solidFill>
                <a:latin typeface="Open Sans"/>
                <a:ea typeface="Open Sans"/>
                <a:cs typeface="Open Sans"/>
                <a:sym typeface="Open Sans"/>
              </a:rPr>
              <a:t>Se establecen también pantallas para calibrar correctamente las habitaciones. En este proceso, la aplicación se comunica con los beacons para determinar la correcta ubicación.</a:t>
            </a:r>
          </a:p>
        </p:txBody>
      </p:sp>
      <p:sp>
        <p:nvSpPr>
          <p:cNvPr id="156" name="Shape 156"/>
          <p:cNvSpPr txBox="1"/>
          <p:nvPr>
            <p:ph type="title"/>
          </p:nvPr>
        </p:nvSpPr>
        <p:spPr>
          <a:xfrm>
            <a:off x="737425" y="4869925"/>
            <a:ext cx="2255099" cy="967499"/>
          </a:xfrm>
          <a:prstGeom prst="rect">
            <a:avLst/>
          </a:prstGeom>
        </p:spPr>
        <p:txBody>
          <a:bodyPr anchorCtr="0" anchor="t" bIns="91425" lIns="91425" rIns="91425" tIns="91425">
            <a:noAutofit/>
          </a:bodyPr>
          <a:lstStyle/>
          <a:p>
            <a:pPr lvl="0" rtl="0">
              <a:spcBef>
                <a:spcPts val="0"/>
              </a:spcBef>
              <a:buNone/>
            </a:pPr>
            <a:r>
              <a:rPr b="1" lang="en" sz="1800">
                <a:solidFill>
                  <a:srgbClr val="666666"/>
                </a:solidFill>
                <a:latin typeface="Raleway"/>
                <a:ea typeface="Raleway"/>
                <a:cs typeface="Raleway"/>
                <a:sym typeface="Raleway"/>
              </a:rPr>
              <a:t>Calibración de </a:t>
            </a:r>
          </a:p>
          <a:p>
            <a:pPr lvl="0" rtl="0">
              <a:spcBef>
                <a:spcPts val="0"/>
              </a:spcBef>
              <a:buNone/>
            </a:pPr>
            <a:r>
              <a:rPr b="1" lang="en" sz="1800">
                <a:solidFill>
                  <a:srgbClr val="666666"/>
                </a:solidFill>
                <a:latin typeface="Raleway"/>
                <a:ea typeface="Raleway"/>
                <a:cs typeface="Raleway"/>
                <a:sym typeface="Raleway"/>
              </a:rPr>
              <a:t>habitaciones</a:t>
            </a:r>
          </a:p>
        </p:txBody>
      </p:sp>
      <p:pic>
        <p:nvPicPr>
          <p:cNvPr id="157" name="Shape 157"/>
          <p:cNvPicPr preferRelativeResize="0"/>
          <p:nvPr/>
        </p:nvPicPr>
        <p:blipFill>
          <a:blip r:embed="rId3">
            <a:alphaModFix/>
          </a:blip>
          <a:stretch>
            <a:fillRect/>
          </a:stretch>
        </p:blipFill>
        <p:spPr>
          <a:xfrm>
            <a:off x="1185050" y="488372"/>
            <a:ext cx="6773898" cy="409830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CECEC"/>
        </a:solidFill>
      </p:bgPr>
    </p:bg>
    <p:spTree>
      <p:nvGrpSpPr>
        <p:cNvPr id="161" name="Shape 161"/>
        <p:cNvGrpSpPr/>
        <p:nvPr/>
      </p:nvGrpSpPr>
      <p:grpSpPr>
        <a:xfrm>
          <a:off x="0" y="0"/>
          <a:ext cx="0" cy="0"/>
          <a:chOff x="0" y="0"/>
          <a:chExt cx="0" cy="0"/>
        </a:xfrm>
      </p:grpSpPr>
      <p:sp>
        <p:nvSpPr>
          <p:cNvPr id="162" name="Shape 162"/>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63" name="Shape 163"/>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La Interfaz</a:t>
            </a:r>
          </a:p>
        </p:txBody>
      </p:sp>
      <p:sp>
        <p:nvSpPr>
          <p:cNvPr id="164" name="Shape 164"/>
          <p:cNvSpPr txBox="1"/>
          <p:nvPr>
            <p:ph idx="4294967295" type="subTitle"/>
          </p:nvPr>
        </p:nvSpPr>
        <p:spPr>
          <a:xfrm>
            <a:off x="3085700" y="4869925"/>
            <a:ext cx="5267700" cy="12501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400">
                <a:solidFill>
                  <a:srgbClr val="999999"/>
                </a:solidFill>
                <a:latin typeface="Open Sans"/>
                <a:ea typeface="Open Sans"/>
                <a:cs typeface="Open Sans"/>
                <a:sym typeface="Open Sans"/>
              </a:rPr>
              <a:t>Cada dispositivo consta con una pantalla específica para sus controles, tanto sean estos simples (on/off) como complejos (regulación, dimmers, etc).</a:t>
            </a:r>
          </a:p>
        </p:txBody>
      </p:sp>
      <p:sp>
        <p:nvSpPr>
          <p:cNvPr id="165" name="Shape 165"/>
          <p:cNvSpPr txBox="1"/>
          <p:nvPr>
            <p:ph type="title"/>
          </p:nvPr>
        </p:nvSpPr>
        <p:spPr>
          <a:xfrm>
            <a:off x="737425" y="4869925"/>
            <a:ext cx="2255099" cy="967499"/>
          </a:xfrm>
          <a:prstGeom prst="rect">
            <a:avLst/>
          </a:prstGeom>
        </p:spPr>
        <p:txBody>
          <a:bodyPr anchorCtr="0" anchor="t" bIns="91425" lIns="91425" rIns="91425" tIns="91425">
            <a:noAutofit/>
          </a:bodyPr>
          <a:lstStyle/>
          <a:p>
            <a:pPr lvl="0" rtl="0">
              <a:spcBef>
                <a:spcPts val="0"/>
              </a:spcBef>
              <a:buNone/>
            </a:pPr>
            <a:r>
              <a:rPr b="1" lang="en" sz="1800">
                <a:solidFill>
                  <a:srgbClr val="666666"/>
                </a:solidFill>
                <a:latin typeface="Raleway"/>
                <a:ea typeface="Raleway"/>
                <a:cs typeface="Raleway"/>
                <a:sym typeface="Raleway"/>
              </a:rPr>
              <a:t>Manejo de dispositivos</a:t>
            </a:r>
          </a:p>
        </p:txBody>
      </p:sp>
      <p:pic>
        <p:nvPicPr>
          <p:cNvPr id="166" name="Shape 166"/>
          <p:cNvPicPr preferRelativeResize="0"/>
          <p:nvPr/>
        </p:nvPicPr>
        <p:blipFill>
          <a:blip r:embed="rId3">
            <a:alphaModFix/>
          </a:blip>
          <a:stretch>
            <a:fillRect/>
          </a:stretch>
        </p:blipFill>
        <p:spPr>
          <a:xfrm>
            <a:off x="1185050" y="474485"/>
            <a:ext cx="6773898" cy="4098338"/>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0" name="Shape 170"/>
        <p:cNvGrpSpPr/>
        <p:nvPr/>
      </p:nvGrpSpPr>
      <p:grpSpPr>
        <a:xfrm>
          <a:off x="0" y="0"/>
          <a:ext cx="0" cy="0"/>
          <a:chOff x="0" y="0"/>
          <a:chExt cx="0" cy="0"/>
        </a:xfrm>
      </p:grpSpPr>
      <p:sp>
        <p:nvSpPr>
          <p:cNvPr id="171" name="Shape 171"/>
          <p:cNvSpPr txBox="1"/>
          <p:nvPr>
            <p:ph type="title"/>
          </p:nvPr>
        </p:nvSpPr>
        <p:spPr>
          <a:xfrm>
            <a:off x="2217600" y="391725"/>
            <a:ext cx="4708799" cy="1350300"/>
          </a:xfrm>
          <a:prstGeom prst="rect">
            <a:avLst/>
          </a:prstGeom>
        </p:spPr>
        <p:txBody>
          <a:bodyPr anchorCtr="0" anchor="ctr" bIns="91425" lIns="91425" rIns="91425" tIns="91425">
            <a:noAutofit/>
          </a:bodyPr>
          <a:lstStyle/>
          <a:p>
            <a:pPr lvl="0" rtl="0" algn="ctr">
              <a:spcBef>
                <a:spcPts val="0"/>
              </a:spcBef>
              <a:buNone/>
            </a:pPr>
            <a:r>
              <a:rPr lang="en" sz="3200">
                <a:solidFill>
                  <a:srgbClr val="666666"/>
                </a:solidFill>
                <a:latin typeface="Raleway"/>
                <a:ea typeface="Raleway"/>
                <a:cs typeface="Raleway"/>
                <a:sym typeface="Raleway"/>
              </a:rPr>
              <a:t>Prototipado</a:t>
            </a:r>
          </a:p>
        </p:txBody>
      </p:sp>
      <p:sp>
        <p:nvSpPr>
          <p:cNvPr id="172" name="Shape 172"/>
          <p:cNvSpPr txBox="1"/>
          <p:nvPr>
            <p:ph idx="4294967295" type="subTitle"/>
          </p:nvPr>
        </p:nvSpPr>
        <p:spPr>
          <a:xfrm>
            <a:off x="1473100" y="2766550"/>
            <a:ext cx="6197700" cy="27717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600">
                <a:solidFill>
                  <a:srgbClr val="999999"/>
                </a:solidFill>
                <a:latin typeface="Open Sans"/>
                <a:ea typeface="Open Sans"/>
                <a:cs typeface="Open Sans"/>
                <a:sym typeface="Open Sans"/>
              </a:rPr>
              <a:t>Se prototipó gran parte de la interfaz para poder testear cómo se responde a algunas de las interacciones, y de forma de poder mostrar la intención de algunas funciones que no son posibles implementar en esta etapa.</a:t>
            </a:r>
          </a:p>
          <a:p>
            <a:pPr lvl="0" rtl="0">
              <a:lnSpc>
                <a:spcPct val="150000"/>
              </a:lnSpc>
              <a:spcBef>
                <a:spcPts val="0"/>
              </a:spcBef>
              <a:buNone/>
            </a:pPr>
            <a:r>
              <a:rPr lang="en" sz="1600">
                <a:solidFill>
                  <a:schemeClr val="hlink"/>
                </a:solidFill>
                <a:latin typeface="Open Sans"/>
                <a:ea typeface="Open Sans"/>
                <a:cs typeface="Open Sans"/>
                <a:sym typeface="Open Sans"/>
                <a:hlinkClick r:id="rId3"/>
              </a:rPr>
              <a:t>Ver prototipo interactivo.</a:t>
            </a:r>
          </a:p>
        </p:txBody>
      </p:sp>
      <p:cxnSp>
        <p:nvCxnSpPr>
          <p:cNvPr id="173" name="Shape 173"/>
          <p:cNvCxnSpPr/>
          <p:nvPr/>
        </p:nvCxnSpPr>
        <p:spPr>
          <a:xfrm>
            <a:off x="4075950" y="2016200"/>
            <a:ext cx="992100" cy="0"/>
          </a:xfrm>
          <a:prstGeom prst="straightConnector1">
            <a:avLst/>
          </a:prstGeom>
          <a:noFill/>
          <a:ln cap="flat" cmpd="sng" w="38100">
            <a:solidFill>
              <a:schemeClr val="dk1"/>
            </a:solidFill>
            <a:prstDash val="solid"/>
            <a:round/>
            <a:headEnd len="lg" w="lg" type="none"/>
            <a:tailEnd len="lg" w="lg" type="none"/>
          </a:ln>
        </p:spPr>
      </p:cxnSp>
      <p:sp>
        <p:nvSpPr>
          <p:cNvPr id="174" name="Shape 174"/>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5" name="Shape 175"/>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La Interfaz</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pic>
        <p:nvPicPr>
          <p:cNvPr id="180" name="Shape 180"/>
          <p:cNvPicPr preferRelativeResize="0"/>
          <p:nvPr/>
        </p:nvPicPr>
        <p:blipFill rotWithShape="1">
          <a:blip r:embed="rId3">
            <a:alphaModFix amt="20000"/>
          </a:blip>
          <a:srcRect b="0" l="2856" r="2856" t="0"/>
          <a:stretch/>
        </p:blipFill>
        <p:spPr>
          <a:xfrm>
            <a:off x="0" y="0"/>
            <a:ext cx="9144002" cy="6857999"/>
          </a:xfrm>
          <a:prstGeom prst="rect">
            <a:avLst/>
          </a:prstGeom>
          <a:noFill/>
          <a:ln>
            <a:noFill/>
          </a:ln>
        </p:spPr>
      </p:pic>
      <p:sp>
        <p:nvSpPr>
          <p:cNvPr id="181" name="Shape 181"/>
          <p:cNvSpPr txBox="1"/>
          <p:nvPr>
            <p:ph type="title"/>
          </p:nvPr>
        </p:nvSpPr>
        <p:spPr>
          <a:xfrm>
            <a:off x="2217600" y="2660050"/>
            <a:ext cx="4708799" cy="1350300"/>
          </a:xfrm>
          <a:prstGeom prst="rect">
            <a:avLst/>
          </a:prstGeom>
        </p:spPr>
        <p:txBody>
          <a:bodyPr anchorCtr="0" anchor="ctr" bIns="91425" lIns="91425" rIns="91425" tIns="91425">
            <a:noAutofit/>
          </a:bodyPr>
          <a:lstStyle/>
          <a:p>
            <a:pPr lvl="0" rtl="0" algn="ctr">
              <a:spcBef>
                <a:spcPts val="0"/>
              </a:spcBef>
              <a:buNone/>
            </a:pPr>
            <a:r>
              <a:rPr b="1" lang="en" sz="3200">
                <a:solidFill>
                  <a:srgbClr val="FFFFFF"/>
                </a:solidFill>
                <a:latin typeface="Raleway"/>
                <a:ea typeface="Raleway"/>
                <a:cs typeface="Raleway"/>
                <a:sym typeface="Raleway"/>
              </a:rPr>
              <a:t>Aspectos Técnicos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85" name="Shape 185"/>
        <p:cNvGrpSpPr/>
        <p:nvPr/>
      </p:nvGrpSpPr>
      <p:grpSpPr>
        <a:xfrm>
          <a:off x="0" y="0"/>
          <a:ext cx="0" cy="0"/>
          <a:chOff x="0" y="0"/>
          <a:chExt cx="0" cy="0"/>
        </a:xfrm>
      </p:grpSpPr>
      <p:sp>
        <p:nvSpPr>
          <p:cNvPr id="186" name="Shape 186"/>
          <p:cNvSpPr txBox="1"/>
          <p:nvPr>
            <p:ph type="title"/>
          </p:nvPr>
        </p:nvSpPr>
        <p:spPr>
          <a:xfrm>
            <a:off x="2217600" y="391725"/>
            <a:ext cx="4708799" cy="1350300"/>
          </a:xfrm>
          <a:prstGeom prst="rect">
            <a:avLst/>
          </a:prstGeom>
        </p:spPr>
        <p:txBody>
          <a:bodyPr anchorCtr="0" anchor="ctr" bIns="91425" lIns="91425" rIns="91425" tIns="91425">
            <a:noAutofit/>
          </a:bodyPr>
          <a:lstStyle/>
          <a:p>
            <a:pPr lvl="0" rtl="0" algn="ctr">
              <a:spcBef>
                <a:spcPts val="0"/>
              </a:spcBef>
              <a:buNone/>
            </a:pPr>
            <a:r>
              <a:rPr lang="en" sz="3200">
                <a:solidFill>
                  <a:srgbClr val="666666"/>
                </a:solidFill>
                <a:latin typeface="Raleway"/>
                <a:ea typeface="Raleway"/>
                <a:cs typeface="Raleway"/>
                <a:sym typeface="Raleway"/>
              </a:rPr>
              <a:t>Localización </a:t>
            </a:r>
          </a:p>
          <a:p>
            <a:pPr lvl="0" rtl="0" algn="ctr">
              <a:spcBef>
                <a:spcPts val="0"/>
              </a:spcBef>
              <a:buNone/>
            </a:pPr>
            <a:r>
              <a:rPr lang="en" sz="3200">
                <a:solidFill>
                  <a:srgbClr val="666666"/>
                </a:solidFill>
                <a:latin typeface="Raleway"/>
                <a:ea typeface="Raleway"/>
                <a:cs typeface="Raleway"/>
                <a:sym typeface="Raleway"/>
              </a:rPr>
              <a:t>Beacons</a:t>
            </a:r>
          </a:p>
        </p:txBody>
      </p:sp>
      <p:sp>
        <p:nvSpPr>
          <p:cNvPr id="187" name="Shape 187"/>
          <p:cNvSpPr txBox="1"/>
          <p:nvPr>
            <p:ph idx="4294967295" type="subTitle"/>
          </p:nvPr>
        </p:nvSpPr>
        <p:spPr>
          <a:xfrm>
            <a:off x="1095450" y="2518975"/>
            <a:ext cx="6953099" cy="3401999"/>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600">
                <a:solidFill>
                  <a:srgbClr val="999999"/>
                </a:solidFill>
                <a:latin typeface="Open Sans"/>
                <a:ea typeface="Open Sans"/>
                <a:cs typeface="Open Sans"/>
                <a:sym typeface="Open Sans"/>
              </a:rPr>
              <a:t>Para poder detectar la posición actual del usuario dentro de la casa se utilizó la tecnología de Beacons. </a:t>
            </a:r>
          </a:p>
          <a:p>
            <a:pPr lvl="0" rtl="0">
              <a:lnSpc>
                <a:spcPct val="150000"/>
              </a:lnSpc>
              <a:spcBef>
                <a:spcPts val="0"/>
              </a:spcBef>
              <a:buNone/>
            </a:pPr>
            <a:r>
              <a:rPr lang="en" sz="1600">
                <a:solidFill>
                  <a:srgbClr val="999999"/>
                </a:solidFill>
                <a:latin typeface="Open Sans"/>
                <a:ea typeface="Open Sans"/>
                <a:cs typeface="Open Sans"/>
                <a:sym typeface="Open Sans"/>
              </a:rPr>
              <a:t>Cada Beacon emite una señal única mediante Bluetooth LE, por lo que se tiene un radio de detección de 50m siendo su objetivo la detección por proximidad en lugares cerrados.</a:t>
            </a:r>
          </a:p>
          <a:p>
            <a:pPr lvl="0" rtl="0">
              <a:lnSpc>
                <a:spcPct val="150000"/>
              </a:lnSpc>
              <a:spcBef>
                <a:spcPts val="0"/>
              </a:spcBef>
              <a:buNone/>
            </a:pPr>
            <a:r>
              <a:rPr lang="en" sz="1600">
                <a:solidFill>
                  <a:srgbClr val="999999"/>
                </a:solidFill>
                <a:latin typeface="Open Sans"/>
                <a:ea typeface="Open Sans"/>
                <a:cs typeface="Open Sans"/>
                <a:sym typeface="Open Sans"/>
              </a:rPr>
              <a:t>La señal de un beacon está compuesta por 3 campos principales, UUID, Major y Minor. Generalmente el UUID identifica la organización, Major identifica grupos y Minor identifica beacon simples.</a:t>
            </a:r>
          </a:p>
          <a:p>
            <a:pPr lvl="0" rtl="0">
              <a:lnSpc>
                <a:spcPct val="150000"/>
              </a:lnSpc>
              <a:spcBef>
                <a:spcPts val="0"/>
              </a:spcBef>
              <a:buNone/>
            </a:pPr>
            <a:r>
              <a:t/>
            </a:r>
            <a:endParaRPr sz="1600">
              <a:solidFill>
                <a:srgbClr val="999999"/>
              </a:solidFill>
              <a:latin typeface="Open Sans"/>
              <a:ea typeface="Open Sans"/>
              <a:cs typeface="Open Sans"/>
              <a:sym typeface="Open Sans"/>
            </a:endParaRPr>
          </a:p>
        </p:txBody>
      </p:sp>
      <p:cxnSp>
        <p:nvCxnSpPr>
          <p:cNvPr id="188" name="Shape 188"/>
          <p:cNvCxnSpPr/>
          <p:nvPr/>
        </p:nvCxnSpPr>
        <p:spPr>
          <a:xfrm>
            <a:off x="4075950" y="2016200"/>
            <a:ext cx="992100" cy="0"/>
          </a:xfrm>
          <a:prstGeom prst="straightConnector1">
            <a:avLst/>
          </a:prstGeom>
          <a:noFill/>
          <a:ln cap="flat" cmpd="sng" w="38100">
            <a:solidFill>
              <a:schemeClr val="dk1"/>
            </a:solidFill>
            <a:prstDash val="solid"/>
            <a:round/>
            <a:headEnd len="lg" w="lg" type="none"/>
            <a:tailEnd len="lg" w="lg" type="none"/>
          </a:ln>
        </p:spPr>
      </p:cxnSp>
      <p:sp>
        <p:nvSpPr>
          <p:cNvPr id="189" name="Shape 189"/>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90" name="Shape 190"/>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Aspectos Técnicos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94" name="Shape 194"/>
        <p:cNvGrpSpPr/>
        <p:nvPr/>
      </p:nvGrpSpPr>
      <p:grpSpPr>
        <a:xfrm>
          <a:off x="0" y="0"/>
          <a:ext cx="0" cy="0"/>
          <a:chOff x="0" y="0"/>
          <a:chExt cx="0" cy="0"/>
        </a:xfrm>
      </p:grpSpPr>
      <p:sp>
        <p:nvSpPr>
          <p:cNvPr id="195" name="Shape 195"/>
          <p:cNvSpPr txBox="1"/>
          <p:nvPr>
            <p:ph type="title"/>
          </p:nvPr>
        </p:nvSpPr>
        <p:spPr>
          <a:xfrm>
            <a:off x="2217600" y="391725"/>
            <a:ext cx="4708799" cy="1350300"/>
          </a:xfrm>
          <a:prstGeom prst="rect">
            <a:avLst/>
          </a:prstGeom>
        </p:spPr>
        <p:txBody>
          <a:bodyPr anchorCtr="0" anchor="ctr" bIns="91425" lIns="91425" rIns="91425" tIns="91425">
            <a:noAutofit/>
          </a:bodyPr>
          <a:lstStyle/>
          <a:p>
            <a:pPr lvl="0" rtl="0" algn="ctr">
              <a:spcBef>
                <a:spcPts val="0"/>
              </a:spcBef>
              <a:buNone/>
            </a:pPr>
            <a:r>
              <a:rPr lang="en" sz="3200">
                <a:solidFill>
                  <a:srgbClr val="666666"/>
                </a:solidFill>
                <a:latin typeface="Raleway"/>
                <a:ea typeface="Raleway"/>
                <a:cs typeface="Raleway"/>
                <a:sym typeface="Raleway"/>
              </a:rPr>
              <a:t>Localización</a:t>
            </a:r>
            <a:br>
              <a:rPr lang="en" sz="3200">
                <a:solidFill>
                  <a:srgbClr val="666666"/>
                </a:solidFill>
                <a:latin typeface="Raleway"/>
                <a:ea typeface="Raleway"/>
                <a:cs typeface="Raleway"/>
                <a:sym typeface="Raleway"/>
              </a:rPr>
            </a:br>
            <a:r>
              <a:rPr lang="en" sz="3200">
                <a:solidFill>
                  <a:srgbClr val="666666"/>
                </a:solidFill>
                <a:latin typeface="Raleway"/>
                <a:ea typeface="Raleway"/>
                <a:cs typeface="Raleway"/>
                <a:sym typeface="Raleway"/>
              </a:rPr>
              <a:t>Beacons</a:t>
            </a:r>
          </a:p>
        </p:txBody>
      </p:sp>
      <p:sp>
        <p:nvSpPr>
          <p:cNvPr id="196" name="Shape 196"/>
          <p:cNvSpPr txBox="1"/>
          <p:nvPr>
            <p:ph idx="4294967295" type="subTitle"/>
          </p:nvPr>
        </p:nvSpPr>
        <p:spPr>
          <a:xfrm>
            <a:off x="1380700" y="2671375"/>
            <a:ext cx="6382500" cy="3339899"/>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600">
                <a:solidFill>
                  <a:srgbClr val="999999"/>
                </a:solidFill>
                <a:latin typeface="Open Sans"/>
                <a:ea typeface="Open Sans"/>
                <a:cs typeface="Open Sans"/>
                <a:sym typeface="Open Sans"/>
              </a:rPr>
              <a:t>En nuestra aplicación, se utilizó un receptor de beacons implementado en javascript, el cual capta las señales de los distintos beacons emisores, calculando la magnitud de la señal, la cual se utilizará posteriormente para los procedimientos de localización.</a:t>
            </a:r>
          </a:p>
          <a:p>
            <a:pPr indent="0" lvl="0" marL="0" rtl="0">
              <a:spcBef>
                <a:spcPts val="0"/>
              </a:spcBef>
              <a:spcAft>
                <a:spcPts val="0"/>
              </a:spcAft>
              <a:buNone/>
            </a:pPr>
            <a:r>
              <a:rPr lang="en" sz="1600">
                <a:solidFill>
                  <a:srgbClr val="999999"/>
                </a:solidFill>
                <a:latin typeface="Open Sans"/>
                <a:ea typeface="Open Sans"/>
                <a:cs typeface="Open Sans"/>
                <a:sym typeface="Open Sans"/>
              </a:rPr>
              <a:t>¿Por qué no localización con GPS?  El GPS permite detectar la entrada/salida de un área por ejemplo de una casa pero no tiene la suficiente exactitud dentro de cuartos de la misma.</a:t>
            </a:r>
          </a:p>
          <a:p>
            <a:pPr lvl="0" rtl="0">
              <a:lnSpc>
                <a:spcPct val="150000"/>
              </a:lnSpc>
              <a:spcBef>
                <a:spcPts val="0"/>
              </a:spcBef>
              <a:buNone/>
            </a:pPr>
            <a:r>
              <a:t/>
            </a:r>
            <a:endParaRPr sz="1600">
              <a:solidFill>
                <a:srgbClr val="999999"/>
              </a:solidFill>
              <a:latin typeface="Open Sans"/>
              <a:ea typeface="Open Sans"/>
              <a:cs typeface="Open Sans"/>
              <a:sym typeface="Open Sans"/>
            </a:endParaRPr>
          </a:p>
        </p:txBody>
      </p:sp>
      <p:cxnSp>
        <p:nvCxnSpPr>
          <p:cNvPr id="197" name="Shape 197"/>
          <p:cNvCxnSpPr/>
          <p:nvPr/>
        </p:nvCxnSpPr>
        <p:spPr>
          <a:xfrm>
            <a:off x="4075950" y="2016200"/>
            <a:ext cx="992100" cy="0"/>
          </a:xfrm>
          <a:prstGeom prst="straightConnector1">
            <a:avLst/>
          </a:prstGeom>
          <a:noFill/>
          <a:ln cap="flat" cmpd="sng" w="38100">
            <a:solidFill>
              <a:schemeClr val="dk1"/>
            </a:solidFill>
            <a:prstDash val="solid"/>
            <a:round/>
            <a:headEnd len="lg" w="lg" type="none"/>
            <a:tailEnd len="lg" w="lg" type="none"/>
          </a:ln>
        </p:spPr>
      </p:cxnSp>
      <p:sp>
        <p:nvSpPr>
          <p:cNvPr id="198" name="Shape 198"/>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99" name="Shape 199"/>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Aspectos Técnicos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2217600" y="391725"/>
            <a:ext cx="4708799" cy="1350300"/>
          </a:xfrm>
          <a:prstGeom prst="rect">
            <a:avLst/>
          </a:prstGeom>
        </p:spPr>
        <p:txBody>
          <a:bodyPr anchorCtr="0" anchor="ctr" bIns="91425" lIns="91425" rIns="91425" tIns="91425">
            <a:noAutofit/>
          </a:bodyPr>
          <a:lstStyle/>
          <a:p>
            <a:pPr lvl="0" rtl="0" algn="ctr">
              <a:spcBef>
                <a:spcPts val="0"/>
              </a:spcBef>
              <a:buNone/>
            </a:pPr>
            <a:r>
              <a:rPr lang="en" sz="3200">
                <a:solidFill>
                  <a:srgbClr val="666666"/>
                </a:solidFill>
                <a:latin typeface="Raleway"/>
                <a:ea typeface="Raleway"/>
                <a:cs typeface="Raleway"/>
                <a:sym typeface="Raleway"/>
              </a:rPr>
              <a:t>Aprendizaje automático</a:t>
            </a:r>
          </a:p>
        </p:txBody>
      </p:sp>
      <p:sp>
        <p:nvSpPr>
          <p:cNvPr id="205" name="Shape 205"/>
          <p:cNvSpPr txBox="1"/>
          <p:nvPr>
            <p:ph idx="4294967295" type="subTitle"/>
          </p:nvPr>
        </p:nvSpPr>
        <p:spPr>
          <a:xfrm>
            <a:off x="1058250" y="2747575"/>
            <a:ext cx="7027499" cy="29430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600">
                <a:solidFill>
                  <a:srgbClr val="999999"/>
                </a:solidFill>
                <a:latin typeface="Open Sans"/>
                <a:ea typeface="Open Sans"/>
                <a:cs typeface="Open Sans"/>
                <a:sym typeface="Open Sans"/>
              </a:rPr>
              <a:t>Para poder reconocer en qué cuarto se encuentra posicionado el usuario, se utilizó el algoritmo de Naïve Bayes.</a:t>
            </a:r>
            <a:br>
              <a:rPr lang="en" sz="1600">
                <a:solidFill>
                  <a:srgbClr val="999999"/>
                </a:solidFill>
                <a:latin typeface="Open Sans"/>
                <a:ea typeface="Open Sans"/>
                <a:cs typeface="Open Sans"/>
                <a:sym typeface="Open Sans"/>
              </a:rPr>
            </a:br>
            <a:r>
              <a:rPr lang="en" sz="1600">
                <a:solidFill>
                  <a:srgbClr val="999999"/>
                </a:solidFill>
                <a:latin typeface="Open Sans"/>
                <a:ea typeface="Open Sans"/>
                <a:cs typeface="Open Sans"/>
                <a:sym typeface="Open Sans"/>
              </a:rPr>
              <a:t>Naïve Bayes es un modelo probabilístico, cuyo objetivo es clasificar una muestra en un conjunto de categorías predefinidas y entrenadas.</a:t>
            </a:r>
          </a:p>
          <a:p>
            <a:pPr lvl="0" rtl="0">
              <a:lnSpc>
                <a:spcPct val="150000"/>
              </a:lnSpc>
              <a:spcBef>
                <a:spcPts val="0"/>
              </a:spcBef>
              <a:buNone/>
            </a:pPr>
            <a:r>
              <a:rPr lang="en" sz="1600">
                <a:solidFill>
                  <a:srgbClr val="999999"/>
                </a:solidFill>
                <a:latin typeface="Open Sans"/>
                <a:ea typeface="Open Sans"/>
                <a:cs typeface="Open Sans"/>
                <a:sym typeface="Open Sans"/>
              </a:rPr>
              <a:t>En nuestra aplicación, se implementó el algoritmo en javascript, el cual  toma como base la medición de las señales en cada habitación y con esos datos se entrena para posteriormente clasificar la posición actual.</a:t>
            </a:r>
          </a:p>
        </p:txBody>
      </p:sp>
      <p:cxnSp>
        <p:nvCxnSpPr>
          <p:cNvPr id="206" name="Shape 206"/>
          <p:cNvCxnSpPr/>
          <p:nvPr/>
        </p:nvCxnSpPr>
        <p:spPr>
          <a:xfrm>
            <a:off x="4075950" y="2016200"/>
            <a:ext cx="992100" cy="0"/>
          </a:xfrm>
          <a:prstGeom prst="straightConnector1">
            <a:avLst/>
          </a:prstGeom>
          <a:noFill/>
          <a:ln cap="flat" cmpd="sng" w="38100">
            <a:solidFill>
              <a:schemeClr val="dk1"/>
            </a:solidFill>
            <a:prstDash val="solid"/>
            <a:round/>
            <a:headEnd len="lg" w="lg" type="none"/>
            <a:tailEnd len="lg" w="lg" type="none"/>
          </a:ln>
        </p:spPr>
      </p:cxnSp>
      <p:sp>
        <p:nvSpPr>
          <p:cNvPr id="207" name="Shape 207"/>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8" name="Shape 208"/>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Aspectos Técnicos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12" name="Shape 212"/>
        <p:cNvGrpSpPr/>
        <p:nvPr/>
      </p:nvGrpSpPr>
      <p:grpSpPr>
        <a:xfrm>
          <a:off x="0" y="0"/>
          <a:ext cx="0" cy="0"/>
          <a:chOff x="0" y="0"/>
          <a:chExt cx="0" cy="0"/>
        </a:xfrm>
      </p:grpSpPr>
      <p:sp>
        <p:nvSpPr>
          <p:cNvPr id="213" name="Shape 213"/>
          <p:cNvSpPr txBox="1"/>
          <p:nvPr>
            <p:ph type="title"/>
          </p:nvPr>
        </p:nvSpPr>
        <p:spPr>
          <a:xfrm>
            <a:off x="2217600" y="391725"/>
            <a:ext cx="4708799" cy="1350300"/>
          </a:xfrm>
          <a:prstGeom prst="rect">
            <a:avLst/>
          </a:prstGeom>
        </p:spPr>
        <p:txBody>
          <a:bodyPr anchorCtr="0" anchor="ctr" bIns="91425" lIns="91425" rIns="91425" tIns="91425">
            <a:noAutofit/>
          </a:bodyPr>
          <a:lstStyle/>
          <a:p>
            <a:pPr lvl="0" rtl="0" algn="ctr">
              <a:spcBef>
                <a:spcPts val="0"/>
              </a:spcBef>
              <a:buNone/>
            </a:pPr>
            <a:r>
              <a:rPr lang="en" sz="3200">
                <a:solidFill>
                  <a:srgbClr val="666666"/>
                </a:solidFill>
                <a:latin typeface="Raleway"/>
                <a:ea typeface="Raleway"/>
                <a:cs typeface="Raleway"/>
                <a:sym typeface="Raleway"/>
              </a:rPr>
              <a:t>Comunicación</a:t>
            </a:r>
          </a:p>
        </p:txBody>
      </p:sp>
      <p:sp>
        <p:nvSpPr>
          <p:cNvPr id="214" name="Shape 214"/>
          <p:cNvSpPr txBox="1"/>
          <p:nvPr>
            <p:ph idx="4294967295" type="subTitle"/>
          </p:nvPr>
        </p:nvSpPr>
        <p:spPr>
          <a:xfrm>
            <a:off x="1021050" y="2442775"/>
            <a:ext cx="7101900" cy="3593700"/>
          </a:xfrm>
          <a:prstGeom prst="rect">
            <a:avLst/>
          </a:prstGeom>
          <a:noFill/>
          <a:ln>
            <a:noFill/>
          </a:ln>
        </p:spPr>
        <p:txBody>
          <a:bodyPr anchorCtr="0" anchor="t" bIns="91425" lIns="91425" rIns="91425" tIns="91425">
            <a:noAutofit/>
          </a:bodyPr>
          <a:lstStyle/>
          <a:p>
            <a:pPr indent="0" lvl="0" marL="0" rtl="0" algn="just">
              <a:spcBef>
                <a:spcPts val="0"/>
              </a:spcBef>
              <a:spcAft>
                <a:spcPts val="0"/>
              </a:spcAft>
              <a:buNone/>
            </a:pPr>
            <a:r>
              <a:rPr lang="en" sz="1600">
                <a:solidFill>
                  <a:srgbClr val="999999"/>
                </a:solidFill>
                <a:latin typeface="Open Sans"/>
                <a:ea typeface="Open Sans"/>
                <a:cs typeface="Open Sans"/>
                <a:sym typeface="Open Sans"/>
              </a:rPr>
              <a:t>En nuestra solución, los dispositivos a controlar están attacheados a un arduino con conexión WiFi, el cual mediante un relay controla el pasaje de corriente al dispositivo.</a:t>
            </a:r>
          </a:p>
          <a:p>
            <a:pPr indent="0" lvl="0" marL="0" rtl="0" algn="just">
              <a:spcBef>
                <a:spcPts val="0"/>
              </a:spcBef>
              <a:spcAft>
                <a:spcPts val="0"/>
              </a:spcAft>
              <a:buNone/>
            </a:pPr>
            <a:r>
              <a:t/>
            </a:r>
            <a:endParaRPr sz="1600">
              <a:solidFill>
                <a:srgbClr val="999999"/>
              </a:solidFill>
              <a:latin typeface="Open Sans"/>
              <a:ea typeface="Open Sans"/>
              <a:cs typeface="Open Sans"/>
              <a:sym typeface="Open Sans"/>
            </a:endParaRPr>
          </a:p>
          <a:p>
            <a:pPr indent="0" lvl="0" marL="0" rtl="0" algn="just">
              <a:spcBef>
                <a:spcPts val="0"/>
              </a:spcBef>
              <a:spcAft>
                <a:spcPts val="0"/>
              </a:spcAft>
              <a:buNone/>
            </a:pPr>
            <a:r>
              <a:rPr lang="en" sz="1600">
                <a:solidFill>
                  <a:srgbClr val="999999"/>
                </a:solidFill>
                <a:latin typeface="Open Sans"/>
                <a:ea typeface="Open Sans"/>
                <a:cs typeface="Open Sans"/>
                <a:sym typeface="Open Sans"/>
              </a:rPr>
              <a:t>Para la comunicación entre el smartphone y el dispositivo a controlar, se utilizó el protocolo MQTT (Message Queue Telemetry Transport)</a:t>
            </a:r>
            <a:br>
              <a:rPr lang="en" sz="1600">
                <a:solidFill>
                  <a:srgbClr val="999999"/>
                </a:solidFill>
                <a:latin typeface="Open Sans"/>
                <a:ea typeface="Open Sans"/>
                <a:cs typeface="Open Sans"/>
                <a:sym typeface="Open Sans"/>
              </a:rPr>
            </a:br>
            <a:br>
              <a:rPr lang="en" sz="1600">
                <a:solidFill>
                  <a:srgbClr val="999999"/>
                </a:solidFill>
                <a:latin typeface="Open Sans"/>
                <a:ea typeface="Open Sans"/>
                <a:cs typeface="Open Sans"/>
                <a:sym typeface="Open Sans"/>
              </a:rPr>
            </a:br>
            <a:r>
              <a:rPr lang="en" sz="1600" u="sng">
                <a:solidFill>
                  <a:srgbClr val="999999"/>
                </a:solidFill>
                <a:latin typeface="Open Sans"/>
                <a:ea typeface="Open Sans"/>
                <a:cs typeface="Open Sans"/>
                <a:sym typeface="Open Sans"/>
              </a:rPr>
              <a:t>Características MQTT</a:t>
            </a:r>
          </a:p>
          <a:p>
            <a:pPr indent="-330200" lvl="0" marL="457200" rtl="0">
              <a:spcBef>
                <a:spcPts val="0"/>
              </a:spcBef>
              <a:spcAft>
                <a:spcPts val="0"/>
              </a:spcAft>
              <a:buClr>
                <a:srgbClr val="999999"/>
              </a:buClr>
              <a:buSzPct val="100000"/>
              <a:buFont typeface="Open Sans"/>
              <a:buChar char="-"/>
            </a:pPr>
            <a:r>
              <a:rPr lang="en" sz="1600">
                <a:solidFill>
                  <a:srgbClr val="999999"/>
                </a:solidFill>
                <a:latin typeface="Open Sans"/>
                <a:ea typeface="Open Sans"/>
                <a:cs typeface="Open Sans"/>
                <a:sym typeface="Open Sans"/>
              </a:rPr>
              <a:t>protocolo liviano, poco ancho de banda</a:t>
            </a:r>
          </a:p>
          <a:p>
            <a:pPr indent="-330200" lvl="0" marL="457200" rtl="0">
              <a:spcBef>
                <a:spcPts val="0"/>
              </a:spcBef>
              <a:spcAft>
                <a:spcPts val="0"/>
              </a:spcAft>
              <a:buClr>
                <a:srgbClr val="999999"/>
              </a:buClr>
              <a:buSzPct val="100000"/>
              <a:buFont typeface="Open Sans"/>
              <a:buChar char="-"/>
            </a:pPr>
            <a:r>
              <a:rPr lang="en" sz="1600">
                <a:solidFill>
                  <a:srgbClr val="999999"/>
                </a:solidFill>
                <a:latin typeface="Open Sans"/>
                <a:ea typeface="Open Sans"/>
                <a:cs typeface="Open Sans"/>
                <a:sym typeface="Open Sans"/>
              </a:rPr>
              <a:t>orientado a dispositivos con pocos recursos</a:t>
            </a:r>
          </a:p>
          <a:p>
            <a:pPr indent="-330200" lvl="0" marL="457200" rtl="0">
              <a:spcBef>
                <a:spcPts val="0"/>
              </a:spcBef>
              <a:spcAft>
                <a:spcPts val="0"/>
              </a:spcAft>
              <a:buClr>
                <a:srgbClr val="999999"/>
              </a:buClr>
              <a:buSzPct val="100000"/>
              <a:buFont typeface="Open Sans"/>
              <a:buChar char="-"/>
            </a:pPr>
            <a:r>
              <a:rPr lang="en" sz="1600">
                <a:solidFill>
                  <a:srgbClr val="999999"/>
                </a:solidFill>
                <a:latin typeface="Open Sans"/>
                <a:ea typeface="Open Sans"/>
                <a:cs typeface="Open Sans"/>
                <a:sym typeface="Open Sans"/>
              </a:rPr>
              <a:t>Simple manejo y arquitectura</a:t>
            </a:r>
          </a:p>
          <a:p>
            <a:pPr indent="-330200" lvl="0" marL="457200" rtl="0">
              <a:spcBef>
                <a:spcPts val="0"/>
              </a:spcBef>
              <a:spcAft>
                <a:spcPts val="0"/>
              </a:spcAft>
              <a:buClr>
                <a:srgbClr val="999999"/>
              </a:buClr>
              <a:buSzPct val="100000"/>
              <a:buFont typeface="Open Sans"/>
              <a:buChar char="-"/>
            </a:pPr>
            <a:r>
              <a:rPr lang="en" sz="1600">
                <a:solidFill>
                  <a:srgbClr val="999999"/>
                </a:solidFill>
                <a:latin typeface="Open Sans"/>
                <a:ea typeface="Open Sans"/>
                <a:cs typeface="Open Sans"/>
                <a:sym typeface="Open Sans"/>
              </a:rPr>
              <a:t>protocolo utilizado en IoT</a:t>
            </a:r>
          </a:p>
          <a:p>
            <a:pPr lvl="0" rtl="0">
              <a:lnSpc>
                <a:spcPct val="150000"/>
              </a:lnSpc>
              <a:spcBef>
                <a:spcPts val="0"/>
              </a:spcBef>
              <a:buNone/>
            </a:pPr>
            <a:r>
              <a:t/>
            </a:r>
            <a:endParaRPr sz="1600">
              <a:solidFill>
                <a:srgbClr val="999999"/>
              </a:solidFill>
              <a:latin typeface="Open Sans"/>
              <a:ea typeface="Open Sans"/>
              <a:cs typeface="Open Sans"/>
              <a:sym typeface="Open Sans"/>
            </a:endParaRPr>
          </a:p>
        </p:txBody>
      </p:sp>
      <p:cxnSp>
        <p:nvCxnSpPr>
          <p:cNvPr id="215" name="Shape 215"/>
          <p:cNvCxnSpPr/>
          <p:nvPr/>
        </p:nvCxnSpPr>
        <p:spPr>
          <a:xfrm>
            <a:off x="4075950" y="2016200"/>
            <a:ext cx="992100" cy="0"/>
          </a:xfrm>
          <a:prstGeom prst="straightConnector1">
            <a:avLst/>
          </a:prstGeom>
          <a:noFill/>
          <a:ln cap="flat" cmpd="sng" w="38100">
            <a:solidFill>
              <a:schemeClr val="dk1"/>
            </a:solidFill>
            <a:prstDash val="solid"/>
            <a:round/>
            <a:headEnd len="lg" w="lg" type="none"/>
            <a:tailEnd len="lg" w="lg" type="none"/>
          </a:ln>
        </p:spPr>
      </p:cxnSp>
      <p:sp>
        <p:nvSpPr>
          <p:cNvPr id="216" name="Shape 216"/>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17" name="Shape 217"/>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Aspectos Técnicos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pic>
        <p:nvPicPr>
          <p:cNvPr id="77" name="Shape 77"/>
          <p:cNvPicPr preferRelativeResize="0"/>
          <p:nvPr/>
        </p:nvPicPr>
        <p:blipFill rotWithShape="1">
          <a:blip r:embed="rId3">
            <a:alphaModFix amt="20000"/>
          </a:blip>
          <a:srcRect b="2657" l="0" r="2657" t="0"/>
          <a:stretch/>
        </p:blipFill>
        <p:spPr>
          <a:xfrm>
            <a:off x="0" y="0"/>
            <a:ext cx="9143999" cy="6857999"/>
          </a:xfrm>
          <a:prstGeom prst="rect">
            <a:avLst/>
          </a:prstGeom>
          <a:noFill/>
          <a:ln>
            <a:noFill/>
          </a:ln>
        </p:spPr>
      </p:pic>
      <p:sp>
        <p:nvSpPr>
          <p:cNvPr id="78" name="Shape 78"/>
          <p:cNvSpPr txBox="1"/>
          <p:nvPr>
            <p:ph type="title"/>
          </p:nvPr>
        </p:nvSpPr>
        <p:spPr>
          <a:xfrm>
            <a:off x="2217600" y="2660050"/>
            <a:ext cx="4708799" cy="1350300"/>
          </a:xfrm>
          <a:prstGeom prst="rect">
            <a:avLst/>
          </a:prstGeom>
        </p:spPr>
        <p:txBody>
          <a:bodyPr anchorCtr="0" anchor="ctr" bIns="91425" lIns="91425" rIns="91425" tIns="91425">
            <a:noAutofit/>
          </a:bodyPr>
          <a:lstStyle/>
          <a:p>
            <a:pPr lvl="0" rtl="0" algn="ctr">
              <a:spcBef>
                <a:spcPts val="0"/>
              </a:spcBef>
              <a:buNone/>
            </a:pPr>
            <a:r>
              <a:rPr b="1" lang="en" sz="3200">
                <a:solidFill>
                  <a:srgbClr val="FFFFFF"/>
                </a:solidFill>
                <a:latin typeface="Raleway"/>
                <a:ea typeface="Raleway"/>
                <a:cs typeface="Raleway"/>
                <a:sym typeface="Raleway"/>
              </a:rPr>
              <a:t>Objetivos Generales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21" name="Shape 221"/>
        <p:cNvGrpSpPr/>
        <p:nvPr/>
      </p:nvGrpSpPr>
      <p:grpSpPr>
        <a:xfrm>
          <a:off x="0" y="0"/>
          <a:ext cx="0" cy="0"/>
          <a:chOff x="0" y="0"/>
          <a:chExt cx="0" cy="0"/>
        </a:xfrm>
      </p:grpSpPr>
      <p:sp>
        <p:nvSpPr>
          <p:cNvPr id="222" name="Shape 222"/>
          <p:cNvSpPr txBox="1"/>
          <p:nvPr>
            <p:ph type="title"/>
          </p:nvPr>
        </p:nvSpPr>
        <p:spPr>
          <a:xfrm>
            <a:off x="2217600" y="391725"/>
            <a:ext cx="4708799" cy="1350300"/>
          </a:xfrm>
          <a:prstGeom prst="rect">
            <a:avLst/>
          </a:prstGeom>
        </p:spPr>
        <p:txBody>
          <a:bodyPr anchorCtr="0" anchor="ctr" bIns="91425" lIns="91425" rIns="91425" tIns="91425">
            <a:noAutofit/>
          </a:bodyPr>
          <a:lstStyle/>
          <a:p>
            <a:pPr lvl="0" rtl="0" algn="ctr">
              <a:spcBef>
                <a:spcPts val="0"/>
              </a:spcBef>
              <a:buNone/>
            </a:pPr>
            <a:r>
              <a:rPr lang="en" sz="3200">
                <a:solidFill>
                  <a:srgbClr val="666666"/>
                </a:solidFill>
                <a:latin typeface="Raleway"/>
                <a:ea typeface="Raleway"/>
                <a:cs typeface="Raleway"/>
                <a:sym typeface="Raleway"/>
              </a:rPr>
              <a:t>MQTT</a:t>
            </a:r>
          </a:p>
          <a:p>
            <a:pPr lvl="0" rtl="0" algn="ctr">
              <a:lnSpc>
                <a:spcPct val="115000"/>
              </a:lnSpc>
              <a:spcBef>
                <a:spcPts val="0"/>
              </a:spcBef>
              <a:buNone/>
            </a:pPr>
            <a:r>
              <a:rPr lang="en" sz="1600">
                <a:solidFill>
                  <a:srgbClr val="999999"/>
                </a:solidFill>
                <a:latin typeface="Open Sans"/>
                <a:ea typeface="Open Sans"/>
                <a:cs typeface="Open Sans"/>
                <a:sym typeface="Open Sans"/>
              </a:rPr>
              <a:t>Arquitectura</a:t>
            </a:r>
          </a:p>
        </p:txBody>
      </p:sp>
      <p:sp>
        <p:nvSpPr>
          <p:cNvPr id="223" name="Shape 223"/>
          <p:cNvSpPr txBox="1"/>
          <p:nvPr>
            <p:ph idx="4294967295" type="subTitle"/>
          </p:nvPr>
        </p:nvSpPr>
        <p:spPr>
          <a:xfrm>
            <a:off x="958900" y="2610575"/>
            <a:ext cx="7226099" cy="3528300"/>
          </a:xfrm>
          <a:prstGeom prst="rect">
            <a:avLst/>
          </a:prstGeom>
          <a:noFill/>
          <a:ln>
            <a:noFill/>
          </a:ln>
        </p:spPr>
        <p:txBody>
          <a:bodyPr anchorCtr="0" anchor="t" bIns="91425" lIns="91425" rIns="91425" tIns="91425">
            <a:noAutofit/>
          </a:bodyPr>
          <a:lstStyle/>
          <a:p>
            <a:pPr lvl="0" rtl="0">
              <a:spcBef>
                <a:spcPts val="0"/>
              </a:spcBef>
              <a:spcAft>
                <a:spcPts val="0"/>
              </a:spcAft>
              <a:buNone/>
            </a:pPr>
            <a:r>
              <a:rPr lang="en" sz="1600">
                <a:solidFill>
                  <a:srgbClr val="999999"/>
                </a:solidFill>
                <a:latin typeface="Open Sans"/>
                <a:ea typeface="Open Sans"/>
                <a:cs typeface="Open Sans"/>
                <a:sym typeface="Open Sans"/>
              </a:rPr>
              <a:t>La arquitectura de las soluciones que utilizan este protocolo es simple. </a:t>
            </a:r>
          </a:p>
          <a:p>
            <a:pPr indent="-330200" lvl="0" marL="457200" rtl="0">
              <a:spcBef>
                <a:spcPts val="0"/>
              </a:spcBef>
              <a:spcAft>
                <a:spcPts val="0"/>
              </a:spcAft>
              <a:buClr>
                <a:srgbClr val="999999"/>
              </a:buClr>
              <a:buSzPct val="100000"/>
              <a:buFont typeface="Open Sans"/>
              <a:buChar char="-"/>
            </a:pPr>
            <a:r>
              <a:rPr lang="en" sz="1600">
                <a:solidFill>
                  <a:srgbClr val="999999"/>
                </a:solidFill>
                <a:latin typeface="Open Sans"/>
                <a:ea typeface="Open Sans"/>
                <a:cs typeface="Open Sans"/>
                <a:sym typeface="Open Sans"/>
              </a:rPr>
              <a:t>Servidor (Broker). Gestiona y transmite los mensajes,</a:t>
            </a:r>
          </a:p>
          <a:p>
            <a:pPr indent="-330200" lvl="0" marL="457200" rtl="0">
              <a:spcBef>
                <a:spcPts val="0"/>
              </a:spcBef>
              <a:spcAft>
                <a:spcPts val="0"/>
              </a:spcAft>
              <a:buClr>
                <a:srgbClr val="999999"/>
              </a:buClr>
              <a:buSzPct val="100000"/>
              <a:buFont typeface="Open Sans"/>
              <a:buChar char="-"/>
            </a:pPr>
            <a:r>
              <a:rPr lang="en" sz="1600">
                <a:solidFill>
                  <a:srgbClr val="999999"/>
                </a:solidFill>
                <a:latin typeface="Open Sans"/>
                <a:ea typeface="Open Sans"/>
                <a:cs typeface="Open Sans"/>
                <a:sym typeface="Open Sans"/>
              </a:rPr>
              <a:t>Clientes. Destinatarios o emisores de mensajes.</a:t>
            </a:r>
          </a:p>
          <a:p>
            <a:pPr lvl="0" rtl="0">
              <a:spcBef>
                <a:spcPts val="0"/>
              </a:spcBef>
              <a:spcAft>
                <a:spcPts val="0"/>
              </a:spcAft>
              <a:buNone/>
            </a:pPr>
            <a:r>
              <a:t/>
            </a:r>
            <a:endParaRPr sz="1600">
              <a:solidFill>
                <a:srgbClr val="999999"/>
              </a:solidFill>
              <a:latin typeface="Open Sans"/>
              <a:ea typeface="Open Sans"/>
              <a:cs typeface="Open Sans"/>
              <a:sym typeface="Open Sans"/>
            </a:endParaRPr>
          </a:p>
          <a:p>
            <a:pPr lvl="0" rtl="0">
              <a:spcBef>
                <a:spcPts val="0"/>
              </a:spcBef>
              <a:spcAft>
                <a:spcPts val="0"/>
              </a:spcAft>
              <a:buNone/>
            </a:pPr>
            <a:r>
              <a:rPr lang="en" sz="1600">
                <a:solidFill>
                  <a:srgbClr val="999999"/>
                </a:solidFill>
                <a:latin typeface="Open Sans"/>
                <a:ea typeface="Open Sans"/>
                <a:cs typeface="Open Sans"/>
                <a:sym typeface="Open Sans"/>
              </a:rPr>
              <a:t>Los clientes basan la comunicación en “topics” a los cuales cada uno de ellos puede publicar en un topic o suscribirse a los mensajes de un topic.</a:t>
            </a:r>
          </a:p>
          <a:p>
            <a:pPr indent="0" lvl="0" marL="0" rtl="0">
              <a:spcBef>
                <a:spcPts val="0"/>
              </a:spcBef>
              <a:spcAft>
                <a:spcPts val="0"/>
              </a:spcAft>
              <a:buNone/>
            </a:pPr>
            <a:r>
              <a:rPr lang="en" sz="1600">
                <a:solidFill>
                  <a:srgbClr val="999999"/>
                </a:solidFill>
                <a:latin typeface="Open Sans"/>
                <a:ea typeface="Open Sans"/>
                <a:cs typeface="Open Sans"/>
                <a:sym typeface="Open Sans"/>
              </a:rPr>
              <a:t>Los topics son jerárquicos, Ej. Casa/Cuarto/Luz,  Casa/Cuarto/#</a:t>
            </a:r>
          </a:p>
          <a:p>
            <a:pPr indent="0" lvl="0" marL="0" rtl="0">
              <a:spcBef>
                <a:spcPts val="0"/>
              </a:spcBef>
              <a:spcAft>
                <a:spcPts val="0"/>
              </a:spcAft>
              <a:buNone/>
            </a:pPr>
            <a:r>
              <a:t/>
            </a:r>
            <a:endParaRPr sz="1600">
              <a:solidFill>
                <a:srgbClr val="999999"/>
              </a:solidFill>
              <a:latin typeface="Open Sans"/>
              <a:ea typeface="Open Sans"/>
              <a:cs typeface="Open Sans"/>
              <a:sym typeface="Open Sans"/>
            </a:endParaRPr>
          </a:p>
          <a:p>
            <a:pPr indent="0" lvl="0" marL="0" rtl="0">
              <a:spcBef>
                <a:spcPts val="0"/>
              </a:spcBef>
              <a:spcAft>
                <a:spcPts val="0"/>
              </a:spcAft>
              <a:buNone/>
            </a:pPr>
            <a:r>
              <a:rPr lang="en" sz="1600">
                <a:solidFill>
                  <a:srgbClr val="999999"/>
                </a:solidFill>
                <a:latin typeface="Open Sans"/>
                <a:ea typeface="Open Sans"/>
                <a:cs typeface="Open Sans"/>
                <a:sym typeface="Open Sans"/>
              </a:rPr>
              <a:t>El broker puede estar en la nube o ser local a la situación. En nuestro caso el broker es externo, utilizando el servicio CloudMQTT.</a:t>
            </a:r>
          </a:p>
          <a:p>
            <a:pPr lvl="0" rtl="0">
              <a:lnSpc>
                <a:spcPct val="150000"/>
              </a:lnSpc>
              <a:spcBef>
                <a:spcPts val="0"/>
              </a:spcBef>
              <a:buNone/>
            </a:pPr>
            <a:r>
              <a:t/>
            </a:r>
            <a:endParaRPr sz="1600">
              <a:solidFill>
                <a:srgbClr val="999999"/>
              </a:solidFill>
              <a:latin typeface="Open Sans"/>
              <a:ea typeface="Open Sans"/>
              <a:cs typeface="Open Sans"/>
              <a:sym typeface="Open Sans"/>
            </a:endParaRPr>
          </a:p>
        </p:txBody>
      </p:sp>
      <p:cxnSp>
        <p:nvCxnSpPr>
          <p:cNvPr id="224" name="Shape 224"/>
          <p:cNvCxnSpPr/>
          <p:nvPr/>
        </p:nvCxnSpPr>
        <p:spPr>
          <a:xfrm>
            <a:off x="4075950" y="2016200"/>
            <a:ext cx="992100" cy="0"/>
          </a:xfrm>
          <a:prstGeom prst="straightConnector1">
            <a:avLst/>
          </a:prstGeom>
          <a:noFill/>
          <a:ln cap="flat" cmpd="sng" w="38100">
            <a:solidFill>
              <a:schemeClr val="dk1"/>
            </a:solidFill>
            <a:prstDash val="solid"/>
            <a:round/>
            <a:headEnd len="lg" w="lg" type="none"/>
            <a:tailEnd len="lg" w="lg" type="none"/>
          </a:ln>
        </p:spPr>
      </p:cxnSp>
      <p:sp>
        <p:nvSpPr>
          <p:cNvPr id="225" name="Shape 225"/>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26" name="Shape 226"/>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Aspectos Técnicos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30" name="Shape 230"/>
        <p:cNvGrpSpPr/>
        <p:nvPr/>
      </p:nvGrpSpPr>
      <p:grpSpPr>
        <a:xfrm>
          <a:off x="0" y="0"/>
          <a:ext cx="0" cy="0"/>
          <a:chOff x="0" y="0"/>
          <a:chExt cx="0" cy="0"/>
        </a:xfrm>
      </p:grpSpPr>
      <p:sp>
        <p:nvSpPr>
          <p:cNvPr id="231" name="Shape 231"/>
          <p:cNvSpPr txBox="1"/>
          <p:nvPr>
            <p:ph type="title"/>
          </p:nvPr>
        </p:nvSpPr>
        <p:spPr>
          <a:xfrm>
            <a:off x="2217600" y="391725"/>
            <a:ext cx="4708799" cy="1350300"/>
          </a:xfrm>
          <a:prstGeom prst="rect">
            <a:avLst/>
          </a:prstGeom>
        </p:spPr>
        <p:txBody>
          <a:bodyPr anchorCtr="0" anchor="ctr" bIns="91425" lIns="91425" rIns="91425" tIns="91425">
            <a:noAutofit/>
          </a:bodyPr>
          <a:lstStyle/>
          <a:p>
            <a:pPr lvl="0" rtl="0" algn="ctr">
              <a:spcBef>
                <a:spcPts val="0"/>
              </a:spcBef>
              <a:buNone/>
            </a:pPr>
            <a:r>
              <a:rPr lang="en" sz="3200">
                <a:solidFill>
                  <a:srgbClr val="666666"/>
                </a:solidFill>
                <a:latin typeface="Raleway"/>
                <a:ea typeface="Raleway"/>
                <a:cs typeface="Raleway"/>
                <a:sym typeface="Raleway"/>
              </a:rPr>
              <a:t>Almacenamiento</a:t>
            </a:r>
          </a:p>
        </p:txBody>
      </p:sp>
      <p:sp>
        <p:nvSpPr>
          <p:cNvPr id="232" name="Shape 232"/>
          <p:cNvSpPr txBox="1"/>
          <p:nvPr>
            <p:ph idx="4294967295" type="subTitle"/>
          </p:nvPr>
        </p:nvSpPr>
        <p:spPr>
          <a:xfrm>
            <a:off x="1473150" y="2290375"/>
            <a:ext cx="6197700" cy="3620700"/>
          </a:xfrm>
          <a:prstGeom prst="rect">
            <a:avLst/>
          </a:prstGeom>
          <a:noFill/>
          <a:ln>
            <a:noFill/>
          </a:ln>
        </p:spPr>
        <p:txBody>
          <a:bodyPr anchorCtr="0" anchor="t" bIns="91425" lIns="91425" rIns="91425" tIns="91425">
            <a:noAutofit/>
          </a:bodyPr>
          <a:lstStyle/>
          <a:p>
            <a:pPr lvl="0" rtl="0">
              <a:lnSpc>
                <a:spcPct val="150000"/>
              </a:lnSpc>
              <a:spcBef>
                <a:spcPts val="0"/>
              </a:spcBef>
              <a:buNone/>
            </a:pPr>
            <a:r>
              <a:t/>
            </a:r>
            <a:endParaRPr sz="1600">
              <a:solidFill>
                <a:srgbClr val="999999"/>
              </a:solidFill>
              <a:latin typeface="Open Sans"/>
              <a:ea typeface="Open Sans"/>
              <a:cs typeface="Open Sans"/>
              <a:sym typeface="Open Sans"/>
            </a:endParaRPr>
          </a:p>
          <a:p>
            <a:pPr lvl="0" rtl="0">
              <a:lnSpc>
                <a:spcPct val="150000"/>
              </a:lnSpc>
              <a:spcBef>
                <a:spcPts val="0"/>
              </a:spcBef>
              <a:buNone/>
            </a:pPr>
            <a:r>
              <a:rPr lang="en" sz="1600">
                <a:solidFill>
                  <a:srgbClr val="999999"/>
                </a:solidFill>
                <a:latin typeface="Open Sans"/>
                <a:ea typeface="Open Sans"/>
                <a:cs typeface="Open Sans"/>
                <a:sym typeface="Open Sans"/>
              </a:rPr>
              <a:t>Dado que las estructuras son sencillas se definió utilizar LocalStorage, que permite guardar con una llave única un String asociado.</a:t>
            </a:r>
          </a:p>
          <a:p>
            <a:pPr lvl="0" rtl="0">
              <a:lnSpc>
                <a:spcPct val="150000"/>
              </a:lnSpc>
              <a:spcBef>
                <a:spcPts val="0"/>
              </a:spcBef>
              <a:buNone/>
            </a:pPr>
            <a:r>
              <a:rPr lang="en" sz="1600">
                <a:solidFill>
                  <a:srgbClr val="999999"/>
                </a:solidFill>
                <a:latin typeface="Open Sans"/>
                <a:ea typeface="Open Sans"/>
                <a:cs typeface="Open Sans"/>
                <a:sym typeface="Open Sans"/>
              </a:rPr>
              <a:t>Las estructuras de datos definidas son los cuartos, cada cuarto contiene el color, nombre asociado, icono asociado, un id y una lista de dispositivos conectados.</a:t>
            </a:r>
          </a:p>
        </p:txBody>
      </p:sp>
      <p:cxnSp>
        <p:nvCxnSpPr>
          <p:cNvPr id="233" name="Shape 233"/>
          <p:cNvCxnSpPr/>
          <p:nvPr/>
        </p:nvCxnSpPr>
        <p:spPr>
          <a:xfrm>
            <a:off x="4075950" y="2016200"/>
            <a:ext cx="992100" cy="0"/>
          </a:xfrm>
          <a:prstGeom prst="straightConnector1">
            <a:avLst/>
          </a:prstGeom>
          <a:noFill/>
          <a:ln cap="flat" cmpd="sng" w="38100">
            <a:solidFill>
              <a:schemeClr val="dk1"/>
            </a:solidFill>
            <a:prstDash val="solid"/>
            <a:round/>
            <a:headEnd len="lg" w="lg" type="none"/>
            <a:tailEnd len="lg" w="lg" type="none"/>
          </a:ln>
        </p:spPr>
      </p:cxnSp>
      <p:sp>
        <p:nvSpPr>
          <p:cNvPr id="234" name="Shape 234"/>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35" name="Shape 235"/>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Aspectos Técnicos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pic>
        <p:nvPicPr>
          <p:cNvPr id="240" name="Shape 240"/>
          <p:cNvPicPr preferRelativeResize="0"/>
          <p:nvPr/>
        </p:nvPicPr>
        <p:blipFill rotWithShape="1">
          <a:blip r:embed="rId3">
            <a:alphaModFix amt="20000"/>
          </a:blip>
          <a:srcRect b="0" l="12502" r="12495" t="0"/>
          <a:stretch/>
        </p:blipFill>
        <p:spPr>
          <a:xfrm>
            <a:off x="0" y="0"/>
            <a:ext cx="9144000" cy="6858000"/>
          </a:xfrm>
          <a:prstGeom prst="rect">
            <a:avLst/>
          </a:prstGeom>
          <a:noFill/>
          <a:ln>
            <a:noFill/>
          </a:ln>
        </p:spPr>
      </p:pic>
      <p:sp>
        <p:nvSpPr>
          <p:cNvPr id="241" name="Shape 241"/>
          <p:cNvSpPr txBox="1"/>
          <p:nvPr>
            <p:ph type="title"/>
          </p:nvPr>
        </p:nvSpPr>
        <p:spPr>
          <a:xfrm>
            <a:off x="2217600" y="2660050"/>
            <a:ext cx="4708799" cy="1350300"/>
          </a:xfrm>
          <a:prstGeom prst="rect">
            <a:avLst/>
          </a:prstGeom>
        </p:spPr>
        <p:txBody>
          <a:bodyPr anchorCtr="0" anchor="ctr" bIns="91425" lIns="91425" rIns="91425" tIns="91425">
            <a:noAutofit/>
          </a:bodyPr>
          <a:lstStyle/>
          <a:p>
            <a:pPr lvl="0" rtl="0" algn="ctr">
              <a:spcBef>
                <a:spcPts val="0"/>
              </a:spcBef>
              <a:buNone/>
            </a:pPr>
            <a:r>
              <a:rPr b="1" lang="en" sz="3200">
                <a:solidFill>
                  <a:srgbClr val="FFFFFF"/>
                </a:solidFill>
                <a:latin typeface="Raleway"/>
                <a:ea typeface="Raleway"/>
                <a:cs typeface="Raleway"/>
                <a:sym typeface="Raleway"/>
              </a:rPr>
              <a:t>Reflexiones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45" name="Shape 245"/>
        <p:cNvGrpSpPr/>
        <p:nvPr/>
      </p:nvGrpSpPr>
      <p:grpSpPr>
        <a:xfrm>
          <a:off x="0" y="0"/>
          <a:ext cx="0" cy="0"/>
          <a:chOff x="0" y="0"/>
          <a:chExt cx="0" cy="0"/>
        </a:xfrm>
      </p:grpSpPr>
      <p:sp>
        <p:nvSpPr>
          <p:cNvPr id="246" name="Shape 246"/>
          <p:cNvSpPr txBox="1"/>
          <p:nvPr>
            <p:ph type="title"/>
          </p:nvPr>
        </p:nvSpPr>
        <p:spPr>
          <a:xfrm>
            <a:off x="2217600" y="391725"/>
            <a:ext cx="4708799" cy="1350300"/>
          </a:xfrm>
          <a:prstGeom prst="rect">
            <a:avLst/>
          </a:prstGeom>
        </p:spPr>
        <p:txBody>
          <a:bodyPr anchorCtr="0" anchor="ctr" bIns="91425" lIns="91425" rIns="91425" tIns="91425">
            <a:noAutofit/>
          </a:bodyPr>
          <a:lstStyle/>
          <a:p>
            <a:pPr lvl="0" rtl="0" algn="ctr">
              <a:spcBef>
                <a:spcPts val="0"/>
              </a:spcBef>
              <a:buNone/>
            </a:pPr>
            <a:r>
              <a:rPr lang="en" sz="3200">
                <a:solidFill>
                  <a:srgbClr val="666666"/>
                </a:solidFill>
                <a:latin typeface="Raleway"/>
                <a:ea typeface="Raleway"/>
                <a:cs typeface="Raleway"/>
                <a:sym typeface="Raleway"/>
              </a:rPr>
              <a:t>Trabajo a Futuro</a:t>
            </a:r>
          </a:p>
        </p:txBody>
      </p:sp>
      <p:sp>
        <p:nvSpPr>
          <p:cNvPr id="247" name="Shape 247"/>
          <p:cNvSpPr txBox="1"/>
          <p:nvPr>
            <p:ph idx="4294967295" type="subTitle"/>
          </p:nvPr>
        </p:nvSpPr>
        <p:spPr>
          <a:xfrm>
            <a:off x="1473100" y="2766550"/>
            <a:ext cx="6197700" cy="27717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600">
                <a:solidFill>
                  <a:srgbClr val="999999"/>
                </a:solidFill>
                <a:latin typeface="Open Sans"/>
                <a:ea typeface="Open Sans"/>
                <a:cs typeface="Open Sans"/>
                <a:sym typeface="Open Sans"/>
              </a:rPr>
              <a:t>Mejorar la seguridad de las comunicaciones, encriptar mensajes MQTT y utilizar SSL para la conexión con arduino. (No se implementó por el wifiShield)</a:t>
            </a:r>
            <a:br>
              <a:rPr lang="en" sz="1600">
                <a:solidFill>
                  <a:srgbClr val="999999"/>
                </a:solidFill>
                <a:latin typeface="Open Sans"/>
                <a:ea typeface="Open Sans"/>
                <a:cs typeface="Open Sans"/>
                <a:sym typeface="Open Sans"/>
              </a:rPr>
            </a:br>
            <a:r>
              <a:rPr lang="en" sz="1600">
                <a:solidFill>
                  <a:srgbClr val="999999"/>
                </a:solidFill>
                <a:latin typeface="Open Sans"/>
                <a:ea typeface="Open Sans"/>
                <a:cs typeface="Open Sans"/>
                <a:sym typeface="Open Sans"/>
              </a:rPr>
              <a:t>Cerraduras con seguridad, pin, password.</a:t>
            </a:r>
          </a:p>
          <a:p>
            <a:pPr lvl="0" rtl="0">
              <a:lnSpc>
                <a:spcPct val="150000"/>
              </a:lnSpc>
              <a:spcBef>
                <a:spcPts val="0"/>
              </a:spcBef>
              <a:buNone/>
            </a:pPr>
            <a:r>
              <a:rPr lang="en" sz="1600">
                <a:solidFill>
                  <a:srgbClr val="999999"/>
                </a:solidFill>
                <a:latin typeface="Open Sans"/>
                <a:ea typeface="Open Sans"/>
                <a:cs typeface="Open Sans"/>
                <a:sym typeface="Open Sans"/>
              </a:rPr>
              <a:t>Evaluar utilizar una base de datos como PouchDB, que tiene la ventaja de sincronizarse con un servidor remoto, poder utilizar una web que se sincronice con la app.</a:t>
            </a:r>
          </a:p>
        </p:txBody>
      </p:sp>
      <p:cxnSp>
        <p:nvCxnSpPr>
          <p:cNvPr id="248" name="Shape 248"/>
          <p:cNvCxnSpPr/>
          <p:nvPr/>
        </p:nvCxnSpPr>
        <p:spPr>
          <a:xfrm>
            <a:off x="4075950" y="2016200"/>
            <a:ext cx="992100" cy="0"/>
          </a:xfrm>
          <a:prstGeom prst="straightConnector1">
            <a:avLst/>
          </a:prstGeom>
          <a:noFill/>
          <a:ln cap="flat" cmpd="sng" w="38100">
            <a:solidFill>
              <a:schemeClr val="dk1"/>
            </a:solidFill>
            <a:prstDash val="solid"/>
            <a:round/>
            <a:headEnd len="lg" w="lg" type="none"/>
            <a:tailEnd len="lg" w="lg" type="none"/>
          </a:ln>
        </p:spPr>
      </p:cxnSp>
      <p:sp>
        <p:nvSpPr>
          <p:cNvPr id="249" name="Shape 249"/>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50" name="Shape 250"/>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Reflexiones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54" name="Shape 254"/>
        <p:cNvGrpSpPr/>
        <p:nvPr/>
      </p:nvGrpSpPr>
      <p:grpSpPr>
        <a:xfrm>
          <a:off x="0" y="0"/>
          <a:ext cx="0" cy="0"/>
          <a:chOff x="0" y="0"/>
          <a:chExt cx="0" cy="0"/>
        </a:xfrm>
      </p:grpSpPr>
      <p:sp>
        <p:nvSpPr>
          <p:cNvPr id="255" name="Shape 255"/>
          <p:cNvSpPr txBox="1"/>
          <p:nvPr>
            <p:ph type="title"/>
          </p:nvPr>
        </p:nvSpPr>
        <p:spPr>
          <a:xfrm>
            <a:off x="2217600" y="391725"/>
            <a:ext cx="4708799" cy="1350300"/>
          </a:xfrm>
          <a:prstGeom prst="rect">
            <a:avLst/>
          </a:prstGeom>
        </p:spPr>
        <p:txBody>
          <a:bodyPr anchorCtr="0" anchor="ctr" bIns="91425" lIns="91425" rIns="91425" tIns="91425">
            <a:noAutofit/>
          </a:bodyPr>
          <a:lstStyle/>
          <a:p>
            <a:pPr lvl="0" rtl="0" algn="ctr">
              <a:spcBef>
                <a:spcPts val="0"/>
              </a:spcBef>
              <a:buNone/>
            </a:pPr>
            <a:r>
              <a:rPr lang="en" sz="3200">
                <a:solidFill>
                  <a:srgbClr val="666666"/>
                </a:solidFill>
                <a:latin typeface="Raleway"/>
                <a:ea typeface="Raleway"/>
                <a:cs typeface="Raleway"/>
                <a:sym typeface="Raleway"/>
              </a:rPr>
              <a:t>Conclusiones</a:t>
            </a:r>
          </a:p>
        </p:txBody>
      </p:sp>
      <p:sp>
        <p:nvSpPr>
          <p:cNvPr id="256" name="Shape 256"/>
          <p:cNvSpPr txBox="1"/>
          <p:nvPr>
            <p:ph idx="4294967295" type="subTitle"/>
          </p:nvPr>
        </p:nvSpPr>
        <p:spPr>
          <a:xfrm>
            <a:off x="1083000" y="2518975"/>
            <a:ext cx="6977999" cy="34485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600">
                <a:solidFill>
                  <a:srgbClr val="999999"/>
                </a:solidFill>
                <a:latin typeface="Open Sans"/>
                <a:ea typeface="Open Sans"/>
                <a:cs typeface="Open Sans"/>
                <a:sym typeface="Open Sans"/>
              </a:rPr>
              <a:t>La tecnología aplicada a los hogares permite su apropiación por la gran mayoría de las personas, incluyendo numerosas discapacidades, lo que lo convierte en un punto de entrada para el desarrollo de tecnologías que exploten la accesibilidad universal.</a:t>
            </a:r>
          </a:p>
          <a:p>
            <a:pPr lvl="0" rtl="0">
              <a:lnSpc>
                <a:spcPct val="150000"/>
              </a:lnSpc>
              <a:spcBef>
                <a:spcPts val="0"/>
              </a:spcBef>
              <a:buNone/>
            </a:pPr>
            <a:r>
              <a:rPr lang="en" sz="1600">
                <a:solidFill>
                  <a:srgbClr val="999999"/>
                </a:solidFill>
                <a:latin typeface="Open Sans"/>
                <a:ea typeface="Open Sans"/>
                <a:cs typeface="Open Sans"/>
                <a:sym typeface="Open Sans"/>
              </a:rPr>
              <a:t>Por otra parte, creemos que los beacons son una tecnología que vale la pena explorar, con un enorme potencial por grandes motivos: logran una gran precisión,  son económicos y aportan nuevas dimensiones de información, en terrenos poco explorados hoy en día.</a:t>
            </a:r>
          </a:p>
        </p:txBody>
      </p:sp>
      <p:cxnSp>
        <p:nvCxnSpPr>
          <p:cNvPr id="257" name="Shape 257"/>
          <p:cNvCxnSpPr/>
          <p:nvPr/>
        </p:nvCxnSpPr>
        <p:spPr>
          <a:xfrm>
            <a:off x="4075950" y="2016200"/>
            <a:ext cx="992100" cy="0"/>
          </a:xfrm>
          <a:prstGeom prst="straightConnector1">
            <a:avLst/>
          </a:prstGeom>
          <a:noFill/>
          <a:ln cap="flat" cmpd="sng" w="38100">
            <a:solidFill>
              <a:schemeClr val="dk1"/>
            </a:solidFill>
            <a:prstDash val="solid"/>
            <a:round/>
            <a:headEnd len="lg" w="lg" type="none"/>
            <a:tailEnd len="lg" w="lg" type="none"/>
          </a:ln>
        </p:spPr>
      </p:cxnSp>
      <p:sp>
        <p:nvSpPr>
          <p:cNvPr id="258" name="Shape 258"/>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59" name="Shape 259"/>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Reflexiones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63" name="Shape 263"/>
        <p:cNvGrpSpPr/>
        <p:nvPr/>
      </p:nvGrpSpPr>
      <p:grpSpPr>
        <a:xfrm>
          <a:off x="0" y="0"/>
          <a:ext cx="0" cy="0"/>
          <a:chOff x="0" y="0"/>
          <a:chExt cx="0" cy="0"/>
        </a:xfrm>
      </p:grpSpPr>
      <p:sp>
        <p:nvSpPr>
          <p:cNvPr id="264" name="Shape 264"/>
          <p:cNvSpPr txBox="1"/>
          <p:nvPr>
            <p:ph idx="4294967295" type="title"/>
          </p:nvPr>
        </p:nvSpPr>
        <p:spPr>
          <a:xfrm>
            <a:off x="3215550" y="2902025"/>
            <a:ext cx="2712899" cy="731700"/>
          </a:xfrm>
          <a:prstGeom prst="rect">
            <a:avLst/>
          </a:prstGeom>
          <a:noFill/>
          <a:ln>
            <a:noFill/>
          </a:ln>
        </p:spPr>
        <p:txBody>
          <a:bodyPr anchorCtr="0" anchor="b" bIns="91425" lIns="91425" rIns="91425" tIns="91425">
            <a:noAutofit/>
          </a:bodyPr>
          <a:lstStyle/>
          <a:p>
            <a:pPr lvl="0" rtl="0" algn="ctr">
              <a:spcBef>
                <a:spcPts val="0"/>
              </a:spcBef>
              <a:buNone/>
            </a:pPr>
            <a:r>
              <a:rPr b="0" lang="en" sz="3000">
                <a:solidFill>
                  <a:srgbClr val="FFFFFF"/>
                </a:solidFill>
                <a:latin typeface="Raleway"/>
                <a:ea typeface="Raleway"/>
                <a:cs typeface="Raleway"/>
                <a:sym typeface="Raleway"/>
              </a:rPr>
              <a:t>¡Gracias!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2" name="Shape 82"/>
        <p:cNvGrpSpPr/>
        <p:nvPr/>
      </p:nvGrpSpPr>
      <p:grpSpPr>
        <a:xfrm>
          <a:off x="0" y="0"/>
          <a:ext cx="0" cy="0"/>
          <a:chOff x="0" y="0"/>
          <a:chExt cx="0" cy="0"/>
        </a:xfrm>
      </p:grpSpPr>
      <p:cxnSp>
        <p:nvCxnSpPr>
          <p:cNvPr id="83" name="Shape 83"/>
          <p:cNvCxnSpPr/>
          <p:nvPr/>
        </p:nvCxnSpPr>
        <p:spPr>
          <a:xfrm>
            <a:off x="4075950" y="1369400"/>
            <a:ext cx="992100" cy="0"/>
          </a:xfrm>
          <a:prstGeom prst="straightConnector1">
            <a:avLst/>
          </a:prstGeom>
          <a:noFill/>
          <a:ln cap="flat" cmpd="sng" w="38100">
            <a:solidFill>
              <a:schemeClr val="dk1"/>
            </a:solidFill>
            <a:prstDash val="solid"/>
            <a:round/>
            <a:headEnd len="lg" w="lg" type="none"/>
            <a:tailEnd len="lg" w="lg" type="none"/>
          </a:ln>
        </p:spPr>
      </p:cxnSp>
      <p:sp>
        <p:nvSpPr>
          <p:cNvPr id="84" name="Shape 84"/>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5" name="Shape 85"/>
          <p:cNvSpPr txBox="1"/>
          <p:nvPr>
            <p:ph idx="4294967295" type="subTitle"/>
          </p:nvPr>
        </p:nvSpPr>
        <p:spPr>
          <a:xfrm>
            <a:off x="1473100" y="2517050"/>
            <a:ext cx="6197700" cy="1867199"/>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600">
                <a:solidFill>
                  <a:srgbClr val="999999"/>
                </a:solidFill>
                <a:latin typeface="Open Sans"/>
                <a:ea typeface="Open Sans"/>
                <a:cs typeface="Open Sans"/>
                <a:sym typeface="Open Sans"/>
              </a:rPr>
              <a:t>Facilitar, a través del uso de tecnología, a personas en silla de ruedas en el desenvolvimiento en su propia casa. Colaborar en el desplazamiento, acceso y control de las distintas herramientas de su casa de manera sencilla y autónoma.</a:t>
            </a:r>
          </a:p>
        </p:txBody>
      </p:sp>
      <p:sp>
        <p:nvSpPr>
          <p:cNvPr id="86" name="Shape 86"/>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a:spcBef>
                <a:spcPts val="0"/>
              </a:spcBef>
              <a:buNone/>
            </a:pPr>
            <a:r>
              <a:rPr b="1" lang="en" sz="1000">
                <a:solidFill>
                  <a:srgbClr val="9FC5E8"/>
                </a:solidFill>
                <a:latin typeface="Open Sans"/>
                <a:ea typeface="Open Sans"/>
                <a:cs typeface="Open Sans"/>
                <a:sym typeface="Open Sans"/>
              </a:rPr>
              <a:t>Objetivos Generales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2217600" y="2660050"/>
            <a:ext cx="4708799" cy="1350300"/>
          </a:xfrm>
          <a:prstGeom prst="rect">
            <a:avLst/>
          </a:prstGeom>
        </p:spPr>
        <p:txBody>
          <a:bodyPr anchorCtr="0" anchor="ctr" bIns="91425" lIns="91425" rIns="91425" tIns="91425">
            <a:noAutofit/>
          </a:bodyPr>
          <a:lstStyle/>
          <a:p>
            <a:pPr lvl="0" rtl="0" algn="ctr">
              <a:spcBef>
                <a:spcPts val="0"/>
              </a:spcBef>
              <a:buNone/>
            </a:pPr>
            <a:r>
              <a:rPr b="1" lang="en" sz="3200">
                <a:solidFill>
                  <a:srgbClr val="FFFFFF"/>
                </a:solidFill>
                <a:latin typeface="Raleway"/>
                <a:ea typeface="Raleway"/>
                <a:cs typeface="Raleway"/>
                <a:sym typeface="Raleway"/>
              </a:rPr>
              <a:t>¿Cómo?</a:t>
            </a:r>
          </a:p>
        </p:txBody>
      </p:sp>
      <p:pic>
        <p:nvPicPr>
          <p:cNvPr id="92" name="Shape 92"/>
          <p:cNvPicPr preferRelativeResize="0"/>
          <p:nvPr/>
        </p:nvPicPr>
        <p:blipFill rotWithShape="1">
          <a:blip r:embed="rId3">
            <a:alphaModFix amt="20000"/>
          </a:blip>
          <a:srcRect b="0" l="10350" r="14647" t="0"/>
          <a:stretch/>
        </p:blipFill>
        <p:spPr>
          <a:xfrm>
            <a:off x="0" y="0"/>
            <a:ext cx="9144000" cy="68580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2217600" y="391725"/>
            <a:ext cx="4708799" cy="1350300"/>
          </a:xfrm>
          <a:prstGeom prst="rect">
            <a:avLst/>
          </a:prstGeom>
        </p:spPr>
        <p:txBody>
          <a:bodyPr anchorCtr="0" anchor="ctr" bIns="91425" lIns="91425" rIns="91425" tIns="91425">
            <a:noAutofit/>
          </a:bodyPr>
          <a:lstStyle/>
          <a:p>
            <a:pPr lvl="0" rtl="0" algn="ctr">
              <a:spcBef>
                <a:spcPts val="0"/>
              </a:spcBef>
              <a:buNone/>
            </a:pPr>
            <a:r>
              <a:rPr lang="en" sz="3200">
                <a:solidFill>
                  <a:srgbClr val="666666"/>
                </a:solidFill>
                <a:latin typeface="Raleway"/>
                <a:ea typeface="Raleway"/>
                <a:cs typeface="Raleway"/>
                <a:sym typeface="Raleway"/>
              </a:rPr>
              <a:t>La Idea</a:t>
            </a:r>
          </a:p>
        </p:txBody>
      </p:sp>
      <p:sp>
        <p:nvSpPr>
          <p:cNvPr id="98" name="Shape 98"/>
          <p:cNvSpPr txBox="1"/>
          <p:nvPr>
            <p:ph idx="4294967295" type="subTitle"/>
          </p:nvPr>
        </p:nvSpPr>
        <p:spPr>
          <a:xfrm>
            <a:off x="1473100" y="2766550"/>
            <a:ext cx="6197700" cy="27717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600">
                <a:solidFill>
                  <a:srgbClr val="999999"/>
                </a:solidFill>
                <a:latin typeface="Open Sans"/>
                <a:ea typeface="Open Sans"/>
                <a:cs typeface="Open Sans"/>
                <a:sym typeface="Open Sans"/>
              </a:rPr>
              <a:t>Realizar una aplicación móvil que se comunique con distintos dispositivos (luces, puertas, cortinas, etc.) a través de wifi y permita accionarlos a distancia.</a:t>
            </a:r>
          </a:p>
          <a:p>
            <a:pPr lvl="0" rtl="0">
              <a:lnSpc>
                <a:spcPct val="150000"/>
              </a:lnSpc>
              <a:spcBef>
                <a:spcPts val="0"/>
              </a:spcBef>
              <a:buNone/>
            </a:pPr>
            <a:r>
              <a:rPr lang="en" sz="1600">
                <a:solidFill>
                  <a:srgbClr val="999999"/>
                </a:solidFill>
                <a:latin typeface="Open Sans"/>
                <a:ea typeface="Open Sans"/>
                <a:cs typeface="Open Sans"/>
                <a:sym typeface="Open Sans"/>
              </a:rPr>
              <a:t>La peculiaridad de esta aplicación es que a través de iBeacons posicionados en la casa pueda reconocer en qué habitación se encuentra, y así mostrar sólo los dispositivos disponibles en ese lugar.</a:t>
            </a:r>
          </a:p>
        </p:txBody>
      </p:sp>
      <p:cxnSp>
        <p:nvCxnSpPr>
          <p:cNvPr id="99" name="Shape 99"/>
          <p:cNvCxnSpPr/>
          <p:nvPr/>
        </p:nvCxnSpPr>
        <p:spPr>
          <a:xfrm>
            <a:off x="4075950" y="2016200"/>
            <a:ext cx="992100" cy="0"/>
          </a:xfrm>
          <a:prstGeom prst="straightConnector1">
            <a:avLst/>
          </a:prstGeom>
          <a:noFill/>
          <a:ln cap="flat" cmpd="sng" w="38100">
            <a:solidFill>
              <a:schemeClr val="dk1"/>
            </a:solidFill>
            <a:prstDash val="solid"/>
            <a:round/>
            <a:headEnd len="lg" w="lg" type="none"/>
            <a:tailEnd len="lg" w="lg" type="none"/>
          </a:ln>
        </p:spPr>
      </p:cxnSp>
      <p:sp>
        <p:nvSpPr>
          <p:cNvPr id="100" name="Shape 100"/>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01" name="Shape 101"/>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Cómo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pic>
        <p:nvPicPr>
          <p:cNvPr id="106" name="Shape 106"/>
          <p:cNvPicPr preferRelativeResize="0"/>
          <p:nvPr/>
        </p:nvPicPr>
        <p:blipFill rotWithShape="1">
          <a:blip r:embed="rId3">
            <a:alphaModFix amt="20000"/>
          </a:blip>
          <a:srcRect b="0" l="5562" r="5571" t="0"/>
          <a:stretch/>
        </p:blipFill>
        <p:spPr>
          <a:xfrm>
            <a:off x="0" y="0"/>
            <a:ext cx="9144000" cy="6857998"/>
          </a:xfrm>
          <a:prstGeom prst="rect">
            <a:avLst/>
          </a:prstGeom>
          <a:noFill/>
          <a:ln>
            <a:noFill/>
          </a:ln>
        </p:spPr>
      </p:pic>
      <p:sp>
        <p:nvSpPr>
          <p:cNvPr id="107" name="Shape 107"/>
          <p:cNvSpPr txBox="1"/>
          <p:nvPr>
            <p:ph type="title"/>
          </p:nvPr>
        </p:nvSpPr>
        <p:spPr>
          <a:xfrm>
            <a:off x="2217600" y="2660050"/>
            <a:ext cx="4708799" cy="1350300"/>
          </a:xfrm>
          <a:prstGeom prst="rect">
            <a:avLst/>
          </a:prstGeom>
        </p:spPr>
        <p:txBody>
          <a:bodyPr anchorCtr="0" anchor="ctr" bIns="91425" lIns="91425" rIns="91425" tIns="91425">
            <a:noAutofit/>
          </a:bodyPr>
          <a:lstStyle/>
          <a:p>
            <a:pPr lvl="0" rtl="0" algn="ctr">
              <a:spcBef>
                <a:spcPts val="0"/>
              </a:spcBef>
              <a:buNone/>
            </a:pPr>
            <a:r>
              <a:rPr b="1" lang="en" sz="3200">
                <a:solidFill>
                  <a:srgbClr val="FFFFFF"/>
                </a:solidFill>
                <a:latin typeface="Raleway"/>
                <a:ea typeface="Raleway"/>
                <a:cs typeface="Raleway"/>
                <a:sym typeface="Raleway"/>
              </a:rPr>
              <a:t>La Interfaz</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5562" r="5571" t="0"/>
          <a:stretch/>
        </p:blipFill>
        <p:spPr>
          <a:xfrm>
            <a:off x="0" y="0"/>
            <a:ext cx="9144000" cy="6857998"/>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16" name="Shape 116"/>
        <p:cNvGrpSpPr/>
        <p:nvPr/>
      </p:nvGrpSpPr>
      <p:grpSpPr>
        <a:xfrm>
          <a:off x="0" y="0"/>
          <a:ext cx="0" cy="0"/>
          <a:chOff x="0" y="0"/>
          <a:chExt cx="0" cy="0"/>
        </a:xfrm>
      </p:grpSpPr>
      <p:sp>
        <p:nvSpPr>
          <p:cNvPr id="117" name="Shape 117"/>
          <p:cNvSpPr txBox="1"/>
          <p:nvPr>
            <p:ph type="title"/>
          </p:nvPr>
        </p:nvSpPr>
        <p:spPr>
          <a:xfrm>
            <a:off x="2217600" y="391725"/>
            <a:ext cx="4708799" cy="1350300"/>
          </a:xfrm>
          <a:prstGeom prst="rect">
            <a:avLst/>
          </a:prstGeom>
        </p:spPr>
        <p:txBody>
          <a:bodyPr anchorCtr="0" anchor="ctr" bIns="91425" lIns="91425" rIns="91425" tIns="91425">
            <a:noAutofit/>
          </a:bodyPr>
          <a:lstStyle/>
          <a:p>
            <a:pPr lvl="0" rtl="0" algn="ctr">
              <a:spcBef>
                <a:spcPts val="0"/>
              </a:spcBef>
              <a:buNone/>
            </a:pPr>
            <a:r>
              <a:rPr lang="en" sz="3200">
                <a:solidFill>
                  <a:srgbClr val="666666"/>
                </a:solidFill>
                <a:latin typeface="Raleway"/>
                <a:ea typeface="Raleway"/>
                <a:cs typeface="Raleway"/>
                <a:sym typeface="Raleway"/>
              </a:rPr>
              <a:t>Experiencia de Uso</a:t>
            </a:r>
          </a:p>
        </p:txBody>
      </p:sp>
      <p:sp>
        <p:nvSpPr>
          <p:cNvPr id="118" name="Shape 118"/>
          <p:cNvSpPr txBox="1"/>
          <p:nvPr>
            <p:ph idx="4294967295" type="subTitle"/>
          </p:nvPr>
        </p:nvSpPr>
        <p:spPr>
          <a:xfrm>
            <a:off x="1473100" y="2766550"/>
            <a:ext cx="6197700" cy="27717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600">
                <a:solidFill>
                  <a:srgbClr val="999999"/>
                </a:solidFill>
                <a:latin typeface="Open Sans"/>
                <a:ea typeface="Open Sans"/>
                <a:cs typeface="Open Sans"/>
                <a:sym typeface="Open Sans"/>
              </a:rPr>
              <a:t>El objetivo principal de la experiencia de usuario en este caso es que se logre un uso intuitivo y sencillo de la aplicación. Es por eso que, entre otras cosas, se focalizó en que el usuario vea normalmente la pantalla correspondiente a la habitación en que se encuentra, y por ende, sobre la que probablemente va a actuar. Claro está, dejando la posibilidad a accionar otros dispositivos fuera de ella.</a:t>
            </a:r>
          </a:p>
        </p:txBody>
      </p:sp>
      <p:cxnSp>
        <p:nvCxnSpPr>
          <p:cNvPr id="119" name="Shape 119"/>
          <p:cNvCxnSpPr/>
          <p:nvPr/>
        </p:nvCxnSpPr>
        <p:spPr>
          <a:xfrm>
            <a:off x="4075950" y="2016200"/>
            <a:ext cx="992100" cy="0"/>
          </a:xfrm>
          <a:prstGeom prst="straightConnector1">
            <a:avLst/>
          </a:prstGeom>
          <a:noFill/>
          <a:ln cap="flat" cmpd="sng" w="38100">
            <a:solidFill>
              <a:schemeClr val="dk1"/>
            </a:solidFill>
            <a:prstDash val="solid"/>
            <a:round/>
            <a:headEnd len="lg" w="lg" type="none"/>
            <a:tailEnd len="lg" w="lg" type="none"/>
          </a:ln>
        </p:spPr>
      </p:cxnSp>
      <p:sp>
        <p:nvSpPr>
          <p:cNvPr id="120" name="Shape 120"/>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1" name="Shape 121"/>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La Interfaz</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CECEC"/>
        </a:solidFill>
      </p:bgPr>
    </p:bg>
    <p:spTree>
      <p:nvGrpSpPr>
        <p:cNvPr id="125" name="Shape 125"/>
        <p:cNvGrpSpPr/>
        <p:nvPr/>
      </p:nvGrpSpPr>
      <p:grpSpPr>
        <a:xfrm>
          <a:off x="0" y="0"/>
          <a:ext cx="0" cy="0"/>
          <a:chOff x="0" y="0"/>
          <a:chExt cx="0" cy="0"/>
        </a:xfrm>
      </p:grpSpPr>
      <p:sp>
        <p:nvSpPr>
          <p:cNvPr id="126" name="Shape 126"/>
          <p:cNvSpPr/>
          <p:nvPr/>
        </p:nvSpPr>
        <p:spPr>
          <a:xfrm>
            <a:off x="0" y="6462993"/>
            <a:ext cx="9144000" cy="393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7" name="Shape 127"/>
          <p:cNvSpPr txBox="1"/>
          <p:nvPr/>
        </p:nvSpPr>
        <p:spPr>
          <a:xfrm>
            <a:off x="114600" y="6481675"/>
            <a:ext cx="2102999" cy="3335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9FC5E8"/>
                </a:solidFill>
                <a:latin typeface="Open Sans"/>
                <a:ea typeface="Open Sans"/>
                <a:cs typeface="Open Sans"/>
                <a:sym typeface="Open Sans"/>
              </a:rPr>
              <a:t>La Interfaz</a:t>
            </a:r>
          </a:p>
        </p:txBody>
      </p:sp>
      <p:pic>
        <p:nvPicPr>
          <p:cNvPr id="128" name="Shape 128"/>
          <p:cNvPicPr preferRelativeResize="0"/>
          <p:nvPr/>
        </p:nvPicPr>
        <p:blipFill>
          <a:blip r:embed="rId3">
            <a:alphaModFix/>
          </a:blip>
          <a:stretch>
            <a:fillRect/>
          </a:stretch>
        </p:blipFill>
        <p:spPr>
          <a:xfrm>
            <a:off x="233174" y="547506"/>
            <a:ext cx="8677649" cy="3963750"/>
          </a:xfrm>
          <a:prstGeom prst="rect">
            <a:avLst/>
          </a:prstGeom>
          <a:noFill/>
          <a:ln>
            <a:noFill/>
          </a:ln>
        </p:spPr>
      </p:pic>
      <p:sp>
        <p:nvSpPr>
          <p:cNvPr id="129" name="Shape 129"/>
          <p:cNvSpPr txBox="1"/>
          <p:nvPr>
            <p:ph idx="4294967295" type="subTitle"/>
          </p:nvPr>
        </p:nvSpPr>
        <p:spPr>
          <a:xfrm>
            <a:off x="3085700" y="4869925"/>
            <a:ext cx="5267700" cy="12501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400">
                <a:solidFill>
                  <a:srgbClr val="999999"/>
                </a:solidFill>
                <a:latin typeface="Open Sans"/>
                <a:ea typeface="Open Sans"/>
                <a:cs typeface="Open Sans"/>
                <a:sym typeface="Open Sans"/>
              </a:rPr>
              <a:t>Cada habitación se despliega a pantalla completa una vez que el usuario ingresa a cualquiera de ellas, mostrando todos los dispositivos disponibles en ese sitio.</a:t>
            </a:r>
          </a:p>
        </p:txBody>
      </p:sp>
      <p:sp>
        <p:nvSpPr>
          <p:cNvPr id="130" name="Shape 130"/>
          <p:cNvSpPr txBox="1"/>
          <p:nvPr>
            <p:ph type="title"/>
          </p:nvPr>
        </p:nvSpPr>
        <p:spPr>
          <a:xfrm>
            <a:off x="737425" y="4869925"/>
            <a:ext cx="2255099" cy="967499"/>
          </a:xfrm>
          <a:prstGeom prst="rect">
            <a:avLst/>
          </a:prstGeom>
        </p:spPr>
        <p:txBody>
          <a:bodyPr anchorCtr="0" anchor="t" bIns="91425" lIns="91425" rIns="91425" tIns="91425">
            <a:noAutofit/>
          </a:bodyPr>
          <a:lstStyle/>
          <a:p>
            <a:pPr lvl="0" rtl="0">
              <a:spcBef>
                <a:spcPts val="0"/>
              </a:spcBef>
              <a:buNone/>
            </a:pPr>
            <a:r>
              <a:rPr b="1" lang="en" sz="1800">
                <a:solidFill>
                  <a:srgbClr val="666666"/>
                </a:solidFill>
                <a:latin typeface="Raleway"/>
                <a:ea typeface="Raleway"/>
                <a:cs typeface="Raleway"/>
                <a:sym typeface="Raleway"/>
              </a:rPr>
              <a:t>Habitaciones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