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32" r:id="rId4"/>
    <p:sldId id="343" r:id="rId5"/>
    <p:sldId id="345" r:id="rId6"/>
    <p:sldId id="346" r:id="rId7"/>
    <p:sldId id="325" r:id="rId8"/>
    <p:sldId id="340" r:id="rId9"/>
    <p:sldId id="347" r:id="rId10"/>
    <p:sldId id="348" r:id="rId11"/>
    <p:sldId id="337" r:id="rId12"/>
    <p:sldId id="349" r:id="rId13"/>
    <p:sldId id="339" r:id="rId14"/>
    <p:sldId id="317" r:id="rId15"/>
    <p:sldId id="30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MO用" lastIdx="1" clrIdx="0">
    <p:extLst>
      <p:ext uri="{19B8F6BF-5375-455C-9EA6-DF929625EA0E}">
        <p15:presenceInfo xmlns:p15="http://schemas.microsoft.com/office/powerpoint/2012/main" userId="Microsoft Office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BDB5"/>
    <a:srgbClr val="ACD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29" autoAdjust="0"/>
    <p:restoredTop sz="84843"/>
  </p:normalViewPr>
  <p:slideViewPr>
    <p:cSldViewPr snapToGrid="0" showGuides="1">
      <p:cViewPr varScale="1">
        <p:scale>
          <a:sx n="98" d="100"/>
          <a:sy n="98" d="100"/>
        </p:scale>
        <p:origin x="2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DADD1-A361-478B-9690-0EC95E814CE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3B31D-B418-4907-B407-E6522108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4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3B31D-B418-4907-B407-E652210815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4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接下来我们来说说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3B31D-B418-4907-B407-E652210815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3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那么首先我们来说说</a:t>
            </a:r>
            <a:r>
              <a:rPr kumimoji="1" lang="en-US" altLang="zh-CN" dirty="0" err="1"/>
              <a:t>svg</a:t>
            </a:r>
            <a:r>
              <a:rPr kumimoji="1" lang="zh-CN" altLang="en-US" dirty="0"/>
              <a:t>是什么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3B31D-B418-4907-B407-E652210815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70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：可扩展标记语言，是用于标记电子文件使其具有结构性的标记语言（标记就是计算机所能理解的信息符号）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所以在需要保证不同尺寸、不同分辨率的屏幕上的一致体验时，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是个很好的选择。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作为一种图像格式，支持多种工具打开和修改，最重要的是它的可缩放性，保证了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图像可在各种尺寸的屏幕上保证图像质量，也可以在任何分辨率下被高质量的打印。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3B31D-B418-4907-B407-E652210815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57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：可扩展标记语言，是用于标记电子文件使其具有结构性的标记语言（标记就是计算机所能理解的信息符号）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所以在需要保证不同尺寸、不同分辨率的屏幕上的一致体验时，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是个很好的选择。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作为一种图像格式，支持多种工具打开和修改，最重要的是它的可缩放性，保证了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图像可在各种尺寸的屏幕上保证图像质量，也可以在任何分辨率下被高质量的打印。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3B31D-B418-4907-B407-E652210815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287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第一行：引用了一个外部的 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SVG DTD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文件。（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DTD 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：位于 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W3C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，包含所有允许的 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SVG 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元素。）</a:t>
            </a:r>
            <a:b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</a:b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svg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&gt; 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元素是根元素。</a:t>
            </a:r>
            <a:r>
              <a:rPr lang="en-US" altLang="zh-CN" dirty="0" err="1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xmlns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 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定义该 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SVG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的 命名空间；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version 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定义所使用的 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SVG 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版本</a:t>
            </a:r>
            <a:b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</a:b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rect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元素 用来创建一个矩形。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y 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属性定义这个矩形左上角的 </a:t>
            </a:r>
            <a:r>
              <a:rPr lang="en-US" altLang="zh-CN" dirty="0" err="1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xy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坐标。</a:t>
            </a:r>
            <a:r>
              <a:rPr lang="en-US" altLang="zh-CN" dirty="0" err="1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rx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和 </a:t>
            </a:r>
            <a:r>
              <a:rPr lang="en-US" altLang="zh-CN" dirty="0" err="1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ry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属性定义圆角在水平及垂直方向上的半径。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style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属性中：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fill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 设置形状内的颜色，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stroke 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stroke-width 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控制形状的轮廓。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3B31D-B418-4907-B407-E652210815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07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svg</a:t>
            </a:r>
            <a:r>
              <a:rPr kumimoji="1" lang="zh-CN" altLang="en-US" dirty="0"/>
              <a:t>大概介绍完了，接下来说说刚才视频中效果的实现方式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3B31D-B418-4907-B407-E652210815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56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JPEG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等其他图像格式相比较的优势在于其 尺寸更小 且 可压缩性 更强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图像中的文本是可选的，同时也是可搜索的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与同属二维矢量图形的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3B31D-B418-4907-B407-E652210815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68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svg</a:t>
            </a:r>
            <a:r>
              <a:rPr kumimoji="1" lang="zh-CN" altLang="en-US" dirty="0"/>
              <a:t>大概介绍完了，接下来说说刚才视频中效果的实现方式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3B31D-B418-4907-B407-E652210815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0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4CB96D-40A3-499F-9980-C7E0BD485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268CE18-7F88-40AC-90CD-F1E2BA2D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C6E6B9B-A81C-4772-9AD9-371CDA97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B7DFEF5-2D70-4E17-917C-72D09CB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93E878-5732-4BBE-964C-C5898058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508B15-D402-4405-933B-F564A335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034CA6F-DC16-4DDC-BA5B-4A6AF619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6B381DC-AA34-460E-A753-CEA57DFC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873E380-6F0F-4988-87D5-BEE59B2A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EC8197-9499-4A72-967F-B9A8BC4C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FE4BA91-9411-4E14-B729-75AD89B4B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ED50A59-41FD-4F9B-9035-49DEFDEDD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3B67259-5B03-4499-854D-406D270D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C89ECB9-FEEF-41A2-BA9B-CF27BF31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7568FCB-F0D7-468F-A57B-41C55111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A28669-EE62-4A22-9945-DE0C1965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58455E-531B-471E-9C79-16AC56A1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EF312E3-AA21-4E3A-B4FF-73BCB32F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E3683EA-5BE8-415A-A6EE-E318FFF7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F95613E-9C14-4E71-8EDE-17F6B056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333418-0CD4-45A5-AD8E-B404F086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78FBCB-1C05-4DBA-9FB4-2F31DE5A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EF2D6E6-D27E-4519-AD78-5A4F1FFA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7E2F5C-2EE8-47EF-B828-57D079CF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A9908B6-B83F-467C-BF01-9E0F0A12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9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954FD2-57C8-4C7D-A38F-DB69890F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9E688C7-68A4-4CE6-94A2-DDD1DCD02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975858A-31D6-4C5A-9911-A24A93D02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C3EC58A-7E30-4D02-89E9-DC2CF848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DC32CE4-1604-4105-835F-0525CD6D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516CC13-A15A-40AD-954C-D60687B8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5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76F8C4-10C5-443D-B8FD-1DFBC524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936B120-E222-4F53-8944-E702A756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21F03FE-ABD0-46BE-9337-F5B888D47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65FAFB7-7B7A-4557-8F30-7E1D16E6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D6E9E0F-C037-4CBE-AECB-AC0E43B0B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B4E59A6-BBCF-4E83-ADC2-314E956B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68F748F-CB65-46EF-9F38-923C1F9C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E3ADF4A-0DBA-403E-A400-7F85E80D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9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C4845A-C49D-4649-A151-9D4ED0ED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A6692BD-7C85-4A86-B720-FE0D45A2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94624FC-942C-4D7C-BBFD-6D8A4D8D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7890B51-7ED4-444A-9B10-ED29FC0E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0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948F0A9-5DCC-4471-A9B6-59109997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2D63C53-A195-4DC3-8DB6-316AB825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DA725BD-AF60-48F6-A7E0-C216B6E9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1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E7B3F5-16CB-4ABC-933B-E2D48D00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BC3CD84-C60C-449B-A950-2BFE8B94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F4FC1BA-45F9-4E1F-AAFF-38BE3E8C7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0608E56-5DD1-489A-AEC2-4BCC2096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8B63AE1-C0DF-4ABA-864A-C8C522FD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7BDDBD1-7E20-47EF-AFDC-3093FF4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0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9F14DC-9CCF-4708-975A-0430EEE5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F2BE929-54E6-4514-8D54-1D9954B5C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5764319-1026-42BD-92B6-01CE76767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BB39DD1-A36D-48A9-8186-439E3FC6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1D2C13E-AA6F-4C4B-9899-9679C1F6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7770794-0B0A-4F38-BF6E-ADAD7CBA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325AF0AE-BDC2-4B36-BACF-FC07A72B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F260931-9958-4E8A-A758-67C1EBD0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3BDD4B0-5EF4-4EBC-AE55-B75209138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B6E3-5A9D-464B-91B8-611F5EE7FBD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FE0C305-F046-459E-A04C-5EA5DDB95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6E23D75-6E06-4F9D-A61C-833A309B8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E89F366-5309-4C8B-93E4-DA7E93BAC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26" r="34033"/>
          <a:stretch/>
        </p:blipFill>
        <p:spPr>
          <a:xfrm rot="16200000">
            <a:off x="2666999" y="-2666999"/>
            <a:ext cx="6858002" cy="1219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56A7F2D-123B-4B67-8391-C42080107121}"/>
              </a:ext>
            </a:extLst>
          </p:cNvPr>
          <p:cNvSpPr/>
          <p:nvPr/>
        </p:nvSpPr>
        <p:spPr>
          <a:xfrm>
            <a:off x="2799761" y="1348033"/>
            <a:ext cx="6608190" cy="3846136"/>
          </a:xfrm>
          <a:prstGeom prst="rect">
            <a:avLst/>
          </a:prstGeom>
          <a:solidFill>
            <a:srgbClr val="90B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E718126-9D98-4C4A-B9E0-B9708D7109E1}"/>
              </a:ext>
            </a:extLst>
          </p:cNvPr>
          <p:cNvSpPr txBox="1"/>
          <p:nvPr/>
        </p:nvSpPr>
        <p:spPr>
          <a:xfrm>
            <a:off x="2790669" y="1575799"/>
            <a:ext cx="6610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Echarts</a:t>
            </a:r>
            <a:r>
              <a:rPr lang="zh-CN" altLang="en-US" sz="4800" b="1" dirty="0" smtClean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可视化入门</a:t>
            </a:r>
            <a:endParaRPr lang="zh-CN" altLang="en-US" sz="4800" b="1" dirty="0">
              <a:solidFill>
                <a:schemeClr val="bg1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D444FD3-4AA2-4DC1-9392-0363693B43FC}"/>
              </a:ext>
            </a:extLst>
          </p:cNvPr>
          <p:cNvSpPr/>
          <p:nvPr/>
        </p:nvSpPr>
        <p:spPr>
          <a:xfrm>
            <a:off x="3130284" y="4014601"/>
            <a:ext cx="6096000" cy="4707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测试组</a:t>
            </a:r>
            <a:r>
              <a:rPr lang="en-US" altLang="zh-CN" dirty="0" smtClean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郑娜威</a:t>
            </a:r>
            <a:endParaRPr lang="zh-CN" altLang="en-US" dirty="0">
              <a:solidFill>
                <a:schemeClr val="bg1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94480E1-3527-E244-879E-BB16222DA6B7}"/>
              </a:ext>
            </a:extLst>
          </p:cNvPr>
          <p:cNvSpPr txBox="1"/>
          <p:nvPr/>
        </p:nvSpPr>
        <p:spPr>
          <a:xfrm>
            <a:off x="2872955" y="2555754"/>
            <a:ext cx="661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非常好使哦</a:t>
            </a:r>
            <a:endParaRPr lang="en-US" altLang="zh-CN" sz="2800" b="1" dirty="0" smtClean="0">
              <a:solidFill>
                <a:schemeClr val="bg1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18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76624D63-5DBD-468E-BA31-00C0ED86B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88" r="34071"/>
          <a:stretch/>
        </p:blipFill>
        <p:spPr>
          <a:xfrm rot="16200000">
            <a:off x="2667000" y="-2666999"/>
            <a:ext cx="6858001" cy="1219200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23311C8-03F0-4F73-A360-7CD3042C409D}"/>
              </a:ext>
            </a:extLst>
          </p:cNvPr>
          <p:cNvSpPr/>
          <p:nvPr/>
        </p:nvSpPr>
        <p:spPr>
          <a:xfrm>
            <a:off x="964781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144" y="1377871"/>
            <a:ext cx="7116308" cy="452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4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76624D63-5DBD-468E-BA31-00C0ED86B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88" r="34071"/>
          <a:stretch/>
        </p:blipFill>
        <p:spPr>
          <a:xfrm rot="16200000">
            <a:off x="2667000" y="-2666999"/>
            <a:ext cx="6858001" cy="1219200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23311C8-03F0-4F73-A360-7CD3042C409D}"/>
              </a:ext>
            </a:extLst>
          </p:cNvPr>
          <p:cNvSpPr/>
          <p:nvPr/>
        </p:nvSpPr>
        <p:spPr>
          <a:xfrm>
            <a:off x="964781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257" y="1387127"/>
            <a:ext cx="6873648" cy="441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6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76624D63-5DBD-468E-BA31-00C0ED86B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88" r="34071"/>
          <a:stretch/>
        </p:blipFill>
        <p:spPr>
          <a:xfrm rot="16200000">
            <a:off x="2667000" y="-2666999"/>
            <a:ext cx="6858001" cy="1219200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23311C8-03F0-4F73-A360-7CD3042C409D}"/>
              </a:ext>
            </a:extLst>
          </p:cNvPr>
          <p:cNvSpPr/>
          <p:nvPr/>
        </p:nvSpPr>
        <p:spPr>
          <a:xfrm>
            <a:off x="964781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01372" y="1879978"/>
            <a:ext cx="83892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C94251"/>
                </a:solidFill>
                <a:latin typeface="MicrosoftYaHei"/>
              </a:rPr>
              <a:t>Echarts.init</a:t>
            </a:r>
            <a:r>
              <a:rPr lang="en-US" altLang="zh-CN" sz="2400" dirty="0">
                <a:solidFill>
                  <a:srgbClr val="C94251"/>
                </a:solidFill>
                <a:latin typeface="MicrosoftYaHei"/>
              </a:rPr>
              <a:t>()</a:t>
            </a:r>
            <a:br>
              <a:rPr lang="en-US" altLang="zh-CN" sz="2400" dirty="0">
                <a:solidFill>
                  <a:srgbClr val="C94251"/>
                </a:solidFill>
                <a:latin typeface="MicrosoftYaHei"/>
              </a:rPr>
            </a:br>
            <a:r>
              <a:rPr lang="en-US" altLang="zh-CN" sz="2400" dirty="0">
                <a:solidFill>
                  <a:srgbClr val="474747"/>
                </a:solidFill>
                <a:latin typeface="ArialMT"/>
              </a:rPr>
              <a:t>–</a:t>
            </a:r>
            <a:r>
              <a:rPr lang="en-US" altLang="zh-CN" sz="2400" dirty="0">
                <a:solidFill>
                  <a:srgbClr val="595959"/>
                </a:solidFill>
                <a:latin typeface="Helvetica" panose="020B0604020202020204" pitchFamily="34" charset="0"/>
              </a:rPr>
              <a:t>  </a:t>
            </a:r>
            <a:r>
              <a:rPr lang="zh-CN" altLang="en-US" sz="2400" dirty="0">
                <a:solidFill>
                  <a:srgbClr val="474747"/>
                </a:solidFill>
                <a:latin typeface="MicrosoftYaHei"/>
              </a:rPr>
              <a:t>初始化</a:t>
            </a:r>
            <a:r>
              <a:rPr lang="en-US" altLang="zh-CN" sz="2400" dirty="0" err="1">
                <a:solidFill>
                  <a:srgbClr val="474747"/>
                </a:solidFill>
                <a:latin typeface="MicrosoftYaHei"/>
              </a:rPr>
              <a:t>Echarts</a:t>
            </a:r>
            <a:r>
              <a:rPr lang="zh-CN" altLang="en-US" sz="2400" dirty="0">
                <a:solidFill>
                  <a:srgbClr val="474747"/>
                </a:solidFill>
                <a:latin typeface="MicrosoftYaHei"/>
              </a:rPr>
              <a:t>实例</a:t>
            </a:r>
            <a:br>
              <a:rPr lang="zh-CN" altLang="en-US" sz="2400" dirty="0">
                <a:solidFill>
                  <a:srgbClr val="474747"/>
                </a:solidFill>
                <a:latin typeface="MicrosoftYaHei"/>
              </a:rPr>
            </a:br>
            <a:r>
              <a:rPr lang="en-US" altLang="zh-CN" sz="2400" dirty="0">
                <a:solidFill>
                  <a:srgbClr val="474747"/>
                </a:solidFill>
                <a:latin typeface="ArialMT"/>
              </a:rPr>
              <a:t>–</a:t>
            </a:r>
            <a:r>
              <a:rPr lang="zh-CN" altLang="en-US" sz="2400" dirty="0">
                <a:solidFill>
                  <a:srgbClr val="595959"/>
                </a:solidFill>
                <a:latin typeface="Helvetica" panose="020B0604020202020204" pitchFamily="34" charset="0"/>
              </a:rPr>
              <a:t>  </a:t>
            </a:r>
            <a:r>
              <a:rPr lang="en-US" altLang="zh-CN" sz="2400" dirty="0" err="1">
                <a:solidFill>
                  <a:srgbClr val="474747"/>
                </a:solidFill>
                <a:latin typeface="MicrosoftYaHei"/>
              </a:rPr>
              <a:t>setOption</a:t>
            </a:r>
            <a:r>
              <a:rPr lang="zh-CN" altLang="en-US" sz="2400" dirty="0">
                <a:solidFill>
                  <a:srgbClr val="474747"/>
                </a:solidFill>
                <a:latin typeface="MicrosoftYaHei"/>
              </a:rPr>
              <a:t>用指定数据绘图</a:t>
            </a:r>
            <a:br>
              <a:rPr lang="zh-CN" altLang="en-US" sz="2400" dirty="0">
                <a:solidFill>
                  <a:srgbClr val="474747"/>
                </a:solidFill>
                <a:latin typeface="MicrosoftYaHei"/>
              </a:rPr>
            </a:br>
            <a:r>
              <a:rPr lang="en-US" altLang="zh-CN" sz="2400" dirty="0">
                <a:solidFill>
                  <a:srgbClr val="C94251"/>
                </a:solidFill>
                <a:latin typeface="ArialMT"/>
              </a:rPr>
              <a:t>•</a:t>
            </a:r>
            <a:r>
              <a:rPr lang="zh-CN" altLang="en-US" sz="2400" dirty="0">
                <a:solidFill>
                  <a:srgbClr val="D45863"/>
                </a:solidFill>
                <a:latin typeface="Helvetica" panose="020B0604020202020204" pitchFamily="34" charset="0"/>
              </a:rPr>
              <a:t>  </a:t>
            </a:r>
            <a:r>
              <a:rPr lang="en-US" altLang="zh-CN" sz="2400" dirty="0">
                <a:solidFill>
                  <a:srgbClr val="C94251"/>
                </a:solidFill>
                <a:latin typeface="MicrosoftYaHei"/>
              </a:rPr>
              <a:t>Option</a:t>
            </a:r>
            <a:r>
              <a:rPr lang="zh-CN" altLang="en-US" sz="2400" dirty="0">
                <a:solidFill>
                  <a:srgbClr val="C94251"/>
                </a:solidFill>
                <a:latin typeface="MicrosoftYaHei"/>
              </a:rPr>
              <a:t>对象</a:t>
            </a:r>
            <a:br>
              <a:rPr lang="zh-CN" altLang="en-US" sz="2400" dirty="0">
                <a:solidFill>
                  <a:srgbClr val="C94251"/>
                </a:solidFill>
                <a:latin typeface="MicrosoftYaHei"/>
              </a:rPr>
            </a:br>
            <a:r>
              <a:rPr lang="en-US" altLang="zh-CN" sz="2400" dirty="0">
                <a:solidFill>
                  <a:srgbClr val="474747"/>
                </a:solidFill>
                <a:latin typeface="ArialMT"/>
              </a:rPr>
              <a:t>–</a:t>
            </a:r>
            <a:r>
              <a:rPr lang="zh-CN" altLang="en-US" sz="2400" dirty="0">
                <a:solidFill>
                  <a:srgbClr val="595959"/>
                </a:solidFill>
                <a:latin typeface="Helvetica" panose="020B0604020202020204" pitchFamily="34" charset="0"/>
              </a:rPr>
              <a:t>  </a:t>
            </a:r>
            <a:r>
              <a:rPr lang="zh-CN" altLang="en-US" sz="2400" dirty="0">
                <a:solidFill>
                  <a:srgbClr val="474747"/>
                </a:solidFill>
                <a:latin typeface="MicrosoftYaHei"/>
              </a:rPr>
              <a:t>标题</a:t>
            </a:r>
            <a:r>
              <a:rPr lang="en-US" altLang="zh-CN" sz="2400" dirty="0">
                <a:solidFill>
                  <a:srgbClr val="474747"/>
                </a:solidFill>
                <a:latin typeface="MicrosoftYaHei"/>
              </a:rPr>
              <a:t>:title</a:t>
            </a:r>
            <a:br>
              <a:rPr lang="en-US" altLang="zh-CN" sz="2400" dirty="0">
                <a:solidFill>
                  <a:srgbClr val="474747"/>
                </a:solidFill>
                <a:latin typeface="MicrosoftYaHei"/>
              </a:rPr>
            </a:br>
            <a:r>
              <a:rPr lang="en-US" altLang="zh-CN" sz="2400" dirty="0">
                <a:solidFill>
                  <a:srgbClr val="474747"/>
                </a:solidFill>
                <a:latin typeface="ArialMT"/>
              </a:rPr>
              <a:t>–</a:t>
            </a:r>
            <a:r>
              <a:rPr lang="en-US" altLang="zh-CN" sz="2400" dirty="0">
                <a:solidFill>
                  <a:srgbClr val="595959"/>
                </a:solidFill>
                <a:latin typeface="Helvetica" panose="020B0604020202020204" pitchFamily="34" charset="0"/>
              </a:rPr>
              <a:t>  </a:t>
            </a:r>
            <a:r>
              <a:rPr lang="zh-CN" altLang="en-US" sz="2400" dirty="0">
                <a:solidFill>
                  <a:srgbClr val="474747"/>
                </a:solidFill>
                <a:latin typeface="MicrosoftYaHei"/>
              </a:rPr>
              <a:t>图例</a:t>
            </a:r>
            <a:r>
              <a:rPr lang="en-US" altLang="zh-CN" sz="2400" dirty="0">
                <a:solidFill>
                  <a:srgbClr val="474747"/>
                </a:solidFill>
                <a:latin typeface="MicrosoftYaHei"/>
              </a:rPr>
              <a:t>:legend</a:t>
            </a:r>
            <a:br>
              <a:rPr lang="en-US" altLang="zh-CN" sz="2400" dirty="0">
                <a:solidFill>
                  <a:srgbClr val="474747"/>
                </a:solidFill>
                <a:latin typeface="MicrosoftYaHei"/>
              </a:rPr>
            </a:br>
            <a:r>
              <a:rPr lang="en-US" altLang="zh-CN" sz="2400" dirty="0">
                <a:solidFill>
                  <a:srgbClr val="474747"/>
                </a:solidFill>
                <a:latin typeface="ArialMT"/>
              </a:rPr>
              <a:t>–</a:t>
            </a:r>
            <a:r>
              <a:rPr lang="en-US" altLang="zh-CN" sz="2400" dirty="0">
                <a:solidFill>
                  <a:srgbClr val="595959"/>
                </a:solidFill>
                <a:latin typeface="Helvetica" panose="020B0604020202020204" pitchFamily="34" charset="0"/>
              </a:rPr>
              <a:t>  </a:t>
            </a:r>
            <a:r>
              <a:rPr lang="en-US" altLang="zh-CN" sz="2400" dirty="0">
                <a:solidFill>
                  <a:srgbClr val="474747"/>
                </a:solidFill>
                <a:latin typeface="MicrosoftYaHei"/>
              </a:rPr>
              <a:t>X</a:t>
            </a:r>
            <a:r>
              <a:rPr lang="zh-CN" altLang="en-US" sz="2400" dirty="0">
                <a:solidFill>
                  <a:srgbClr val="474747"/>
                </a:solidFill>
                <a:latin typeface="MicrosoftYaHei"/>
              </a:rPr>
              <a:t>轴</a:t>
            </a:r>
            <a:r>
              <a:rPr lang="en-US" altLang="zh-CN" sz="2400" dirty="0">
                <a:solidFill>
                  <a:srgbClr val="474747"/>
                </a:solidFill>
                <a:latin typeface="MicrosoftYaHei"/>
              </a:rPr>
              <a:t>:</a:t>
            </a:r>
            <a:r>
              <a:rPr lang="en-US" altLang="zh-CN" sz="2400" dirty="0" err="1">
                <a:solidFill>
                  <a:srgbClr val="212121"/>
                </a:solidFill>
                <a:latin typeface="MicrosoftYaHei"/>
              </a:rPr>
              <a:t>xAxis</a:t>
            </a:r>
            <a:r>
              <a:rPr lang="en-US" altLang="zh-CN" sz="2400" dirty="0">
                <a:solidFill>
                  <a:srgbClr val="212121"/>
                </a:solidFill>
                <a:latin typeface="MicrosoftYaHei"/>
              </a:rPr>
              <a:t/>
            </a:r>
            <a:br>
              <a:rPr lang="en-US" altLang="zh-CN" sz="2400" dirty="0">
                <a:solidFill>
                  <a:srgbClr val="212121"/>
                </a:solidFill>
                <a:latin typeface="MicrosoftYaHei"/>
              </a:rPr>
            </a:br>
            <a:r>
              <a:rPr lang="en-US" altLang="zh-CN" sz="2400" dirty="0">
                <a:solidFill>
                  <a:srgbClr val="474747"/>
                </a:solidFill>
                <a:latin typeface="ArialMT"/>
              </a:rPr>
              <a:t>–</a:t>
            </a:r>
            <a:r>
              <a:rPr lang="en-US" altLang="zh-CN" sz="2400" dirty="0">
                <a:solidFill>
                  <a:srgbClr val="595959"/>
                </a:solidFill>
                <a:latin typeface="Helvetica" panose="020B0604020202020204" pitchFamily="34" charset="0"/>
              </a:rPr>
              <a:t>  </a:t>
            </a:r>
            <a:r>
              <a:rPr lang="zh-CN" altLang="en-US" sz="2400" dirty="0">
                <a:solidFill>
                  <a:srgbClr val="474747"/>
                </a:solidFill>
                <a:latin typeface="MicrosoftYaHei"/>
              </a:rPr>
              <a:t>数据</a:t>
            </a:r>
            <a:r>
              <a:rPr lang="zh-CN" altLang="en-US" sz="2400" dirty="0">
                <a:solidFill>
                  <a:srgbClr val="595959"/>
                </a:solidFill>
                <a:latin typeface="MicrosoftYaHei"/>
              </a:rPr>
              <a:t>： </a:t>
            </a:r>
            <a:r>
              <a:rPr lang="en-US" altLang="zh-CN" sz="2400" dirty="0" smtClean="0">
                <a:solidFill>
                  <a:srgbClr val="595959"/>
                </a:solidFill>
                <a:latin typeface="MicrosoftYaHei"/>
              </a:rPr>
              <a:t/>
            </a:r>
            <a:br>
              <a:rPr lang="en-US" altLang="zh-CN" sz="2400" dirty="0" smtClean="0">
                <a:solidFill>
                  <a:srgbClr val="595959"/>
                </a:solidFill>
                <a:latin typeface="MicrosoftYaHei"/>
              </a:rPr>
            </a:br>
            <a:r>
              <a:rPr lang="en-US" altLang="zh-CN" sz="2400" dirty="0" smtClean="0">
                <a:solidFill>
                  <a:srgbClr val="595959"/>
                </a:solidFill>
                <a:latin typeface="MicrosoftYaHei"/>
              </a:rPr>
              <a:t>   </a:t>
            </a:r>
            <a:r>
              <a:rPr lang="en-US" altLang="zh-CN" sz="2400" dirty="0" smtClean="0">
                <a:solidFill>
                  <a:srgbClr val="212121"/>
                </a:solidFill>
                <a:latin typeface="MicrosoftYaHei"/>
              </a:rPr>
              <a:t>series:</a:t>
            </a:r>
            <a:r>
              <a:rPr lang="en-US" altLang="zh-CN" sz="2400" dirty="0" smtClean="0">
                <a:solidFill>
                  <a:srgbClr val="595959"/>
                </a:solidFill>
                <a:latin typeface="Helvetica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595959"/>
                </a:solidFill>
                <a:latin typeface="Helvetica" panose="020B0604020202020204" pitchFamily="34" charset="0"/>
              </a:rPr>
              <a:t>（</a:t>
            </a:r>
            <a:r>
              <a:rPr lang="en-US" altLang="zh-CN" sz="2400" dirty="0" smtClean="0">
                <a:solidFill>
                  <a:srgbClr val="474747"/>
                </a:solidFill>
                <a:latin typeface="MicrosoftYaHei"/>
              </a:rPr>
              <a:t>Name</a:t>
            </a:r>
            <a:r>
              <a:rPr lang="zh-CN" altLang="en-US" sz="2400" dirty="0">
                <a:solidFill>
                  <a:srgbClr val="595959"/>
                </a:solidFill>
                <a:latin typeface="MicrosoftYaHei"/>
              </a:rPr>
              <a:t>， </a:t>
            </a:r>
            <a:r>
              <a:rPr lang="en-US" altLang="zh-CN" sz="2400" dirty="0">
                <a:solidFill>
                  <a:srgbClr val="474747"/>
                </a:solidFill>
                <a:latin typeface="MicrosoftYaHei"/>
              </a:rPr>
              <a:t>type</a:t>
            </a:r>
            <a:r>
              <a:rPr lang="zh-CN" altLang="en-US" sz="2400" dirty="0">
                <a:solidFill>
                  <a:srgbClr val="474747"/>
                </a:solidFill>
                <a:latin typeface="MicrosoftYaHei"/>
              </a:rPr>
              <a:t>和</a:t>
            </a:r>
            <a:r>
              <a:rPr lang="en-US" altLang="zh-CN" sz="2400" dirty="0" smtClean="0">
                <a:solidFill>
                  <a:srgbClr val="474747"/>
                </a:solidFill>
                <a:latin typeface="MicrosoftYaHei"/>
              </a:rPr>
              <a:t>data</a:t>
            </a:r>
            <a:r>
              <a:rPr lang="zh-CN" altLang="en-US" sz="2400" dirty="0">
                <a:solidFill>
                  <a:srgbClr val="595959"/>
                </a:solidFill>
                <a:latin typeface="Helvetica" panose="020B0604020202020204" pitchFamily="34" charset="0"/>
              </a:rPr>
              <a:t>）</a:t>
            </a:r>
            <a:r>
              <a:rPr lang="en-US" altLang="zh-CN" sz="2400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4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4C02CD3-9477-4B8A-9439-53D626548E31}"/>
              </a:ext>
            </a:extLst>
          </p:cNvPr>
          <p:cNvSpPr/>
          <p:nvPr/>
        </p:nvSpPr>
        <p:spPr>
          <a:xfrm>
            <a:off x="2538114" y="1568383"/>
            <a:ext cx="7136091" cy="3721231"/>
          </a:xfrm>
          <a:prstGeom prst="rect">
            <a:avLst/>
          </a:prstGeom>
          <a:solidFill>
            <a:srgbClr val="90BDB5"/>
          </a:solidFill>
          <a:ln>
            <a:noFill/>
          </a:ln>
          <a:effectLst>
            <a:outerShdw blurRad="304800" dist="2159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F0502020204030204"/>
              <a:ea typeface="Microsoft YaHei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4ED02583-C938-40A9-AB57-DDA3455C63D7}"/>
              </a:ext>
            </a:extLst>
          </p:cNvPr>
          <p:cNvSpPr/>
          <p:nvPr/>
        </p:nvSpPr>
        <p:spPr>
          <a:xfrm>
            <a:off x="4409439" y="1732280"/>
            <a:ext cx="3393440" cy="339344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F0502020204030204"/>
              <a:ea typeface="Microsoft YaHei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85599C3F-7E56-4A87-9A20-8A96744F5B95}"/>
              </a:ext>
            </a:extLst>
          </p:cNvPr>
          <p:cNvSpPr/>
          <p:nvPr/>
        </p:nvSpPr>
        <p:spPr>
          <a:xfrm>
            <a:off x="4508499" y="1831340"/>
            <a:ext cx="3195320" cy="319532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F0502020204030204"/>
              <a:ea typeface="Microsoft YaHei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E19BFCA-D16F-4BBE-84DE-DD1E70979744}"/>
              </a:ext>
            </a:extLst>
          </p:cNvPr>
          <p:cNvSpPr txBox="1"/>
          <p:nvPr/>
        </p:nvSpPr>
        <p:spPr>
          <a:xfrm>
            <a:off x="4998720" y="2001518"/>
            <a:ext cx="219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04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3DEBD59-9AFF-4914-A587-3E13E4236489}"/>
              </a:ext>
            </a:extLst>
          </p:cNvPr>
          <p:cNvCxnSpPr>
            <a:cxnSpLocks/>
          </p:cNvCxnSpPr>
          <p:nvPr/>
        </p:nvCxnSpPr>
        <p:spPr>
          <a:xfrm>
            <a:off x="5130800" y="3428998"/>
            <a:ext cx="19812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627F22E-7043-4AB0-A45E-76396BB03FCE}"/>
              </a:ext>
            </a:extLst>
          </p:cNvPr>
          <p:cNvSpPr txBox="1"/>
          <p:nvPr/>
        </p:nvSpPr>
        <p:spPr>
          <a:xfrm>
            <a:off x="4836160" y="3566035"/>
            <a:ext cx="251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err="1" smtClean="0">
                <a:solidFill>
                  <a:srgbClr val="FFFFFF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Echarts</a:t>
            </a:r>
            <a:r>
              <a:rPr lang="zh-CN" altLang="en-US" sz="2400" b="1" dirty="0" smtClean="0">
                <a:solidFill>
                  <a:srgbClr val="FFFFFF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组件使用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8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>
            <a:extLst>
              <a:ext uri="{FF2B5EF4-FFF2-40B4-BE49-F238E27FC236}">
                <a16:creationId xmlns:a16="http://schemas.microsoft.com/office/drawing/2014/main" xmlns="" id="{96413B5F-3355-456D-9E03-A4E5BCCA2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0207B65C-8060-49E0-987F-97250320E8DD}"/>
              </a:ext>
            </a:extLst>
          </p:cNvPr>
          <p:cNvSpPr/>
          <p:nvPr/>
        </p:nvSpPr>
        <p:spPr>
          <a:xfrm>
            <a:off x="964781" y="1112530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grpSp>
        <p:nvGrpSpPr>
          <p:cNvPr id="5" name="ïṥḻîḑê">
            <a:extLst>
              <a:ext uri="{FF2B5EF4-FFF2-40B4-BE49-F238E27FC236}">
                <a16:creationId xmlns:a16="http://schemas.microsoft.com/office/drawing/2014/main" xmlns="" id="{C39765A7-7E28-4085-96DB-B136EC34ADFC}"/>
              </a:ext>
            </a:extLst>
          </p:cNvPr>
          <p:cNvGrpSpPr/>
          <p:nvPr/>
        </p:nvGrpSpPr>
        <p:grpSpPr>
          <a:xfrm>
            <a:off x="1307468" y="2261490"/>
            <a:ext cx="9622796" cy="3759929"/>
            <a:chOff x="1307468" y="2476321"/>
            <a:chExt cx="9622796" cy="3966466"/>
          </a:xfrm>
        </p:grpSpPr>
        <p:grpSp>
          <p:nvGrpSpPr>
            <p:cNvPr id="7" name="išḷiḓê">
              <a:extLst>
                <a:ext uri="{FF2B5EF4-FFF2-40B4-BE49-F238E27FC236}">
                  <a16:creationId xmlns:a16="http://schemas.microsoft.com/office/drawing/2014/main" xmlns="" id="{D650EAA2-92F2-4D3E-89F5-EBF0B5ACFBB9}"/>
                </a:ext>
              </a:extLst>
            </p:cNvPr>
            <p:cNvGrpSpPr/>
            <p:nvPr/>
          </p:nvGrpSpPr>
          <p:grpSpPr>
            <a:xfrm>
              <a:off x="1410010" y="2486045"/>
              <a:ext cx="2918799" cy="3663779"/>
              <a:chOff x="1193500" y="2065566"/>
              <a:chExt cx="4204300" cy="3663779"/>
            </a:xfrm>
          </p:grpSpPr>
          <p:grpSp>
            <p:nvGrpSpPr>
              <p:cNvPr id="24" name="ïṥľîďè">
                <a:extLst>
                  <a:ext uri="{FF2B5EF4-FFF2-40B4-BE49-F238E27FC236}">
                    <a16:creationId xmlns:a16="http://schemas.microsoft.com/office/drawing/2014/main" xmlns="" id="{29ADC151-6E1B-44D5-A00A-17E060112C1A}"/>
                  </a:ext>
                </a:extLst>
              </p:cNvPr>
              <p:cNvGrpSpPr/>
              <p:nvPr/>
            </p:nvGrpSpPr>
            <p:grpSpPr>
              <a:xfrm>
                <a:off x="1193500" y="2065566"/>
                <a:ext cx="4204300" cy="1376657"/>
                <a:chOff x="1317257" y="2398804"/>
                <a:chExt cx="4204300" cy="1376657"/>
              </a:xfrm>
            </p:grpSpPr>
            <p:sp>
              <p:nvSpPr>
                <p:cNvPr id="31" name="ïṧlíḍe">
                  <a:extLst>
                    <a:ext uri="{FF2B5EF4-FFF2-40B4-BE49-F238E27FC236}">
                      <a16:creationId xmlns:a16="http://schemas.microsoft.com/office/drawing/2014/main" xmlns="" id="{D88C9702-ECD3-4F22-87D4-794923F34216}"/>
                    </a:ext>
                  </a:extLst>
                </p:cNvPr>
                <p:cNvSpPr txBox="1"/>
                <p:nvPr/>
              </p:nvSpPr>
              <p:spPr>
                <a:xfrm>
                  <a:off x="1317257" y="2706580"/>
                  <a:ext cx="4204300" cy="10688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92500" lnSpcReduction="2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标题负责显示整个图表的标题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•  Text:</a:t>
                  </a:r>
                  <a:r>
                    <a:rPr lang="zh-CN" altLang="en-US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标题文字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•  Subtext</a:t>
                  </a:r>
                  <a:r>
                    <a:rPr lang="zh-CN" altLang="en-US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： 子标题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•  Left</a:t>
                  </a:r>
                  <a:r>
                    <a:rPr lang="zh-CN" altLang="en-US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， </a:t>
                  </a:r>
                  <a:r>
                    <a:rPr lang="en-US" altLang="zh-CN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top</a:t>
                  </a:r>
                  <a:r>
                    <a:rPr lang="zh-CN" altLang="en-US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， </a:t>
                  </a:r>
                  <a:r>
                    <a:rPr lang="en-US" altLang="zh-CN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right</a:t>
                  </a:r>
                  <a:r>
                    <a:rPr lang="zh-CN" altLang="en-US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， </a:t>
                  </a:r>
                  <a:r>
                    <a:rPr lang="en-US" altLang="zh-CN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bottom</a:t>
                  </a:r>
                  <a:r>
                    <a:rPr lang="zh-CN" altLang="en-US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标题位置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•  </a:t>
                  </a:r>
                  <a:r>
                    <a:rPr lang="en-US" altLang="zh-CN" sz="1200" dirty="0" err="1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borderColor</a:t>
                  </a:r>
                  <a:r>
                    <a:rPr lang="en-US" altLang="zh-CN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:</a:t>
                  </a:r>
                  <a:r>
                    <a:rPr lang="zh-CN" altLang="en-US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边框颜色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•  </a:t>
                  </a:r>
                  <a:r>
                    <a:rPr lang="en-US" altLang="zh-CN" sz="1200" dirty="0" err="1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borderWidth</a:t>
                  </a:r>
                  <a:r>
                    <a:rPr lang="zh-CN" altLang="en-US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： 边框宽度</a:t>
                  </a:r>
                  <a:endParaRPr lang="zh-CN" altLang="en-US" sz="1200" dirty="0"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  <a:sym typeface="+mn-lt"/>
                  </a:endParaRPr>
                </a:p>
              </p:txBody>
            </p:sp>
            <p:sp>
              <p:nvSpPr>
                <p:cNvPr id="32" name="ïş1iḑe">
                  <a:extLst>
                    <a:ext uri="{FF2B5EF4-FFF2-40B4-BE49-F238E27FC236}">
                      <a16:creationId xmlns:a16="http://schemas.microsoft.com/office/drawing/2014/main" xmlns="" id="{DF3D9082-02D8-4B25-B9C6-B350782197FD}"/>
                    </a:ext>
                  </a:extLst>
                </p:cNvPr>
                <p:cNvSpPr/>
                <p:nvPr/>
              </p:nvSpPr>
              <p:spPr>
                <a:xfrm>
                  <a:off x="1317257" y="2398804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1"/>
                      </a:solidFill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标题组件</a:t>
                  </a:r>
                  <a:endParaRPr lang="zh-CN" altLang="en-US" sz="1600" b="1" dirty="0">
                    <a:solidFill>
                      <a:schemeClr val="accent1"/>
                    </a:solidFill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  <a:sym typeface="+mn-lt"/>
                  </a:endParaRPr>
                </a:p>
              </p:txBody>
            </p:sp>
          </p:grpSp>
          <p:grpSp>
            <p:nvGrpSpPr>
              <p:cNvPr id="25" name="ïS1îḑê">
                <a:extLst>
                  <a:ext uri="{FF2B5EF4-FFF2-40B4-BE49-F238E27FC236}">
                    <a16:creationId xmlns:a16="http://schemas.microsoft.com/office/drawing/2014/main" xmlns="" id="{E9BA642A-39DD-4E7E-B17A-C63DE7F6DDEA}"/>
                  </a:ext>
                </a:extLst>
              </p:cNvPr>
              <p:cNvGrpSpPr/>
              <p:nvPr/>
            </p:nvGrpSpPr>
            <p:grpSpPr>
              <a:xfrm>
                <a:off x="1193500" y="4748807"/>
                <a:ext cx="3906777" cy="980538"/>
                <a:chOff x="1317257" y="3758137"/>
                <a:chExt cx="3906777" cy="980538"/>
              </a:xfrm>
            </p:grpSpPr>
            <p:sp>
              <p:nvSpPr>
                <p:cNvPr id="29" name="îšļíḓé">
                  <a:extLst>
                    <a:ext uri="{FF2B5EF4-FFF2-40B4-BE49-F238E27FC236}">
                      <a16:creationId xmlns:a16="http://schemas.microsoft.com/office/drawing/2014/main" xmlns="" id="{A6FEDE70-C32B-46D6-9005-2C1996604A01}"/>
                    </a:ext>
                  </a:extLst>
                </p:cNvPr>
                <p:cNvSpPr txBox="1"/>
                <p:nvPr/>
              </p:nvSpPr>
              <p:spPr>
                <a:xfrm>
                  <a:off x="1317257" y="4065911"/>
                  <a:ext cx="3906777" cy="6727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zh-CN" altLang="en-US" sz="11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</a:rPr>
                    <a:t>组件的工具栏</a:t>
                  </a:r>
                  <a:endParaRPr lang="en-US" altLang="zh-CN" sz="1100" dirty="0"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</a:endParaRPr>
                </a:p>
                <a:p>
                  <a:r>
                    <a:rPr lang="en-US" altLang="zh-CN" sz="11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</a:rPr>
                    <a:t>•</a:t>
                  </a:r>
                  <a:r>
                    <a:rPr lang="en-US" altLang="zh-CN" sz="11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</a:rPr>
                    <a:t>  Show:</a:t>
                  </a:r>
                  <a:r>
                    <a:rPr lang="zh-CN" altLang="en-US" sz="11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</a:rPr>
                    <a:t>是否显示</a:t>
                  </a:r>
                  <a:br>
                    <a:rPr lang="zh-CN" altLang="en-US" sz="11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</a:rPr>
                  </a:br>
                  <a:r>
                    <a:rPr lang="en-US" altLang="zh-CN" sz="11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</a:rPr>
                    <a:t>•</a:t>
                  </a:r>
                  <a:r>
                    <a:rPr lang="zh-CN" altLang="en-US" sz="11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</a:rPr>
                    <a:t>  </a:t>
                  </a:r>
                  <a:r>
                    <a:rPr lang="en-US" altLang="zh-CN" sz="11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</a:rPr>
                    <a:t>Trigger:</a:t>
                  </a:r>
                  <a:r>
                    <a:rPr lang="zh-CN" altLang="en-US" sz="11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</a:rPr>
                    <a:t>出发方式， </a:t>
                  </a:r>
                  <a:r>
                    <a:rPr lang="en-US" altLang="zh-CN" sz="11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</a:rPr>
                    <a:t>axis</a:t>
                  </a:r>
                  <a:r>
                    <a:rPr lang="zh-CN" altLang="en-US" sz="11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</a:rPr>
                    <a:t>就是</a:t>
                  </a:r>
                  <a:r>
                    <a:rPr lang="en-US" altLang="zh-CN" sz="11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</a:rPr>
                    <a:t>x</a:t>
                  </a:r>
                  <a:r>
                    <a:rPr lang="zh-CN" altLang="en-US" sz="11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</a:rPr>
                    <a:t>轴出发 </a:t>
                  </a:r>
                  <a:r>
                    <a:rPr lang="zh-CN" altLang="en-US" sz="1200" dirty="0"/>
                    <a:t/>
                  </a:r>
                  <a:br>
                    <a:rPr lang="zh-CN" altLang="en-US" sz="1200" dirty="0"/>
                  </a:br>
                  <a:endParaRPr lang="zh-CN" altLang="en-US" sz="1200" dirty="0"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  <a:sym typeface="+mn-lt"/>
                  </a:endParaRPr>
                </a:p>
              </p:txBody>
            </p:sp>
            <p:sp>
              <p:nvSpPr>
                <p:cNvPr id="30" name="íṩļiḋê">
                  <a:extLst>
                    <a:ext uri="{FF2B5EF4-FFF2-40B4-BE49-F238E27FC236}">
                      <a16:creationId xmlns:a16="http://schemas.microsoft.com/office/drawing/2014/main" xmlns="" id="{844E5246-24F7-498A-9458-FAD6B6FB3641}"/>
                    </a:ext>
                  </a:extLst>
                </p:cNvPr>
                <p:cNvSpPr/>
                <p:nvPr/>
              </p:nvSpPr>
              <p:spPr>
                <a:xfrm>
                  <a:off x="1317257" y="3758137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en-US" altLang="zh-CN" sz="1600" b="1" dirty="0">
                      <a:solidFill>
                        <a:schemeClr val="accent2"/>
                      </a:solidFill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tooltip</a:t>
                  </a:r>
                  <a:r>
                    <a:rPr lang="zh-CN" altLang="en-US" sz="1600" b="1" dirty="0" smtClean="0">
                      <a:solidFill>
                        <a:schemeClr val="accent2"/>
                      </a:solidFill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rPr>
                    <a:t>组件</a:t>
                  </a:r>
                  <a:endParaRPr lang="zh-CN" altLang="en-US" sz="1600" b="1" dirty="0">
                    <a:solidFill>
                      <a:schemeClr val="accent2"/>
                    </a:solidFill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  <a:sym typeface="+mn-lt"/>
                  </a:endParaRPr>
                </a:p>
              </p:txBody>
            </p:sp>
          </p:grpSp>
        </p:grpSp>
        <p:grpSp>
          <p:nvGrpSpPr>
            <p:cNvPr id="8" name="ísľidê">
              <a:extLst>
                <a:ext uri="{FF2B5EF4-FFF2-40B4-BE49-F238E27FC236}">
                  <a16:creationId xmlns:a16="http://schemas.microsoft.com/office/drawing/2014/main" xmlns="" id="{E8E01865-C226-423E-8C03-58B0BC23EDCD}"/>
                </a:ext>
              </a:extLst>
            </p:cNvPr>
            <p:cNvGrpSpPr/>
            <p:nvPr/>
          </p:nvGrpSpPr>
          <p:grpSpPr>
            <a:xfrm>
              <a:off x="8013312" y="2476321"/>
              <a:ext cx="2916952" cy="3966466"/>
              <a:chOff x="8013312" y="2476321"/>
              <a:chExt cx="2916952" cy="3966466"/>
            </a:xfrm>
          </p:grpSpPr>
          <p:grpSp>
            <p:nvGrpSpPr>
              <p:cNvPr id="12" name="ïŝ1iďé">
                <a:extLst>
                  <a:ext uri="{FF2B5EF4-FFF2-40B4-BE49-F238E27FC236}">
                    <a16:creationId xmlns:a16="http://schemas.microsoft.com/office/drawing/2014/main" xmlns="" id="{33123A56-4E8D-4019-8D5B-B60CC7C1BD6F}"/>
                  </a:ext>
                </a:extLst>
              </p:cNvPr>
              <p:cNvGrpSpPr/>
              <p:nvPr/>
            </p:nvGrpSpPr>
            <p:grpSpPr>
              <a:xfrm>
                <a:off x="8013312" y="2476321"/>
                <a:ext cx="2768681" cy="3966466"/>
                <a:chOff x="966631" y="2055842"/>
                <a:chExt cx="3988066" cy="3966466"/>
              </a:xfrm>
            </p:grpSpPr>
            <p:grpSp>
              <p:nvGrpSpPr>
                <p:cNvPr id="15" name="ïŝḷídé">
                  <a:extLst>
                    <a:ext uri="{FF2B5EF4-FFF2-40B4-BE49-F238E27FC236}">
                      <a16:creationId xmlns:a16="http://schemas.microsoft.com/office/drawing/2014/main" xmlns="" id="{E053A2AA-B64C-491B-9D8F-FA458BB1F853}"/>
                    </a:ext>
                  </a:extLst>
                </p:cNvPr>
                <p:cNvGrpSpPr/>
                <p:nvPr/>
              </p:nvGrpSpPr>
              <p:grpSpPr>
                <a:xfrm>
                  <a:off x="966631" y="2055842"/>
                  <a:ext cx="3988066" cy="1369628"/>
                  <a:chOff x="1090388" y="2389080"/>
                  <a:chExt cx="3988066" cy="1369628"/>
                </a:xfrm>
              </p:grpSpPr>
              <p:sp>
                <p:nvSpPr>
                  <p:cNvPr id="22" name="ïṣļîḍè">
                    <a:extLst>
                      <a:ext uri="{FF2B5EF4-FFF2-40B4-BE49-F238E27FC236}">
                        <a16:creationId xmlns:a16="http://schemas.microsoft.com/office/drawing/2014/main" xmlns="" id="{2E2E6FAF-57C2-43FF-8F31-A3623C7316A2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388" y="2696857"/>
                    <a:ext cx="3988066" cy="10618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en-US" altLang="zh-CN" sz="1000" dirty="0"/>
                      <a:t>•</a:t>
                    </a:r>
                    <a:r>
                      <a:rPr lang="zh-CN" altLang="en-US" sz="1000" dirty="0"/>
                      <a:t> 标记线： </a:t>
                    </a:r>
                    <a:r>
                      <a:rPr lang="en-US" altLang="zh-CN" sz="1000" dirty="0" err="1"/>
                      <a:t>markline</a:t>
                    </a:r>
                    <a:r>
                      <a:rPr lang="en-US" altLang="zh-CN" sz="1000" dirty="0"/>
                      <a:t/>
                    </a:r>
                    <a:br>
                      <a:rPr lang="en-US" altLang="zh-CN" sz="1000" dirty="0"/>
                    </a:br>
                    <a:r>
                      <a:rPr lang="en-US" altLang="zh-CN" sz="1000" dirty="0"/>
                      <a:t>–</a:t>
                    </a:r>
                    <a:r>
                      <a:rPr lang="zh-CN" altLang="en-US" sz="1000" dirty="0"/>
                      <a:t>  标记线的添加</a:t>
                    </a:r>
                    <a:br>
                      <a:rPr lang="zh-CN" altLang="en-US" sz="1000" dirty="0"/>
                    </a:br>
                    <a:r>
                      <a:rPr lang="en-US" altLang="zh-CN" sz="1000" dirty="0"/>
                      <a:t>–</a:t>
                    </a:r>
                    <a:r>
                      <a:rPr lang="zh-CN" altLang="en-US" sz="1000" dirty="0"/>
                      <a:t>  最大值， 平均值， 最小值的标记线</a:t>
                    </a:r>
                    <a:br>
                      <a:rPr lang="zh-CN" altLang="en-US" sz="1000" dirty="0"/>
                    </a:br>
                    <a:r>
                      <a:rPr lang="en-US" altLang="zh-CN" sz="1000" dirty="0"/>
                      <a:t>•</a:t>
                    </a:r>
                    <a:r>
                      <a:rPr lang="zh-CN" altLang="en-US" sz="1000" dirty="0"/>
                      <a:t> 标记点： </a:t>
                    </a:r>
                    <a:r>
                      <a:rPr lang="en-US" altLang="zh-CN" sz="1000" dirty="0" err="1"/>
                      <a:t>markpoint</a:t>
                    </a:r>
                    <a:r>
                      <a:rPr lang="en-US" altLang="zh-CN" sz="1000" dirty="0"/>
                      <a:t/>
                    </a:r>
                    <a:br>
                      <a:rPr lang="en-US" altLang="zh-CN" sz="1000" dirty="0"/>
                    </a:br>
                    <a:r>
                      <a:rPr lang="en-US" altLang="zh-CN" sz="1000" dirty="0"/>
                      <a:t>–</a:t>
                    </a:r>
                    <a:r>
                      <a:rPr lang="zh-CN" altLang="en-US" sz="1000" dirty="0"/>
                      <a:t>  标记点的添加</a:t>
                    </a:r>
                    <a:br>
                      <a:rPr lang="zh-CN" altLang="en-US" sz="1000" dirty="0"/>
                    </a:br>
                    <a:r>
                      <a:rPr lang="en-US" altLang="zh-CN" sz="1000" dirty="0"/>
                      <a:t>–</a:t>
                    </a:r>
                    <a:r>
                      <a:rPr lang="zh-CN" altLang="en-US" sz="1000" dirty="0"/>
                      <a:t>  最大值， 平均值， 最小值的标记点</a:t>
                    </a:r>
                    <a:br>
                      <a:rPr lang="zh-CN" altLang="en-US" sz="1000" dirty="0"/>
                    </a:br>
                    <a:r>
                      <a:rPr lang="en-US" altLang="zh-CN" sz="1000" dirty="0"/>
                      <a:t>–</a:t>
                    </a:r>
                    <a:r>
                      <a:rPr lang="zh-CN" altLang="en-US" sz="1000" dirty="0"/>
                      <a:t>  任意位置的标记点</a:t>
                    </a:r>
                    <a:r>
                      <a:rPr lang="zh-CN" altLang="en-US" sz="1000" dirty="0"/>
                      <a:t> </a:t>
                    </a:r>
                    <a:br>
                      <a:rPr lang="zh-CN" altLang="en-US" sz="1000" dirty="0"/>
                    </a:br>
                    <a:endParaRPr lang="zh-CN" altLang="en-US" sz="10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endParaRPr>
                  </a:p>
                </p:txBody>
              </p:sp>
              <p:sp>
                <p:nvSpPr>
                  <p:cNvPr id="23" name="işḷiḓê">
                    <a:extLst>
                      <a:ext uri="{FF2B5EF4-FFF2-40B4-BE49-F238E27FC236}">
                        <a16:creationId xmlns:a16="http://schemas.microsoft.com/office/drawing/2014/main" xmlns="" id="{95ED50EA-DA52-4A47-ABE3-A6527DDADE0A}"/>
                      </a:ext>
                    </a:extLst>
                  </p:cNvPr>
                  <p:cNvSpPr/>
                  <p:nvPr/>
                </p:nvSpPr>
                <p:spPr>
                  <a:xfrm>
                    <a:off x="1317257" y="2389080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>
                        <a:solidFill>
                          <a:schemeClr val="accent1"/>
                        </a:solidFill>
                        <a:latin typeface="Yuppy SC" panose="020F0603040207020204" pitchFamily="34" charset="-122"/>
                        <a:ea typeface="Yuppy SC" panose="020F0603040207020204" pitchFamily="34" charset="-122"/>
                        <a:cs typeface="Yuppy SC" panose="020F0603040207020204" pitchFamily="34" charset="-122"/>
                        <a:sym typeface="+mn-lt"/>
                      </a:rPr>
                      <a:t>标记</a:t>
                    </a:r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  <a:latin typeface="Yuppy SC" panose="020F0603040207020204" pitchFamily="34" charset="-122"/>
                        <a:ea typeface="Yuppy SC" panose="020F0603040207020204" pitchFamily="34" charset="-122"/>
                        <a:cs typeface="Yuppy SC" panose="020F0603040207020204" pitchFamily="34" charset="-122"/>
                        <a:sym typeface="+mn-lt"/>
                      </a:rPr>
                      <a:t>线和标记点</a:t>
                    </a:r>
                    <a:endParaRPr lang="zh-CN" altLang="en-US" sz="1600" b="1" dirty="0">
                      <a:solidFill>
                        <a:schemeClr val="accent1"/>
                      </a:solidFill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endParaRPr>
                  </a:p>
                </p:txBody>
              </p:sp>
            </p:grpSp>
            <p:grpSp>
              <p:nvGrpSpPr>
                <p:cNvPr id="17" name="îṡḻïḋê">
                  <a:extLst>
                    <a:ext uri="{FF2B5EF4-FFF2-40B4-BE49-F238E27FC236}">
                      <a16:creationId xmlns:a16="http://schemas.microsoft.com/office/drawing/2014/main" xmlns="" id="{7FA24F6D-431A-4A70-9167-AD3410D4B6A0}"/>
                    </a:ext>
                  </a:extLst>
                </p:cNvPr>
                <p:cNvGrpSpPr/>
                <p:nvPr/>
              </p:nvGrpSpPr>
              <p:grpSpPr>
                <a:xfrm>
                  <a:off x="1193500" y="3852117"/>
                  <a:ext cx="3761195" cy="2170191"/>
                  <a:chOff x="1317257" y="1537539"/>
                  <a:chExt cx="3761195" cy="2170191"/>
                </a:xfrm>
              </p:grpSpPr>
              <p:sp>
                <p:nvSpPr>
                  <p:cNvPr id="18" name="îṩļiḑé">
                    <a:extLst>
                      <a:ext uri="{FF2B5EF4-FFF2-40B4-BE49-F238E27FC236}">
                        <a16:creationId xmlns:a16="http://schemas.microsoft.com/office/drawing/2014/main" xmlns="" id="{7ECE7B10-45C4-47E9-A70B-BDC8402FF5EF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1845310"/>
                    <a:ext cx="3761195" cy="186242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en-US" altLang="zh-CN" sz="1200" dirty="0"/>
                      <a:t>Show:</a:t>
                    </a:r>
                    <a:r>
                      <a:rPr lang="zh-CN" altLang="en-US" sz="1200" dirty="0"/>
                      <a:t>是否显示</a:t>
                    </a:r>
                    <a:br>
                      <a:rPr lang="zh-CN" altLang="en-US" sz="1200" dirty="0"/>
                    </a:br>
                    <a:r>
                      <a:rPr lang="en-US" altLang="zh-CN" sz="1200" dirty="0"/>
                      <a:t>•</a:t>
                    </a:r>
                    <a:r>
                      <a:rPr lang="zh-CN" altLang="en-US" sz="1200" dirty="0"/>
                      <a:t>  </a:t>
                    </a:r>
                    <a:r>
                      <a:rPr lang="en-US" altLang="zh-CN" sz="1200" dirty="0"/>
                      <a:t>Feature</a:t>
                    </a:r>
                    <a:r>
                      <a:rPr lang="zh-CN" altLang="en-US" sz="1200" dirty="0"/>
                      <a:t>具体显示的功能</a:t>
                    </a:r>
                    <a:br>
                      <a:rPr lang="zh-CN" altLang="en-US" sz="1200" dirty="0"/>
                    </a:br>
                    <a:r>
                      <a:rPr lang="en-US" altLang="zh-CN" sz="1200" dirty="0"/>
                      <a:t>•</a:t>
                    </a:r>
                    <a:r>
                      <a:rPr lang="zh-CN" altLang="en-US" sz="1200" dirty="0"/>
                      <a:t>  </a:t>
                    </a:r>
                    <a:r>
                      <a:rPr lang="en-US" altLang="zh-CN" sz="1200" dirty="0" err="1"/>
                      <a:t>saveAsImage</a:t>
                    </a:r>
                    <a:r>
                      <a:rPr lang="en-US" altLang="zh-CN" sz="1200" dirty="0"/>
                      <a:t>:</a:t>
                    </a:r>
                    <a:r>
                      <a:rPr lang="zh-CN" altLang="en-US" sz="1200" dirty="0"/>
                      <a:t>保存图片</a:t>
                    </a:r>
                    <a:br>
                      <a:rPr lang="zh-CN" altLang="en-US" sz="1200" dirty="0"/>
                    </a:br>
                    <a:r>
                      <a:rPr lang="en-US" altLang="zh-CN" sz="1200" dirty="0"/>
                      <a:t>•</a:t>
                    </a:r>
                    <a:r>
                      <a:rPr lang="zh-CN" altLang="en-US" sz="1200" dirty="0"/>
                      <a:t>  </a:t>
                    </a:r>
                    <a:r>
                      <a:rPr lang="en-US" altLang="zh-CN" sz="1200" dirty="0"/>
                      <a:t>Restore:</a:t>
                    </a:r>
                    <a:r>
                      <a:rPr lang="zh-CN" altLang="en-US" sz="1200" dirty="0"/>
                      <a:t>还原</a:t>
                    </a:r>
                    <a:br>
                      <a:rPr lang="zh-CN" altLang="en-US" sz="1200" dirty="0"/>
                    </a:br>
                    <a:r>
                      <a:rPr lang="en-US" altLang="zh-CN" sz="1200" dirty="0"/>
                      <a:t>•</a:t>
                    </a:r>
                    <a:r>
                      <a:rPr lang="zh-CN" altLang="en-US" sz="1200" dirty="0"/>
                      <a:t>  </a:t>
                    </a:r>
                    <a:r>
                      <a:rPr lang="en-US" altLang="zh-CN" sz="1200" dirty="0" err="1"/>
                      <a:t>dataView</a:t>
                    </a:r>
                    <a:r>
                      <a:rPr lang="en-US" altLang="zh-CN" sz="1200" dirty="0"/>
                      <a:t>:</a:t>
                    </a:r>
                    <a:r>
                      <a:rPr lang="zh-CN" altLang="en-US" sz="1200" dirty="0"/>
                      <a:t>数据视图</a:t>
                    </a:r>
                    <a:br>
                      <a:rPr lang="zh-CN" altLang="en-US" sz="1200" dirty="0"/>
                    </a:br>
                    <a:r>
                      <a:rPr lang="en-US" altLang="zh-CN" sz="1200" dirty="0"/>
                      <a:t>•</a:t>
                    </a:r>
                    <a:r>
                      <a:rPr lang="zh-CN" altLang="en-US" sz="1200" dirty="0"/>
                      <a:t>  </a:t>
                    </a:r>
                    <a:r>
                      <a:rPr lang="en-US" altLang="zh-CN" sz="1200" dirty="0" err="1"/>
                      <a:t>dataZoom</a:t>
                    </a:r>
                    <a:r>
                      <a:rPr lang="en-US" altLang="zh-CN" sz="1200" dirty="0"/>
                      <a:t>:</a:t>
                    </a:r>
                    <a:r>
                      <a:rPr lang="zh-CN" altLang="en-US" sz="1200" dirty="0"/>
                      <a:t>缩放视图</a:t>
                    </a:r>
                    <a:br>
                      <a:rPr lang="zh-CN" altLang="en-US" sz="1200" dirty="0"/>
                    </a:br>
                    <a:r>
                      <a:rPr lang="en-US" altLang="zh-CN" sz="1200" dirty="0"/>
                      <a:t>•</a:t>
                    </a:r>
                    <a:r>
                      <a:rPr lang="zh-CN" altLang="en-US" sz="1200" dirty="0"/>
                      <a:t>  </a:t>
                    </a:r>
                    <a:r>
                      <a:rPr lang="en-US" altLang="zh-CN" sz="1200" dirty="0" err="1"/>
                      <a:t>magicType</a:t>
                    </a:r>
                    <a:r>
                      <a:rPr lang="en-US" altLang="zh-CN" sz="1200" dirty="0"/>
                      <a:t>:</a:t>
                    </a:r>
                    <a:r>
                      <a:rPr lang="zh-CN" altLang="en-US" sz="1200" dirty="0"/>
                      <a:t>动态类型切换</a:t>
                    </a:r>
                    <a:r>
                      <a:rPr lang="zh-CN" altLang="en-US" sz="1200" dirty="0"/>
                      <a:t> </a:t>
                    </a:r>
                    <a:br>
                      <a:rPr lang="zh-CN" altLang="en-US" sz="1200" dirty="0"/>
                    </a:br>
                    <a:endParaRPr lang="zh-CN" altLang="en-US" sz="1200" dirty="0"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endParaRPr>
                  </a:p>
                </p:txBody>
              </p:sp>
              <p:sp>
                <p:nvSpPr>
                  <p:cNvPr id="19" name="íṩliḑe">
                    <a:extLst>
                      <a:ext uri="{FF2B5EF4-FFF2-40B4-BE49-F238E27FC236}">
                        <a16:creationId xmlns:a16="http://schemas.microsoft.com/office/drawing/2014/main" xmlns="" id="{EEF6FA29-9387-4FF1-9D45-0FEEAA5BE137}"/>
                      </a:ext>
                    </a:extLst>
                  </p:cNvPr>
                  <p:cNvSpPr/>
                  <p:nvPr/>
                </p:nvSpPr>
                <p:spPr>
                  <a:xfrm>
                    <a:off x="1317257" y="1537539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 smtClean="0">
                        <a:solidFill>
                          <a:schemeClr val="accent5"/>
                        </a:solidFill>
                        <a:latin typeface="Yuppy SC" panose="020F0603040207020204" pitchFamily="34" charset="-122"/>
                        <a:ea typeface="Yuppy SC" panose="020F0603040207020204" pitchFamily="34" charset="-122"/>
                        <a:cs typeface="Yuppy SC" panose="020F0603040207020204" pitchFamily="34" charset="-122"/>
                        <a:sym typeface="+mn-lt"/>
                      </a:rPr>
                      <a:t>工具栏组件</a:t>
                    </a:r>
                    <a:endParaRPr lang="zh-CN" altLang="en-US" sz="1600" b="1" dirty="0">
                      <a:solidFill>
                        <a:schemeClr val="accent5"/>
                      </a:solidFill>
                      <a:latin typeface="Yuppy SC" panose="020F0603040207020204" pitchFamily="34" charset="-122"/>
                      <a:ea typeface="Yuppy SC" panose="020F0603040207020204" pitchFamily="34" charset="-122"/>
                      <a:cs typeface="Yuppy SC" panose="020F0603040207020204" pitchFamily="34" charset="-122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13" name="Straight Connector 68">
                <a:extLst>
                  <a:ext uri="{FF2B5EF4-FFF2-40B4-BE49-F238E27FC236}">
                    <a16:creationId xmlns:a16="http://schemas.microsoft.com/office/drawing/2014/main" xmlns="" id="{BC9A38C0-93FB-4D80-A9ED-C8DBB8BE364C}"/>
                  </a:ext>
                </a:extLst>
              </p:cNvPr>
              <p:cNvCxnSpPr/>
              <p:nvPr/>
            </p:nvCxnSpPr>
            <p:spPr>
              <a:xfrm>
                <a:off x="8481992" y="4153549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ïṥļíḑé">
              <a:extLst>
                <a:ext uri="{FF2B5EF4-FFF2-40B4-BE49-F238E27FC236}">
                  <a16:creationId xmlns:a16="http://schemas.microsoft.com/office/drawing/2014/main" xmlns="" id="{D371ACEA-8BFD-4C4C-B147-A22AE42EF0FB}"/>
                </a:ext>
              </a:extLst>
            </p:cNvPr>
            <p:cNvGrpSpPr/>
            <p:nvPr/>
          </p:nvGrpSpPr>
          <p:grpSpPr>
            <a:xfrm>
              <a:off x="1307468" y="3871441"/>
              <a:ext cx="2448272" cy="2371231"/>
              <a:chOff x="1307468" y="3871441"/>
              <a:chExt cx="2448272" cy="2371231"/>
            </a:xfrm>
          </p:grpSpPr>
          <p:cxnSp>
            <p:nvCxnSpPr>
              <p:cNvPr id="10" name="Straight Connector 65">
                <a:extLst>
                  <a:ext uri="{FF2B5EF4-FFF2-40B4-BE49-F238E27FC236}">
                    <a16:creationId xmlns:a16="http://schemas.microsoft.com/office/drawing/2014/main" xmlns="" id="{0429E7F0-6236-4C0B-A38F-889E7BC8E65B}"/>
                  </a:ext>
                </a:extLst>
              </p:cNvPr>
              <p:cNvCxnSpPr/>
              <p:nvPr/>
            </p:nvCxnSpPr>
            <p:spPr>
              <a:xfrm>
                <a:off x="1307468" y="387144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66">
                <a:extLst>
                  <a:ext uri="{FF2B5EF4-FFF2-40B4-BE49-F238E27FC236}">
                    <a16:creationId xmlns:a16="http://schemas.microsoft.com/office/drawing/2014/main" xmlns="" id="{F8985358-825B-4CF4-8F7B-0BEB1A1AC9DD}"/>
                  </a:ext>
                </a:extLst>
              </p:cNvPr>
              <p:cNvCxnSpPr/>
              <p:nvPr/>
            </p:nvCxnSpPr>
            <p:spPr>
              <a:xfrm>
                <a:off x="1307468" y="6242672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ïṣlïḓe">
            <a:extLst>
              <a:ext uri="{FF2B5EF4-FFF2-40B4-BE49-F238E27FC236}">
                <a16:creationId xmlns:a16="http://schemas.microsoft.com/office/drawing/2014/main" xmlns="" id="{0277690A-B9F3-254B-8E50-EDE200EEBED6}"/>
              </a:ext>
            </a:extLst>
          </p:cNvPr>
          <p:cNvSpPr/>
          <p:nvPr/>
        </p:nvSpPr>
        <p:spPr>
          <a:xfrm>
            <a:off x="5243250" y="3077383"/>
            <a:ext cx="1548000" cy="154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echarts</a:t>
            </a:r>
            <a:r>
              <a:rPr lang="zh-CN" altLang="en-US" dirty="0" smtClean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图表</a:t>
            </a:r>
            <a:endParaRPr lang="en-US" dirty="0">
              <a:solidFill>
                <a:schemeClr val="bg1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cxnSp>
        <p:nvCxnSpPr>
          <p:cNvPr id="35" name="Straight Connector 66">
            <a:extLst>
              <a:ext uri="{FF2B5EF4-FFF2-40B4-BE49-F238E27FC236}">
                <a16:creationId xmlns:a16="http://schemas.microsoft.com/office/drawing/2014/main" xmlns="" id="{F8985358-825B-4CF4-8F7B-0BEB1A1AC9DD}"/>
              </a:ext>
            </a:extLst>
          </p:cNvPr>
          <p:cNvCxnSpPr/>
          <p:nvPr/>
        </p:nvCxnSpPr>
        <p:spPr>
          <a:xfrm>
            <a:off x="8421272" y="5831724"/>
            <a:ext cx="2448272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E89F366-5309-4C8B-93E4-DA7E93BAC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26" r="34033"/>
          <a:stretch/>
        </p:blipFill>
        <p:spPr>
          <a:xfrm rot="16200000">
            <a:off x="2667000" y="-2667001"/>
            <a:ext cx="6858002" cy="1219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56A7F2D-123B-4B67-8391-C42080107121}"/>
              </a:ext>
            </a:extLst>
          </p:cNvPr>
          <p:cNvSpPr/>
          <p:nvPr/>
        </p:nvSpPr>
        <p:spPr>
          <a:xfrm>
            <a:off x="2799761" y="1319458"/>
            <a:ext cx="6608190" cy="3846136"/>
          </a:xfrm>
          <a:prstGeom prst="rect">
            <a:avLst/>
          </a:prstGeom>
          <a:solidFill>
            <a:srgbClr val="90B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E718126-9D98-4C4A-B9E0-B9708D7109E1}"/>
              </a:ext>
            </a:extLst>
          </p:cNvPr>
          <p:cNvSpPr txBox="1"/>
          <p:nvPr/>
        </p:nvSpPr>
        <p:spPr>
          <a:xfrm>
            <a:off x="3110845" y="2625500"/>
            <a:ext cx="5986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感谢您的聆听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8F1A6F6C-C258-460C-BBD9-2D3F43FCBB3A}"/>
              </a:ext>
            </a:extLst>
          </p:cNvPr>
          <p:cNvCxnSpPr>
            <a:cxnSpLocks/>
          </p:cNvCxnSpPr>
          <p:nvPr/>
        </p:nvCxnSpPr>
        <p:spPr>
          <a:xfrm>
            <a:off x="5242874" y="3643263"/>
            <a:ext cx="170625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D444FD3-4AA2-4DC1-9392-0363693B43FC}"/>
              </a:ext>
            </a:extLst>
          </p:cNvPr>
          <p:cNvSpPr/>
          <p:nvPr/>
        </p:nvSpPr>
        <p:spPr>
          <a:xfrm>
            <a:off x="3055856" y="3725280"/>
            <a:ext cx="6096000" cy="7457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Q&amp;A</a:t>
            </a:r>
            <a:endParaRPr lang="zh-CN" altLang="en-US" sz="3200" dirty="0">
              <a:solidFill>
                <a:schemeClr val="bg1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0E8C65D-C5E8-954B-B60C-A0E4E68070A1}"/>
              </a:ext>
            </a:extLst>
          </p:cNvPr>
          <p:cNvSpPr txBox="1"/>
          <p:nvPr/>
        </p:nvSpPr>
        <p:spPr>
          <a:xfrm>
            <a:off x="3055856" y="1709708"/>
            <a:ext cx="598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此处可以有掌声</a:t>
            </a:r>
            <a:r>
              <a:rPr lang="en-US" altLang="zh-CN" sz="2200" b="1" dirty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👏</a:t>
            </a:r>
            <a:endParaRPr lang="zh-CN" altLang="en-US" sz="2200" b="1" dirty="0">
              <a:solidFill>
                <a:schemeClr val="bg1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67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6DCBBB5-D320-495B-A801-FA458A223E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26" r="34033"/>
          <a:stretch/>
        </p:blipFill>
        <p:spPr>
          <a:xfrm rot="16200000">
            <a:off x="2667000" y="-2667001"/>
            <a:ext cx="6858002" cy="12192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373B79C-BA3E-447A-9E43-8A7341B05A14}"/>
              </a:ext>
            </a:extLst>
          </p:cNvPr>
          <p:cNvSpPr/>
          <p:nvPr/>
        </p:nvSpPr>
        <p:spPr>
          <a:xfrm>
            <a:off x="2799761" y="1348033"/>
            <a:ext cx="6608190" cy="3846136"/>
          </a:xfrm>
          <a:prstGeom prst="rect">
            <a:avLst/>
          </a:prstGeom>
          <a:solidFill>
            <a:srgbClr val="90B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78DE1E6-CF0D-4B69-9BCD-244A3C7989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2EEEB"/>
              </a:clrFrom>
              <a:clrTo>
                <a:srgbClr val="F2EEE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7856"/>
          <a:stretch/>
        </p:blipFill>
        <p:spPr>
          <a:xfrm>
            <a:off x="4609708" y="189457"/>
            <a:ext cx="2786754" cy="16016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96655B80-99AC-4B41-AD0A-336762CF136A}"/>
              </a:ext>
            </a:extLst>
          </p:cNvPr>
          <p:cNvSpPr txBox="1"/>
          <p:nvPr/>
        </p:nvSpPr>
        <p:spPr>
          <a:xfrm>
            <a:off x="5297864" y="707010"/>
            <a:ext cx="161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4F06CA3-0873-405F-B732-4970FFACC86C}"/>
              </a:ext>
            </a:extLst>
          </p:cNvPr>
          <p:cNvSpPr/>
          <p:nvPr/>
        </p:nvSpPr>
        <p:spPr>
          <a:xfrm>
            <a:off x="5040197" y="2173936"/>
            <a:ext cx="2119459" cy="413857"/>
          </a:xfrm>
          <a:prstGeom prst="rect">
            <a:avLst/>
          </a:prstGeom>
          <a:solidFill>
            <a:srgbClr val="AC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浏览器绘图原理</a:t>
            </a:r>
            <a:endParaRPr lang="zh-CN" altLang="en-US" b="1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63D3CA8-EB39-441C-937B-C42D57E546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33889" b="42116" l="55448" r="58927"/>
                    </a14:imgEffect>
                  </a14:imgLayer>
                </a14:imgProps>
              </a:ext>
            </a:extLst>
          </a:blip>
          <a:srcRect l="55013" t="32861" r="40638" b="56856"/>
          <a:stretch/>
        </p:blipFill>
        <p:spPr>
          <a:xfrm rot="16200000">
            <a:off x="4410171" y="1721124"/>
            <a:ext cx="942681" cy="125376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A14ADA2B-2CF6-48F9-A839-3E3DE993E908}"/>
              </a:ext>
            </a:extLst>
          </p:cNvPr>
          <p:cNvSpPr/>
          <p:nvPr/>
        </p:nvSpPr>
        <p:spPr>
          <a:xfrm>
            <a:off x="5048053" y="3064172"/>
            <a:ext cx="2111604" cy="413857"/>
          </a:xfrm>
          <a:prstGeom prst="rect">
            <a:avLst/>
          </a:prstGeom>
          <a:solidFill>
            <a:srgbClr val="AC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Echarts</a:t>
            </a:r>
            <a:r>
              <a:rPr lang="zh-CN" altLang="en-US" b="1" dirty="0" smtClean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库简介</a:t>
            </a:r>
            <a:endParaRPr lang="zh-CN" altLang="en-US" b="1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03492DC4-60F2-4647-85EA-F4D5181F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ACD5CE"/>
              </a:clrFrom>
              <a:clrTo>
                <a:srgbClr val="ACD5C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43654" b="51448" l="48997" r="52721"/>
                    </a14:imgEffect>
                  </a14:imgLayer>
                </a14:imgProps>
              </a:ext>
            </a:extLst>
          </a:blip>
          <a:srcRect l="48532" t="42680" r="46814" b="47578"/>
          <a:stretch/>
        </p:blipFill>
        <p:spPr>
          <a:xfrm rot="16200000">
            <a:off x="6763736" y="2582429"/>
            <a:ext cx="1008669" cy="118777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1093630-8367-4926-92F3-3CF3E24C0710}"/>
              </a:ext>
            </a:extLst>
          </p:cNvPr>
          <p:cNvSpPr/>
          <p:nvPr/>
        </p:nvSpPr>
        <p:spPr>
          <a:xfrm>
            <a:off x="5049625" y="3977923"/>
            <a:ext cx="2111604" cy="413857"/>
          </a:xfrm>
          <a:prstGeom prst="rect">
            <a:avLst/>
          </a:prstGeom>
          <a:solidFill>
            <a:srgbClr val="AC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Echarts</a:t>
            </a:r>
            <a:r>
              <a:rPr lang="zh-CN" altLang="en-US" b="1" dirty="0" smtClean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简单使用</a:t>
            </a:r>
            <a:endParaRPr lang="zh-CN" altLang="en-US" b="1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23BFDA25-5D4A-4F34-83AB-62E8AF94DF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33889" b="42116" l="55448" r="58927"/>
                    </a14:imgEffect>
                  </a14:imgLayer>
                </a14:imgProps>
              </a:ext>
            </a:extLst>
          </a:blip>
          <a:srcRect l="55013" t="32861" r="40638" b="56856"/>
          <a:stretch/>
        </p:blipFill>
        <p:spPr>
          <a:xfrm rot="16200000">
            <a:off x="4419598" y="3525111"/>
            <a:ext cx="942681" cy="125376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04A48758-35E4-40F8-B8E5-5362B90C7518}"/>
              </a:ext>
            </a:extLst>
          </p:cNvPr>
          <p:cNvSpPr/>
          <p:nvPr/>
        </p:nvSpPr>
        <p:spPr>
          <a:xfrm>
            <a:off x="5038627" y="4854885"/>
            <a:ext cx="2111604" cy="413857"/>
          </a:xfrm>
          <a:prstGeom prst="rect">
            <a:avLst/>
          </a:prstGeom>
          <a:solidFill>
            <a:srgbClr val="AC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Echarts</a:t>
            </a:r>
            <a:r>
              <a:rPr lang="zh-CN" altLang="en-US" b="1" dirty="0" smtClean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组件使用</a:t>
            </a:r>
            <a:endParaRPr lang="zh-CN" altLang="en-US" b="1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E38D072F-59DC-40BA-975A-BEFCCA100D6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ACD5CE"/>
              </a:clrFrom>
              <a:clrTo>
                <a:srgbClr val="ACD5C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43654" b="51448" l="48997" r="52721"/>
                    </a14:imgEffect>
                  </a14:imgLayer>
                </a14:imgProps>
              </a:ext>
            </a:extLst>
          </a:blip>
          <a:srcRect l="48532" t="42680" r="46814" b="47578"/>
          <a:stretch/>
        </p:blipFill>
        <p:spPr>
          <a:xfrm rot="16200000">
            <a:off x="6763735" y="4402536"/>
            <a:ext cx="1008669" cy="11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4C02CD3-9477-4B8A-9439-53D626548E31}"/>
              </a:ext>
            </a:extLst>
          </p:cNvPr>
          <p:cNvSpPr/>
          <p:nvPr/>
        </p:nvSpPr>
        <p:spPr>
          <a:xfrm>
            <a:off x="2538114" y="1568383"/>
            <a:ext cx="7136091" cy="3721231"/>
          </a:xfrm>
          <a:prstGeom prst="rect">
            <a:avLst/>
          </a:prstGeom>
          <a:solidFill>
            <a:srgbClr val="90BDB5"/>
          </a:solidFill>
          <a:ln>
            <a:noFill/>
          </a:ln>
          <a:effectLst>
            <a:outerShdw blurRad="304800" dist="2159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F0502020204030204"/>
              <a:ea typeface="Microsoft YaHei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4ED02583-C938-40A9-AB57-DDA3455C63D7}"/>
              </a:ext>
            </a:extLst>
          </p:cNvPr>
          <p:cNvSpPr/>
          <p:nvPr/>
        </p:nvSpPr>
        <p:spPr>
          <a:xfrm>
            <a:off x="4409439" y="1732280"/>
            <a:ext cx="3393440" cy="339344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F0502020204030204"/>
              <a:ea typeface="Microsoft YaHei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85599C3F-7E56-4A87-9A20-8A96744F5B95}"/>
              </a:ext>
            </a:extLst>
          </p:cNvPr>
          <p:cNvSpPr/>
          <p:nvPr/>
        </p:nvSpPr>
        <p:spPr>
          <a:xfrm>
            <a:off x="4508499" y="1831340"/>
            <a:ext cx="3195320" cy="319532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F0502020204030204"/>
              <a:ea typeface="Microsoft YaHei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E19BFCA-D16F-4BBE-84DE-DD1E70979744}"/>
              </a:ext>
            </a:extLst>
          </p:cNvPr>
          <p:cNvSpPr txBox="1"/>
          <p:nvPr/>
        </p:nvSpPr>
        <p:spPr>
          <a:xfrm>
            <a:off x="4998720" y="2001518"/>
            <a:ext cx="219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01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3DEBD59-9AFF-4914-A587-3E13E4236489}"/>
              </a:ext>
            </a:extLst>
          </p:cNvPr>
          <p:cNvCxnSpPr>
            <a:cxnSpLocks/>
          </p:cNvCxnSpPr>
          <p:nvPr/>
        </p:nvCxnSpPr>
        <p:spPr>
          <a:xfrm>
            <a:off x="5130800" y="3428998"/>
            <a:ext cx="19812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627F22E-7043-4AB0-A45E-76396BB03FCE}"/>
              </a:ext>
            </a:extLst>
          </p:cNvPr>
          <p:cNvSpPr txBox="1"/>
          <p:nvPr/>
        </p:nvSpPr>
        <p:spPr>
          <a:xfrm>
            <a:off x="4836160" y="3566035"/>
            <a:ext cx="251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浏览器绘图原理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69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23A13B3D-376A-43D2-A998-84CCB5BA4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34297C2C-9910-418D-9014-F8B4D2C9CF3F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F0502020204030204"/>
              <a:ea typeface="Microsoft YaHei"/>
              <a:cs typeface="+mn-cs"/>
            </a:endParaRPr>
          </a:p>
        </p:txBody>
      </p:sp>
      <p:sp>
        <p:nvSpPr>
          <p:cNvPr id="4" name="ïšľïdê">
            <a:extLst>
              <a:ext uri="{FF2B5EF4-FFF2-40B4-BE49-F238E27FC236}">
                <a16:creationId xmlns:a16="http://schemas.microsoft.com/office/drawing/2014/main" xmlns="" id="{433189E1-BD8E-40CB-9452-744D124F498F}"/>
              </a:ext>
            </a:extLst>
          </p:cNvPr>
          <p:cNvSpPr>
            <a:spLocks/>
          </p:cNvSpPr>
          <p:nvPr/>
        </p:nvSpPr>
        <p:spPr bwMode="auto">
          <a:xfrm rot="10800000">
            <a:off x="5429067" y="3501524"/>
            <a:ext cx="1218777" cy="12187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10801"/>
                </a:moveTo>
                <a:cubicBezTo>
                  <a:pt x="21600" y="4836"/>
                  <a:pt x="16765" y="0"/>
                  <a:pt x="10799" y="0"/>
                </a:cubicBezTo>
                <a:cubicBezTo>
                  <a:pt x="4834" y="0"/>
                  <a:pt x="0" y="4836"/>
                  <a:pt x="0" y="10801"/>
                </a:cubicBezTo>
                <a:lnTo>
                  <a:pt x="10799" y="21600"/>
                </a:lnTo>
                <a:cubicBezTo>
                  <a:pt x="10799" y="21600"/>
                  <a:pt x="21600" y="10801"/>
                  <a:pt x="21600" y="10801"/>
                </a:cubicBezTo>
                <a:close/>
              </a:path>
            </a:pathLst>
          </a:custGeom>
          <a:solidFill>
            <a:srgbClr val="ACD5CE"/>
          </a:solidFill>
          <a:ln>
            <a:noFill/>
          </a:ln>
          <a:effectLst/>
          <a:ex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F0502020204030204"/>
              <a:ea typeface="Microsoft YaHei"/>
              <a:cs typeface="+mn-ea"/>
              <a:sym typeface="+mn-lt"/>
            </a:endParaRPr>
          </a:p>
        </p:txBody>
      </p:sp>
      <p:sp>
        <p:nvSpPr>
          <p:cNvPr id="5" name="ísľïḍe">
            <a:extLst>
              <a:ext uri="{FF2B5EF4-FFF2-40B4-BE49-F238E27FC236}">
                <a16:creationId xmlns:a16="http://schemas.microsoft.com/office/drawing/2014/main" xmlns="" id="{E56F167C-4D0F-49A8-9922-06F90604889A}"/>
              </a:ext>
            </a:extLst>
          </p:cNvPr>
          <p:cNvSpPr>
            <a:spLocks/>
          </p:cNvSpPr>
          <p:nvPr/>
        </p:nvSpPr>
        <p:spPr bwMode="auto">
          <a:xfrm rot="10800000">
            <a:off x="4528263" y="2878856"/>
            <a:ext cx="1202547" cy="1203284"/>
          </a:xfrm>
          <a:custGeom>
            <a:avLst/>
            <a:gdLst>
              <a:gd name="T0" fmla="*/ 10167 w 20334"/>
              <a:gd name="T1" fmla="+- 0 11433 1266"/>
              <a:gd name="T2" fmla="*/ 11433 h 20334"/>
              <a:gd name="T3" fmla="*/ 10167 w 20334"/>
              <a:gd name="T4" fmla="+- 0 11433 1266"/>
              <a:gd name="T5" fmla="*/ 11433 h 20334"/>
              <a:gd name="T6" fmla="*/ 10167 w 20334"/>
              <a:gd name="T7" fmla="+- 0 11433 1266"/>
              <a:gd name="T8" fmla="*/ 11433 h 20334"/>
              <a:gd name="T9" fmla="*/ 10167 w 20334"/>
              <a:gd name="T10" fmla="+- 0 11433 1266"/>
              <a:gd name="T11" fmla="*/ 11433 h 20334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0334" h="20334">
                <a:moveTo>
                  <a:pt x="13129" y="20333"/>
                </a:moveTo>
                <a:cubicBezTo>
                  <a:pt x="18604" y="18555"/>
                  <a:pt x="21600" y="12677"/>
                  <a:pt x="19821" y="7203"/>
                </a:cubicBezTo>
                <a:cubicBezTo>
                  <a:pt x="18042" y="1729"/>
                  <a:pt x="12162" y="-1266"/>
                  <a:pt x="6688" y="512"/>
                </a:cubicBezTo>
                <a:lnTo>
                  <a:pt x="0" y="13641"/>
                </a:lnTo>
                <a:cubicBezTo>
                  <a:pt x="0" y="13641"/>
                  <a:pt x="13129" y="20333"/>
                  <a:pt x="13129" y="20333"/>
                </a:cubicBezTo>
                <a:close/>
              </a:path>
            </a:pathLst>
          </a:custGeom>
          <a:solidFill>
            <a:srgbClr val="90BDB5"/>
          </a:solidFill>
          <a:ln>
            <a:noFill/>
          </a:ln>
          <a:effectLst/>
          <a:ex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F0502020204030204"/>
              <a:ea typeface="Microsoft YaHei"/>
              <a:cs typeface="+mn-ea"/>
              <a:sym typeface="+mn-lt"/>
            </a:endParaRPr>
          </a:p>
        </p:txBody>
      </p:sp>
      <p:sp>
        <p:nvSpPr>
          <p:cNvPr id="6" name="îşlîḓe">
            <a:extLst>
              <a:ext uri="{FF2B5EF4-FFF2-40B4-BE49-F238E27FC236}">
                <a16:creationId xmlns:a16="http://schemas.microsoft.com/office/drawing/2014/main" xmlns="" id="{6C286B41-800E-40DB-8AF7-8F6BE57B3355}"/>
              </a:ext>
            </a:extLst>
          </p:cNvPr>
          <p:cNvSpPr>
            <a:spLocks/>
          </p:cNvSpPr>
          <p:nvPr/>
        </p:nvSpPr>
        <p:spPr bwMode="auto">
          <a:xfrm rot="10800000">
            <a:off x="6345363" y="2883282"/>
            <a:ext cx="1195169" cy="1195169"/>
          </a:xfrm>
          <a:custGeom>
            <a:avLst/>
            <a:gdLst>
              <a:gd name="T0" fmla="+- 0 11433 1266"/>
              <a:gd name="T1" fmla="*/ T0 w 20334"/>
              <a:gd name="T2" fmla="+- 0 11432 1265"/>
              <a:gd name="T3" fmla="*/ 11432 h 20335"/>
              <a:gd name="T4" fmla="+- 0 11433 1266"/>
              <a:gd name="T5" fmla="*/ T4 w 20334"/>
              <a:gd name="T6" fmla="+- 0 11432 1265"/>
              <a:gd name="T7" fmla="*/ 11432 h 20335"/>
              <a:gd name="T8" fmla="+- 0 11433 1266"/>
              <a:gd name="T9" fmla="*/ T8 w 20334"/>
              <a:gd name="T10" fmla="+- 0 11432 1265"/>
              <a:gd name="T11" fmla="*/ 11432 h 20335"/>
              <a:gd name="T12" fmla="+- 0 11433 1266"/>
              <a:gd name="T13" fmla="*/ T12 w 20334"/>
              <a:gd name="T14" fmla="+- 0 11432 1265"/>
              <a:gd name="T15" fmla="*/ 11432 h 2033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334" h="20335">
                <a:moveTo>
                  <a:pt x="13646" y="513"/>
                </a:moveTo>
                <a:cubicBezTo>
                  <a:pt x="8171" y="-1265"/>
                  <a:pt x="2291" y="1729"/>
                  <a:pt x="513" y="7203"/>
                </a:cubicBezTo>
                <a:cubicBezTo>
                  <a:pt x="-1266" y="12677"/>
                  <a:pt x="1730" y="18556"/>
                  <a:pt x="7204" y="20334"/>
                </a:cubicBezTo>
                <a:lnTo>
                  <a:pt x="20333" y="13644"/>
                </a:lnTo>
                <a:cubicBezTo>
                  <a:pt x="20333" y="13644"/>
                  <a:pt x="13646" y="513"/>
                  <a:pt x="13646" y="5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F0502020204030204"/>
              <a:ea typeface="Microsoft YaHei"/>
              <a:cs typeface="+mn-ea"/>
              <a:sym typeface="+mn-lt"/>
            </a:endParaRPr>
          </a:p>
        </p:txBody>
      </p:sp>
      <p:sp>
        <p:nvSpPr>
          <p:cNvPr id="7" name="ïṧḷïḓè">
            <a:extLst>
              <a:ext uri="{FF2B5EF4-FFF2-40B4-BE49-F238E27FC236}">
                <a16:creationId xmlns:a16="http://schemas.microsoft.com/office/drawing/2014/main" xmlns="" id="{523A9E4F-7418-4496-96C2-2D9FFEECC47C}"/>
              </a:ext>
            </a:extLst>
          </p:cNvPr>
          <p:cNvSpPr>
            <a:spLocks/>
          </p:cNvSpPr>
          <p:nvPr/>
        </p:nvSpPr>
        <p:spPr bwMode="auto">
          <a:xfrm rot="10800000">
            <a:off x="4882387" y="1796563"/>
            <a:ext cx="1102950" cy="1103687"/>
          </a:xfrm>
          <a:custGeom>
            <a:avLst/>
            <a:gdLst>
              <a:gd name="T0" fmla="*/ 10057 w 20115"/>
              <a:gd name="T1" fmla="*/ 10057 h 20114"/>
              <a:gd name="T2" fmla="*/ 10057 w 20115"/>
              <a:gd name="T3" fmla="*/ 10057 h 20114"/>
              <a:gd name="T4" fmla="*/ 10057 w 20115"/>
              <a:gd name="T5" fmla="*/ 10057 h 20114"/>
              <a:gd name="T6" fmla="*/ 10057 w 20115"/>
              <a:gd name="T7" fmla="*/ 10057 h 20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15" h="20114">
                <a:moveTo>
                  <a:pt x="0" y="15529"/>
                </a:moveTo>
                <a:cubicBezTo>
                  <a:pt x="3609" y="20497"/>
                  <a:pt x="10562" y="21600"/>
                  <a:pt x="15530" y="17989"/>
                </a:cubicBezTo>
                <a:cubicBezTo>
                  <a:pt x="20499" y="14379"/>
                  <a:pt x="21599" y="7425"/>
                  <a:pt x="17990" y="2457"/>
                </a:cubicBezTo>
                <a:lnTo>
                  <a:pt x="2462" y="0"/>
                </a:lnTo>
                <a:cubicBezTo>
                  <a:pt x="2462" y="0"/>
                  <a:pt x="0" y="15529"/>
                  <a:pt x="0" y="155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F0502020204030204"/>
              <a:ea typeface="Microsoft YaHei"/>
              <a:cs typeface="+mn-ea"/>
              <a:sym typeface="+mn-lt"/>
            </a:endParaRPr>
          </a:p>
        </p:txBody>
      </p:sp>
      <p:sp>
        <p:nvSpPr>
          <p:cNvPr id="8" name="ís1iďè">
            <a:extLst>
              <a:ext uri="{FF2B5EF4-FFF2-40B4-BE49-F238E27FC236}">
                <a16:creationId xmlns:a16="http://schemas.microsoft.com/office/drawing/2014/main" xmlns="" id="{3BC60E91-9D47-4F9C-8352-E2C50B919212}"/>
              </a:ext>
            </a:extLst>
          </p:cNvPr>
          <p:cNvSpPr>
            <a:spLocks/>
          </p:cNvSpPr>
          <p:nvPr/>
        </p:nvSpPr>
        <p:spPr bwMode="auto">
          <a:xfrm rot="10800000">
            <a:off x="6103378" y="1800252"/>
            <a:ext cx="1106638" cy="1106638"/>
          </a:xfrm>
          <a:custGeom>
            <a:avLst/>
            <a:gdLst>
              <a:gd name="T0" fmla="+- 0 11542 1485"/>
              <a:gd name="T1" fmla="*/ T0 w 20115"/>
              <a:gd name="T2" fmla="*/ 10057 h 20114"/>
              <a:gd name="T3" fmla="+- 0 11542 1485"/>
              <a:gd name="T4" fmla="*/ T3 w 20115"/>
              <a:gd name="T5" fmla="*/ 10057 h 20114"/>
              <a:gd name="T6" fmla="+- 0 11542 1485"/>
              <a:gd name="T7" fmla="*/ T6 w 20115"/>
              <a:gd name="T8" fmla="*/ 10057 h 20114"/>
              <a:gd name="T9" fmla="+- 0 11542 1485"/>
              <a:gd name="T10" fmla="*/ T9 w 20115"/>
              <a:gd name="T11" fmla="*/ 10057 h 20114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115" h="20114">
                <a:moveTo>
                  <a:pt x="2124" y="2456"/>
                </a:moveTo>
                <a:cubicBezTo>
                  <a:pt x="-1485" y="7425"/>
                  <a:pt x="-385" y="14379"/>
                  <a:pt x="4584" y="17988"/>
                </a:cubicBezTo>
                <a:cubicBezTo>
                  <a:pt x="9552" y="21600"/>
                  <a:pt x="16505" y="20497"/>
                  <a:pt x="20115" y="15529"/>
                </a:cubicBezTo>
                <a:lnTo>
                  <a:pt x="17653" y="0"/>
                </a:lnTo>
                <a:cubicBezTo>
                  <a:pt x="17653" y="0"/>
                  <a:pt x="2124" y="2456"/>
                  <a:pt x="2124" y="24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F0502020204030204"/>
              <a:ea typeface="Microsoft YaHei"/>
              <a:cs typeface="+mn-ea"/>
              <a:sym typeface="+mn-lt"/>
            </a:endParaRPr>
          </a:p>
        </p:txBody>
      </p:sp>
      <p:sp>
        <p:nvSpPr>
          <p:cNvPr id="11" name="ïŝľiḍe">
            <a:extLst>
              <a:ext uri="{FF2B5EF4-FFF2-40B4-BE49-F238E27FC236}">
                <a16:creationId xmlns:a16="http://schemas.microsoft.com/office/drawing/2014/main" xmlns="" id="{7C830AE1-AEC6-4F4B-B55B-EF9313D1884C}"/>
              </a:ext>
            </a:extLst>
          </p:cNvPr>
          <p:cNvSpPr>
            <a:spLocks/>
          </p:cNvSpPr>
          <p:nvPr/>
        </p:nvSpPr>
        <p:spPr bwMode="auto">
          <a:xfrm>
            <a:off x="1766061" y="1554974"/>
            <a:ext cx="2649842" cy="1040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lvl="0" algn="r"/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可伸缩矢量图形</a:t>
            </a:r>
            <a:endParaRPr lang="en-US" altLang="zh-CN" dirty="0">
              <a:solidFill>
                <a:srgbClr val="000000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  <a:p>
            <a:pPr algn="r"/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Scalable Vector Graphics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 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sp>
        <p:nvSpPr>
          <p:cNvPr id="13" name="îş1iḍê">
            <a:extLst>
              <a:ext uri="{FF2B5EF4-FFF2-40B4-BE49-F238E27FC236}">
                <a16:creationId xmlns:a16="http://schemas.microsoft.com/office/drawing/2014/main" xmlns="" id="{EFFCE995-F31A-4ABF-8E9B-DC3BB0470088}"/>
              </a:ext>
            </a:extLst>
          </p:cNvPr>
          <p:cNvSpPr>
            <a:spLocks/>
          </p:cNvSpPr>
          <p:nvPr/>
        </p:nvSpPr>
        <p:spPr bwMode="auto">
          <a:xfrm>
            <a:off x="8075463" y="3300938"/>
            <a:ext cx="2428431" cy="6839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图像在放大或改变尺寸的情况下其图形质量不会有所损失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sp>
        <p:nvSpPr>
          <p:cNvPr id="15" name="işľîḋé">
            <a:extLst>
              <a:ext uri="{FF2B5EF4-FFF2-40B4-BE49-F238E27FC236}">
                <a16:creationId xmlns:a16="http://schemas.microsoft.com/office/drawing/2014/main" xmlns="" id="{F9A15368-70EA-454C-96D2-9574F02B0525}"/>
              </a:ext>
            </a:extLst>
          </p:cNvPr>
          <p:cNvSpPr>
            <a:spLocks/>
          </p:cNvSpPr>
          <p:nvPr/>
        </p:nvSpPr>
        <p:spPr bwMode="auto">
          <a:xfrm>
            <a:off x="1950720" y="3300938"/>
            <a:ext cx="2092845" cy="6602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lvl="0" algn="r"/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用来定义用于网络的基于矢量的图形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sp>
        <p:nvSpPr>
          <p:cNvPr id="19" name="îśļiḍé">
            <a:extLst>
              <a:ext uri="{FF2B5EF4-FFF2-40B4-BE49-F238E27FC236}">
                <a16:creationId xmlns:a16="http://schemas.microsoft.com/office/drawing/2014/main" xmlns="" id="{CEFB7C93-C18F-429D-833E-0E8D8E30C605}"/>
              </a:ext>
            </a:extLst>
          </p:cNvPr>
          <p:cNvSpPr>
            <a:spLocks/>
          </p:cNvSpPr>
          <p:nvPr/>
        </p:nvSpPr>
        <p:spPr bwMode="auto">
          <a:xfrm>
            <a:off x="4931079" y="2014202"/>
            <a:ext cx="2242049" cy="2259017"/>
          </a:xfrm>
          <a:custGeom>
            <a:avLst/>
            <a:gdLst>
              <a:gd name="T0" fmla="+- 0 10739 398"/>
              <a:gd name="T1" fmla="*/ T0 w 20682"/>
              <a:gd name="T2" fmla="*/ 10648 h 21297"/>
              <a:gd name="T3" fmla="+- 0 10739 398"/>
              <a:gd name="T4" fmla="*/ T3 w 20682"/>
              <a:gd name="T5" fmla="*/ 10648 h 21297"/>
              <a:gd name="T6" fmla="+- 0 10739 398"/>
              <a:gd name="T7" fmla="*/ T6 w 20682"/>
              <a:gd name="T8" fmla="*/ 10648 h 21297"/>
              <a:gd name="T9" fmla="+- 0 10739 398"/>
              <a:gd name="T10" fmla="*/ T9 w 20682"/>
              <a:gd name="T11" fmla="*/ 10648 h 21297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682" h="21297">
                <a:moveTo>
                  <a:pt x="10215" y="0"/>
                </a:moveTo>
                <a:cubicBezTo>
                  <a:pt x="7681" y="0"/>
                  <a:pt x="5539" y="1714"/>
                  <a:pt x="4836" y="4067"/>
                </a:cubicBezTo>
                <a:cubicBezTo>
                  <a:pt x="2637" y="4387"/>
                  <a:pt x="740" y="6025"/>
                  <a:pt x="168" y="8362"/>
                </a:cubicBezTo>
                <a:cubicBezTo>
                  <a:pt x="-398" y="10678"/>
                  <a:pt x="501" y="13016"/>
                  <a:pt x="2264" y="14360"/>
                </a:cubicBezTo>
                <a:cubicBezTo>
                  <a:pt x="1787" y="16656"/>
                  <a:pt x="2719" y="19112"/>
                  <a:pt x="4781" y="20426"/>
                </a:cubicBezTo>
                <a:cubicBezTo>
                  <a:pt x="6529" y="21541"/>
                  <a:pt x="8640" y="21549"/>
                  <a:pt x="10346" y="20647"/>
                </a:cubicBezTo>
                <a:cubicBezTo>
                  <a:pt x="12143" y="21599"/>
                  <a:pt x="14382" y="21530"/>
                  <a:pt x="16157" y="20265"/>
                </a:cubicBezTo>
                <a:cubicBezTo>
                  <a:pt x="18071" y="18900"/>
                  <a:pt x="18898" y="16539"/>
                  <a:pt x="18438" y="14346"/>
                </a:cubicBezTo>
                <a:cubicBezTo>
                  <a:pt x="20356" y="12873"/>
                  <a:pt x="21202" y="10246"/>
                  <a:pt x="20350" y="7817"/>
                </a:cubicBezTo>
                <a:cubicBezTo>
                  <a:pt x="19591" y="5651"/>
                  <a:pt x="17688" y="4245"/>
                  <a:pt x="15585" y="4040"/>
                </a:cubicBezTo>
                <a:cubicBezTo>
                  <a:pt x="14874" y="1700"/>
                  <a:pt x="12739" y="0"/>
                  <a:pt x="10215" y="0"/>
                </a:cubicBezTo>
                <a:close/>
              </a:path>
            </a:pathLst>
          </a:custGeom>
          <a:solidFill>
            <a:srgbClr val="FFFFFF">
              <a:alpha val="185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SVG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sp>
        <p:nvSpPr>
          <p:cNvPr id="23" name="ïŝľiḍe">
            <a:extLst>
              <a:ext uri="{FF2B5EF4-FFF2-40B4-BE49-F238E27FC236}">
                <a16:creationId xmlns:a16="http://schemas.microsoft.com/office/drawing/2014/main" xmlns="" id="{380F62A9-F0C1-B746-968C-DF4D38FD5050}"/>
              </a:ext>
            </a:extLst>
          </p:cNvPr>
          <p:cNvSpPr>
            <a:spLocks/>
          </p:cNvSpPr>
          <p:nvPr/>
        </p:nvSpPr>
        <p:spPr bwMode="auto">
          <a:xfrm>
            <a:off x="7802698" y="1626610"/>
            <a:ext cx="2571184" cy="6602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lvl="0"/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使用 </a:t>
            </a:r>
            <a:r>
              <a:rPr lang="en-US" altLang="zh-CN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XML 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格式定义图形</a:t>
            </a:r>
          </a:p>
        </p:txBody>
      </p:sp>
    </p:spTree>
    <p:extLst>
      <p:ext uri="{BB962C8B-B14F-4D97-AF65-F5344CB8AC3E}">
        <p14:creationId xmlns:p14="http://schemas.microsoft.com/office/powerpoint/2010/main" val="35906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3" grpId="0"/>
      <p:bldP spid="15" grpId="0"/>
      <p:bldP spid="19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23A13B3D-376A-43D2-A998-84CCB5BA4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34297C2C-9910-418D-9014-F8B4D2C9CF3F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F0502020204030204"/>
              <a:ea typeface="Microsoft YaHei"/>
              <a:cs typeface="+mn-cs"/>
            </a:endParaRPr>
          </a:p>
        </p:txBody>
      </p:sp>
      <p:sp>
        <p:nvSpPr>
          <p:cNvPr id="4" name="ïšľïdê">
            <a:extLst>
              <a:ext uri="{FF2B5EF4-FFF2-40B4-BE49-F238E27FC236}">
                <a16:creationId xmlns:a16="http://schemas.microsoft.com/office/drawing/2014/main" xmlns="" id="{433189E1-BD8E-40CB-9452-744D124F498F}"/>
              </a:ext>
            </a:extLst>
          </p:cNvPr>
          <p:cNvSpPr>
            <a:spLocks/>
          </p:cNvSpPr>
          <p:nvPr/>
        </p:nvSpPr>
        <p:spPr bwMode="auto">
          <a:xfrm rot="10800000">
            <a:off x="5429067" y="3501524"/>
            <a:ext cx="1218777" cy="12187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10801"/>
                </a:moveTo>
                <a:cubicBezTo>
                  <a:pt x="21600" y="4836"/>
                  <a:pt x="16765" y="0"/>
                  <a:pt x="10799" y="0"/>
                </a:cubicBezTo>
                <a:cubicBezTo>
                  <a:pt x="4834" y="0"/>
                  <a:pt x="0" y="4836"/>
                  <a:pt x="0" y="10801"/>
                </a:cubicBezTo>
                <a:lnTo>
                  <a:pt x="10799" y="21600"/>
                </a:lnTo>
                <a:cubicBezTo>
                  <a:pt x="10799" y="21600"/>
                  <a:pt x="21600" y="10801"/>
                  <a:pt x="21600" y="10801"/>
                </a:cubicBezTo>
                <a:close/>
              </a:path>
            </a:pathLst>
          </a:custGeom>
          <a:solidFill>
            <a:srgbClr val="ACD5CE"/>
          </a:solidFill>
          <a:ln>
            <a:noFill/>
          </a:ln>
          <a:effectLst/>
          <a:ex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F0502020204030204"/>
              <a:ea typeface="Microsoft YaHei"/>
              <a:cs typeface="+mn-ea"/>
              <a:sym typeface="+mn-lt"/>
            </a:endParaRPr>
          </a:p>
        </p:txBody>
      </p:sp>
      <p:sp>
        <p:nvSpPr>
          <p:cNvPr id="5" name="ísľïḍe">
            <a:extLst>
              <a:ext uri="{FF2B5EF4-FFF2-40B4-BE49-F238E27FC236}">
                <a16:creationId xmlns:a16="http://schemas.microsoft.com/office/drawing/2014/main" xmlns="" id="{E56F167C-4D0F-49A8-9922-06F90604889A}"/>
              </a:ext>
            </a:extLst>
          </p:cNvPr>
          <p:cNvSpPr>
            <a:spLocks/>
          </p:cNvSpPr>
          <p:nvPr/>
        </p:nvSpPr>
        <p:spPr bwMode="auto">
          <a:xfrm rot="10800000">
            <a:off x="4528263" y="2878856"/>
            <a:ext cx="1202547" cy="1203284"/>
          </a:xfrm>
          <a:custGeom>
            <a:avLst/>
            <a:gdLst>
              <a:gd name="T0" fmla="*/ 10167 w 20334"/>
              <a:gd name="T1" fmla="+- 0 11433 1266"/>
              <a:gd name="T2" fmla="*/ 11433 h 20334"/>
              <a:gd name="T3" fmla="*/ 10167 w 20334"/>
              <a:gd name="T4" fmla="+- 0 11433 1266"/>
              <a:gd name="T5" fmla="*/ 11433 h 20334"/>
              <a:gd name="T6" fmla="*/ 10167 w 20334"/>
              <a:gd name="T7" fmla="+- 0 11433 1266"/>
              <a:gd name="T8" fmla="*/ 11433 h 20334"/>
              <a:gd name="T9" fmla="*/ 10167 w 20334"/>
              <a:gd name="T10" fmla="+- 0 11433 1266"/>
              <a:gd name="T11" fmla="*/ 11433 h 20334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0334" h="20334">
                <a:moveTo>
                  <a:pt x="13129" y="20333"/>
                </a:moveTo>
                <a:cubicBezTo>
                  <a:pt x="18604" y="18555"/>
                  <a:pt x="21600" y="12677"/>
                  <a:pt x="19821" y="7203"/>
                </a:cubicBezTo>
                <a:cubicBezTo>
                  <a:pt x="18042" y="1729"/>
                  <a:pt x="12162" y="-1266"/>
                  <a:pt x="6688" y="512"/>
                </a:cubicBezTo>
                <a:lnTo>
                  <a:pt x="0" y="13641"/>
                </a:lnTo>
                <a:cubicBezTo>
                  <a:pt x="0" y="13641"/>
                  <a:pt x="13129" y="20333"/>
                  <a:pt x="13129" y="20333"/>
                </a:cubicBezTo>
                <a:close/>
              </a:path>
            </a:pathLst>
          </a:custGeom>
          <a:solidFill>
            <a:srgbClr val="90BDB5"/>
          </a:solidFill>
          <a:ln>
            <a:noFill/>
          </a:ln>
          <a:effectLst/>
          <a:ex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F0502020204030204"/>
              <a:ea typeface="Microsoft YaHei"/>
              <a:cs typeface="+mn-ea"/>
              <a:sym typeface="+mn-lt"/>
            </a:endParaRPr>
          </a:p>
        </p:txBody>
      </p:sp>
      <p:sp>
        <p:nvSpPr>
          <p:cNvPr id="6" name="îşlîḓe">
            <a:extLst>
              <a:ext uri="{FF2B5EF4-FFF2-40B4-BE49-F238E27FC236}">
                <a16:creationId xmlns:a16="http://schemas.microsoft.com/office/drawing/2014/main" xmlns="" id="{6C286B41-800E-40DB-8AF7-8F6BE57B3355}"/>
              </a:ext>
            </a:extLst>
          </p:cNvPr>
          <p:cNvSpPr>
            <a:spLocks/>
          </p:cNvSpPr>
          <p:nvPr/>
        </p:nvSpPr>
        <p:spPr bwMode="auto">
          <a:xfrm rot="10800000">
            <a:off x="6345363" y="2883282"/>
            <a:ext cx="1195169" cy="1195169"/>
          </a:xfrm>
          <a:custGeom>
            <a:avLst/>
            <a:gdLst>
              <a:gd name="T0" fmla="+- 0 11433 1266"/>
              <a:gd name="T1" fmla="*/ T0 w 20334"/>
              <a:gd name="T2" fmla="+- 0 11432 1265"/>
              <a:gd name="T3" fmla="*/ 11432 h 20335"/>
              <a:gd name="T4" fmla="+- 0 11433 1266"/>
              <a:gd name="T5" fmla="*/ T4 w 20334"/>
              <a:gd name="T6" fmla="+- 0 11432 1265"/>
              <a:gd name="T7" fmla="*/ 11432 h 20335"/>
              <a:gd name="T8" fmla="+- 0 11433 1266"/>
              <a:gd name="T9" fmla="*/ T8 w 20334"/>
              <a:gd name="T10" fmla="+- 0 11432 1265"/>
              <a:gd name="T11" fmla="*/ 11432 h 20335"/>
              <a:gd name="T12" fmla="+- 0 11433 1266"/>
              <a:gd name="T13" fmla="*/ T12 w 20334"/>
              <a:gd name="T14" fmla="+- 0 11432 1265"/>
              <a:gd name="T15" fmla="*/ 11432 h 2033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334" h="20335">
                <a:moveTo>
                  <a:pt x="13646" y="513"/>
                </a:moveTo>
                <a:cubicBezTo>
                  <a:pt x="8171" y="-1265"/>
                  <a:pt x="2291" y="1729"/>
                  <a:pt x="513" y="7203"/>
                </a:cubicBezTo>
                <a:cubicBezTo>
                  <a:pt x="-1266" y="12677"/>
                  <a:pt x="1730" y="18556"/>
                  <a:pt x="7204" y="20334"/>
                </a:cubicBezTo>
                <a:lnTo>
                  <a:pt x="20333" y="13644"/>
                </a:lnTo>
                <a:cubicBezTo>
                  <a:pt x="20333" y="13644"/>
                  <a:pt x="13646" y="513"/>
                  <a:pt x="13646" y="5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F0502020204030204"/>
              <a:ea typeface="Microsoft YaHei"/>
              <a:cs typeface="+mn-ea"/>
              <a:sym typeface="+mn-lt"/>
            </a:endParaRPr>
          </a:p>
        </p:txBody>
      </p:sp>
      <p:sp>
        <p:nvSpPr>
          <p:cNvPr id="7" name="ïṧḷïḓè">
            <a:extLst>
              <a:ext uri="{FF2B5EF4-FFF2-40B4-BE49-F238E27FC236}">
                <a16:creationId xmlns:a16="http://schemas.microsoft.com/office/drawing/2014/main" xmlns="" id="{523A9E4F-7418-4496-96C2-2D9FFEECC47C}"/>
              </a:ext>
            </a:extLst>
          </p:cNvPr>
          <p:cNvSpPr>
            <a:spLocks/>
          </p:cNvSpPr>
          <p:nvPr/>
        </p:nvSpPr>
        <p:spPr bwMode="auto">
          <a:xfrm rot="10800000">
            <a:off x="4882387" y="1796563"/>
            <a:ext cx="1102950" cy="1103687"/>
          </a:xfrm>
          <a:custGeom>
            <a:avLst/>
            <a:gdLst>
              <a:gd name="T0" fmla="*/ 10057 w 20115"/>
              <a:gd name="T1" fmla="*/ 10057 h 20114"/>
              <a:gd name="T2" fmla="*/ 10057 w 20115"/>
              <a:gd name="T3" fmla="*/ 10057 h 20114"/>
              <a:gd name="T4" fmla="*/ 10057 w 20115"/>
              <a:gd name="T5" fmla="*/ 10057 h 20114"/>
              <a:gd name="T6" fmla="*/ 10057 w 20115"/>
              <a:gd name="T7" fmla="*/ 10057 h 20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15" h="20114">
                <a:moveTo>
                  <a:pt x="0" y="15529"/>
                </a:moveTo>
                <a:cubicBezTo>
                  <a:pt x="3609" y="20497"/>
                  <a:pt x="10562" y="21600"/>
                  <a:pt x="15530" y="17989"/>
                </a:cubicBezTo>
                <a:cubicBezTo>
                  <a:pt x="20499" y="14379"/>
                  <a:pt x="21599" y="7425"/>
                  <a:pt x="17990" y="2457"/>
                </a:cubicBezTo>
                <a:lnTo>
                  <a:pt x="2462" y="0"/>
                </a:lnTo>
                <a:cubicBezTo>
                  <a:pt x="2462" y="0"/>
                  <a:pt x="0" y="15529"/>
                  <a:pt x="0" y="155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F0502020204030204"/>
              <a:ea typeface="Microsoft YaHei"/>
              <a:cs typeface="+mn-ea"/>
              <a:sym typeface="+mn-lt"/>
            </a:endParaRPr>
          </a:p>
        </p:txBody>
      </p:sp>
      <p:sp>
        <p:nvSpPr>
          <p:cNvPr id="8" name="ís1iďè">
            <a:extLst>
              <a:ext uri="{FF2B5EF4-FFF2-40B4-BE49-F238E27FC236}">
                <a16:creationId xmlns:a16="http://schemas.microsoft.com/office/drawing/2014/main" xmlns="" id="{3BC60E91-9D47-4F9C-8352-E2C50B919212}"/>
              </a:ext>
            </a:extLst>
          </p:cNvPr>
          <p:cNvSpPr>
            <a:spLocks/>
          </p:cNvSpPr>
          <p:nvPr/>
        </p:nvSpPr>
        <p:spPr bwMode="auto">
          <a:xfrm rot="10800000">
            <a:off x="6103378" y="1800252"/>
            <a:ext cx="1106638" cy="1106638"/>
          </a:xfrm>
          <a:custGeom>
            <a:avLst/>
            <a:gdLst>
              <a:gd name="T0" fmla="+- 0 11542 1485"/>
              <a:gd name="T1" fmla="*/ T0 w 20115"/>
              <a:gd name="T2" fmla="*/ 10057 h 20114"/>
              <a:gd name="T3" fmla="+- 0 11542 1485"/>
              <a:gd name="T4" fmla="*/ T3 w 20115"/>
              <a:gd name="T5" fmla="*/ 10057 h 20114"/>
              <a:gd name="T6" fmla="+- 0 11542 1485"/>
              <a:gd name="T7" fmla="*/ T6 w 20115"/>
              <a:gd name="T8" fmla="*/ 10057 h 20114"/>
              <a:gd name="T9" fmla="+- 0 11542 1485"/>
              <a:gd name="T10" fmla="*/ T9 w 20115"/>
              <a:gd name="T11" fmla="*/ 10057 h 20114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115" h="20114">
                <a:moveTo>
                  <a:pt x="2124" y="2456"/>
                </a:moveTo>
                <a:cubicBezTo>
                  <a:pt x="-1485" y="7425"/>
                  <a:pt x="-385" y="14379"/>
                  <a:pt x="4584" y="17988"/>
                </a:cubicBezTo>
                <a:cubicBezTo>
                  <a:pt x="9552" y="21600"/>
                  <a:pt x="16505" y="20497"/>
                  <a:pt x="20115" y="15529"/>
                </a:cubicBezTo>
                <a:lnTo>
                  <a:pt x="17653" y="0"/>
                </a:lnTo>
                <a:cubicBezTo>
                  <a:pt x="17653" y="0"/>
                  <a:pt x="2124" y="2456"/>
                  <a:pt x="2124" y="24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F0502020204030204"/>
              <a:ea typeface="Microsoft YaHei"/>
              <a:cs typeface="+mn-ea"/>
              <a:sym typeface="+mn-lt"/>
            </a:endParaRPr>
          </a:p>
        </p:txBody>
      </p:sp>
      <p:sp>
        <p:nvSpPr>
          <p:cNvPr id="11" name="ïŝľiḍe">
            <a:extLst>
              <a:ext uri="{FF2B5EF4-FFF2-40B4-BE49-F238E27FC236}">
                <a16:creationId xmlns:a16="http://schemas.microsoft.com/office/drawing/2014/main" xmlns="" id="{7C830AE1-AEC6-4F4B-B55B-EF9313D1884C}"/>
              </a:ext>
            </a:extLst>
          </p:cNvPr>
          <p:cNvSpPr>
            <a:spLocks/>
          </p:cNvSpPr>
          <p:nvPr/>
        </p:nvSpPr>
        <p:spPr bwMode="auto">
          <a:xfrm>
            <a:off x="1766061" y="1554974"/>
            <a:ext cx="2649842" cy="1040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lvl="0" algn="r"/>
            <a:r>
              <a:rPr lang="zh-CN" altLang="en-US" dirty="0" smtClean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单个</a:t>
            </a:r>
            <a:r>
              <a:rPr lang="en-US" altLang="zh-CN" dirty="0" smtClean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html</a:t>
            </a:r>
            <a:r>
              <a:rPr lang="zh-CN" altLang="en-US" dirty="0" smtClean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元素标签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sp>
        <p:nvSpPr>
          <p:cNvPr id="13" name="îş1iḍê">
            <a:extLst>
              <a:ext uri="{FF2B5EF4-FFF2-40B4-BE49-F238E27FC236}">
                <a16:creationId xmlns:a16="http://schemas.microsoft.com/office/drawing/2014/main" xmlns="" id="{EFFCE995-F31A-4ABF-8E9B-DC3BB0470088}"/>
              </a:ext>
            </a:extLst>
          </p:cNvPr>
          <p:cNvSpPr>
            <a:spLocks/>
          </p:cNvSpPr>
          <p:nvPr/>
        </p:nvSpPr>
        <p:spPr bwMode="auto">
          <a:xfrm>
            <a:off x="8075463" y="3300938"/>
            <a:ext cx="2428431" cy="6839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保存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png</a:t>
            </a:r>
            <a:r>
              <a:rPr lang="zh-CN" altLang="en-US" dirty="0" smtClean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jpg</a:t>
            </a:r>
            <a:r>
              <a:rPr lang="zh-CN" altLang="en-US" dirty="0" smtClean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文件格式</a:t>
            </a:r>
            <a:endParaRPr lang="en-US" altLang="zh-CN" dirty="0" smtClean="0">
              <a:solidFill>
                <a:srgbClr val="000000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sp>
        <p:nvSpPr>
          <p:cNvPr id="15" name="işľîḋé">
            <a:extLst>
              <a:ext uri="{FF2B5EF4-FFF2-40B4-BE49-F238E27FC236}">
                <a16:creationId xmlns:a16="http://schemas.microsoft.com/office/drawing/2014/main" xmlns="" id="{F9A15368-70EA-454C-96D2-9574F02B0525}"/>
              </a:ext>
            </a:extLst>
          </p:cNvPr>
          <p:cNvSpPr>
            <a:spLocks/>
          </p:cNvSpPr>
          <p:nvPr/>
        </p:nvSpPr>
        <p:spPr bwMode="auto">
          <a:xfrm>
            <a:off x="1950720" y="3300938"/>
            <a:ext cx="2323015" cy="6602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lvl="0" algn="r"/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基于像素点的图形容器</a:t>
            </a:r>
            <a:endParaRPr lang="zh-CN" altLang="en-US" sz="1600" dirty="0">
              <a:solidFill>
                <a:srgbClr val="000000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sp>
        <p:nvSpPr>
          <p:cNvPr id="19" name="îśļiḍé">
            <a:extLst>
              <a:ext uri="{FF2B5EF4-FFF2-40B4-BE49-F238E27FC236}">
                <a16:creationId xmlns:a16="http://schemas.microsoft.com/office/drawing/2014/main" xmlns="" id="{CEFB7C93-C18F-429D-833E-0E8D8E30C605}"/>
              </a:ext>
            </a:extLst>
          </p:cNvPr>
          <p:cNvSpPr>
            <a:spLocks/>
          </p:cNvSpPr>
          <p:nvPr/>
        </p:nvSpPr>
        <p:spPr bwMode="auto">
          <a:xfrm>
            <a:off x="4931079" y="2014202"/>
            <a:ext cx="2242049" cy="2259017"/>
          </a:xfrm>
          <a:custGeom>
            <a:avLst/>
            <a:gdLst>
              <a:gd name="T0" fmla="+- 0 10739 398"/>
              <a:gd name="T1" fmla="*/ T0 w 20682"/>
              <a:gd name="T2" fmla="*/ 10648 h 21297"/>
              <a:gd name="T3" fmla="+- 0 10739 398"/>
              <a:gd name="T4" fmla="*/ T3 w 20682"/>
              <a:gd name="T5" fmla="*/ 10648 h 21297"/>
              <a:gd name="T6" fmla="+- 0 10739 398"/>
              <a:gd name="T7" fmla="*/ T6 w 20682"/>
              <a:gd name="T8" fmla="*/ 10648 h 21297"/>
              <a:gd name="T9" fmla="+- 0 10739 398"/>
              <a:gd name="T10" fmla="*/ T9 w 20682"/>
              <a:gd name="T11" fmla="*/ 10648 h 21297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682" h="21297">
                <a:moveTo>
                  <a:pt x="10215" y="0"/>
                </a:moveTo>
                <a:cubicBezTo>
                  <a:pt x="7681" y="0"/>
                  <a:pt x="5539" y="1714"/>
                  <a:pt x="4836" y="4067"/>
                </a:cubicBezTo>
                <a:cubicBezTo>
                  <a:pt x="2637" y="4387"/>
                  <a:pt x="740" y="6025"/>
                  <a:pt x="168" y="8362"/>
                </a:cubicBezTo>
                <a:cubicBezTo>
                  <a:pt x="-398" y="10678"/>
                  <a:pt x="501" y="13016"/>
                  <a:pt x="2264" y="14360"/>
                </a:cubicBezTo>
                <a:cubicBezTo>
                  <a:pt x="1787" y="16656"/>
                  <a:pt x="2719" y="19112"/>
                  <a:pt x="4781" y="20426"/>
                </a:cubicBezTo>
                <a:cubicBezTo>
                  <a:pt x="6529" y="21541"/>
                  <a:pt x="8640" y="21549"/>
                  <a:pt x="10346" y="20647"/>
                </a:cubicBezTo>
                <a:cubicBezTo>
                  <a:pt x="12143" y="21599"/>
                  <a:pt x="14382" y="21530"/>
                  <a:pt x="16157" y="20265"/>
                </a:cubicBezTo>
                <a:cubicBezTo>
                  <a:pt x="18071" y="18900"/>
                  <a:pt x="18898" y="16539"/>
                  <a:pt x="18438" y="14346"/>
                </a:cubicBezTo>
                <a:cubicBezTo>
                  <a:pt x="20356" y="12873"/>
                  <a:pt x="21202" y="10246"/>
                  <a:pt x="20350" y="7817"/>
                </a:cubicBezTo>
                <a:cubicBezTo>
                  <a:pt x="19591" y="5651"/>
                  <a:pt x="17688" y="4245"/>
                  <a:pt x="15585" y="4040"/>
                </a:cubicBezTo>
                <a:cubicBezTo>
                  <a:pt x="14874" y="1700"/>
                  <a:pt x="12739" y="0"/>
                  <a:pt x="10215" y="0"/>
                </a:cubicBezTo>
                <a:close/>
              </a:path>
            </a:pathLst>
          </a:custGeom>
          <a:solidFill>
            <a:srgbClr val="FFFFFF">
              <a:alpha val="185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Canvas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sp>
        <p:nvSpPr>
          <p:cNvPr id="23" name="ïŝľiḍe">
            <a:extLst>
              <a:ext uri="{FF2B5EF4-FFF2-40B4-BE49-F238E27FC236}">
                <a16:creationId xmlns:a16="http://schemas.microsoft.com/office/drawing/2014/main" xmlns="" id="{380F62A9-F0C1-B746-968C-DF4D38FD5050}"/>
              </a:ext>
            </a:extLst>
          </p:cNvPr>
          <p:cNvSpPr>
            <a:spLocks/>
          </p:cNvSpPr>
          <p:nvPr/>
        </p:nvSpPr>
        <p:spPr bwMode="auto">
          <a:xfrm>
            <a:off x="7802698" y="1626610"/>
            <a:ext cx="2571184" cy="6602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lvl="0"/>
            <a:endParaRPr lang="zh-CN" altLang="en-US" dirty="0">
              <a:solidFill>
                <a:srgbClr val="000000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sp>
        <p:nvSpPr>
          <p:cNvPr id="14" name="ïŝľiḍe">
            <a:extLst>
              <a:ext uri="{FF2B5EF4-FFF2-40B4-BE49-F238E27FC236}">
                <a16:creationId xmlns:a16="http://schemas.microsoft.com/office/drawing/2014/main" xmlns="" id="{7C830AE1-AEC6-4F4B-B55B-EF9313D1884C}"/>
              </a:ext>
            </a:extLst>
          </p:cNvPr>
          <p:cNvSpPr>
            <a:spLocks/>
          </p:cNvSpPr>
          <p:nvPr/>
        </p:nvSpPr>
        <p:spPr bwMode="auto">
          <a:xfrm>
            <a:off x="7422326" y="1584077"/>
            <a:ext cx="2649842" cy="1040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lvl="0" algn="r"/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基于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js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脚本驱动绘图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3" grpId="0"/>
      <p:bldP spid="15" grpId="0"/>
      <p:bldP spid="19" grpId="0" animBg="1"/>
      <p:bldP spid="2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23A13B3D-376A-43D2-A998-84CCB5BA4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88" r="34071"/>
          <a:stretch/>
        </p:blipFill>
        <p:spPr>
          <a:xfrm rot="16200000">
            <a:off x="2667000" y="-2666999"/>
            <a:ext cx="6858001" cy="12192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34297C2C-9910-418D-9014-F8B4D2C9CF3F}"/>
              </a:ext>
            </a:extLst>
          </p:cNvPr>
          <p:cNvSpPr/>
          <p:nvPr/>
        </p:nvSpPr>
        <p:spPr>
          <a:xfrm>
            <a:off x="981340" y="644301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F0502020204030204"/>
              <a:ea typeface="Microsoft YaHei"/>
              <a:cs typeface="+mn-cs"/>
            </a:endParaRPr>
          </a:p>
        </p:txBody>
      </p:sp>
      <p:sp>
        <p:nvSpPr>
          <p:cNvPr id="23" name="ïŝľiḍe">
            <a:extLst>
              <a:ext uri="{FF2B5EF4-FFF2-40B4-BE49-F238E27FC236}">
                <a16:creationId xmlns:a16="http://schemas.microsoft.com/office/drawing/2014/main" xmlns="" id="{380F62A9-F0C1-B746-968C-DF4D38FD5050}"/>
              </a:ext>
            </a:extLst>
          </p:cNvPr>
          <p:cNvSpPr>
            <a:spLocks/>
          </p:cNvSpPr>
          <p:nvPr/>
        </p:nvSpPr>
        <p:spPr bwMode="auto">
          <a:xfrm>
            <a:off x="1452071" y="1849756"/>
            <a:ext cx="7866099" cy="14014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1.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对于画在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Canvas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上的部件，你需要处理重绘。而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SVG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则不用，你修改</a:t>
            </a:r>
            <a:r>
              <a:rPr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svg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dom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则系统会自动帮你重绘</a:t>
            </a:r>
          </a:p>
          <a:p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2.Hittest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，即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canvas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不负责帮你侦测鼠标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/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触摸事件发生在哪一个图形元件上；而</a:t>
            </a:r>
            <a:r>
              <a:rPr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svg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可以。</a:t>
            </a:r>
          </a:p>
          <a:p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3.Canvas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效率高得多</a:t>
            </a:r>
            <a:endParaRPr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16" name="işľîḋé">
            <a:extLst>
              <a:ext uri="{FF2B5EF4-FFF2-40B4-BE49-F238E27FC236}">
                <a16:creationId xmlns:a16="http://schemas.microsoft.com/office/drawing/2014/main" xmlns="" id="{CF48CDB4-3FEF-D243-8AA7-934BC7919CA6}"/>
              </a:ext>
            </a:extLst>
          </p:cNvPr>
          <p:cNvSpPr>
            <a:spLocks/>
          </p:cNvSpPr>
          <p:nvPr/>
        </p:nvSpPr>
        <p:spPr bwMode="auto">
          <a:xfrm>
            <a:off x="1363964" y="1173055"/>
            <a:ext cx="5181600" cy="6767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lvl="0"/>
            <a:r>
              <a:rPr lang="zh-CN" altLang="en-US" dirty="0" smtClean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对于开发而言最直观的区别在于</a:t>
            </a:r>
            <a:r>
              <a:rPr lang="zh-CN" altLang="en-US" dirty="0">
                <a:solidFill>
                  <a:srgbClr val="00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rPr>
              <a:t>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  <p:sp>
        <p:nvSpPr>
          <p:cNvPr id="14" name="ïŝľiḍe">
            <a:extLst>
              <a:ext uri="{FF2B5EF4-FFF2-40B4-BE49-F238E27FC236}">
                <a16:creationId xmlns:a16="http://schemas.microsoft.com/office/drawing/2014/main" xmlns="" id="{380F62A9-F0C1-B746-968C-DF4D38FD5050}"/>
              </a:ext>
            </a:extLst>
          </p:cNvPr>
          <p:cNvSpPr>
            <a:spLocks/>
          </p:cNvSpPr>
          <p:nvPr/>
        </p:nvSpPr>
        <p:spPr bwMode="auto">
          <a:xfrm>
            <a:off x="1452071" y="4042076"/>
            <a:ext cx="7866099" cy="14014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r>
              <a:rPr lang="en-US" altLang="zh-CN" dirty="0" smtClean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1.Canvas</a:t>
            </a:r>
            <a:r>
              <a:rPr lang="zh-CN" altLang="en-US" dirty="0" smtClean="0"/>
              <a:t>最</a:t>
            </a:r>
            <a:r>
              <a:rPr lang="zh-CN" altLang="en-US" dirty="0"/>
              <a:t>适合图像密集型游戏，其中的许多对象会被频繁的重</a:t>
            </a:r>
            <a:r>
              <a:rPr lang="zh-CN" altLang="en-US" dirty="0" smtClean="0"/>
              <a:t>绘</a:t>
            </a:r>
            <a:endParaRPr lang="en-US" altLang="zh-CN" dirty="0" smtClean="0"/>
          </a:p>
          <a:p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2.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SVG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适合静态图片展示，高保证文档查看和打印的应用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场景，比如带有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大型渲染区域的应用程序（比如谷歌地图）</a:t>
            </a:r>
          </a:p>
          <a:p>
            <a:endParaRPr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45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4C02CD3-9477-4B8A-9439-53D626548E31}"/>
              </a:ext>
            </a:extLst>
          </p:cNvPr>
          <p:cNvSpPr/>
          <p:nvPr/>
        </p:nvSpPr>
        <p:spPr>
          <a:xfrm>
            <a:off x="2538114" y="1568383"/>
            <a:ext cx="7136091" cy="3721231"/>
          </a:xfrm>
          <a:prstGeom prst="rect">
            <a:avLst/>
          </a:prstGeom>
          <a:solidFill>
            <a:srgbClr val="90BDB5"/>
          </a:solidFill>
          <a:ln>
            <a:noFill/>
          </a:ln>
          <a:effectLst>
            <a:outerShdw blurRad="304800" dist="2159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4ED02583-C938-40A9-AB57-DDA3455C63D7}"/>
              </a:ext>
            </a:extLst>
          </p:cNvPr>
          <p:cNvSpPr/>
          <p:nvPr/>
        </p:nvSpPr>
        <p:spPr>
          <a:xfrm>
            <a:off x="4409439" y="1732280"/>
            <a:ext cx="3393440" cy="339344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85599C3F-7E56-4A87-9A20-8A96744F5B95}"/>
              </a:ext>
            </a:extLst>
          </p:cNvPr>
          <p:cNvSpPr/>
          <p:nvPr/>
        </p:nvSpPr>
        <p:spPr>
          <a:xfrm>
            <a:off x="4508499" y="1831340"/>
            <a:ext cx="3195320" cy="319532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E19BFCA-D16F-4BBE-84DE-DD1E70979744}"/>
              </a:ext>
            </a:extLst>
          </p:cNvPr>
          <p:cNvSpPr txBox="1"/>
          <p:nvPr/>
        </p:nvSpPr>
        <p:spPr>
          <a:xfrm>
            <a:off x="4998720" y="2001518"/>
            <a:ext cx="219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3DEBD59-9AFF-4914-A587-3E13E4236489}"/>
              </a:ext>
            </a:extLst>
          </p:cNvPr>
          <p:cNvCxnSpPr>
            <a:cxnSpLocks/>
          </p:cNvCxnSpPr>
          <p:nvPr/>
        </p:nvCxnSpPr>
        <p:spPr>
          <a:xfrm>
            <a:off x="5130800" y="3428998"/>
            <a:ext cx="19812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627F22E-7043-4AB0-A45E-76396BB03FCE}"/>
              </a:ext>
            </a:extLst>
          </p:cNvPr>
          <p:cNvSpPr txBox="1"/>
          <p:nvPr/>
        </p:nvSpPr>
        <p:spPr>
          <a:xfrm>
            <a:off x="4836160" y="3566035"/>
            <a:ext cx="251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 smtClean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Echarts</a:t>
            </a:r>
            <a:r>
              <a:rPr lang="zh-CN" altLang="en-US" sz="2400" b="1" dirty="0" smtClean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库简介</a:t>
            </a:r>
            <a:endParaRPr lang="zh-CN" altLang="en-US" sz="2400" b="1" dirty="0">
              <a:solidFill>
                <a:schemeClr val="bg1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76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>
            <a:extLst>
              <a:ext uri="{FF2B5EF4-FFF2-40B4-BE49-F238E27FC236}">
                <a16:creationId xmlns:a16="http://schemas.microsoft.com/office/drawing/2014/main" xmlns="" id="{F7B20D3C-D98B-4CDC-AF9A-30E49D159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88" r="34071"/>
          <a:stretch/>
        </p:blipFill>
        <p:spPr>
          <a:xfrm rot="16200000">
            <a:off x="2667000" y="-2658978"/>
            <a:ext cx="6858001" cy="12192000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F22B2F24-27A6-4C39-BD43-66ABB1FF1309}"/>
              </a:ext>
            </a:extLst>
          </p:cNvPr>
          <p:cNvSpPr/>
          <p:nvPr/>
        </p:nvSpPr>
        <p:spPr>
          <a:xfrm>
            <a:off x="1039137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https://echarts.baidu.com/index.html</a:t>
            </a:r>
            <a:endParaRPr lang="zh-CN" altLang="en-US" dirty="0">
              <a:solidFill>
                <a:srgbClr val="FF0000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grpSp>
        <p:nvGrpSpPr>
          <p:cNvPr id="5" name="íṧľîďê">
            <a:extLst>
              <a:ext uri="{FF2B5EF4-FFF2-40B4-BE49-F238E27FC236}">
                <a16:creationId xmlns:a16="http://schemas.microsoft.com/office/drawing/2014/main" xmlns="" id="{011DFF59-1CAC-4B31-AC7D-335174FE9F25}"/>
              </a:ext>
            </a:extLst>
          </p:cNvPr>
          <p:cNvGrpSpPr/>
          <p:nvPr/>
        </p:nvGrpSpPr>
        <p:grpSpPr>
          <a:xfrm>
            <a:off x="1424364" y="4378387"/>
            <a:ext cx="9343271" cy="1606784"/>
            <a:chOff x="1768932" y="3245156"/>
            <a:chExt cx="9343271" cy="1606784"/>
          </a:xfrm>
        </p:grpSpPr>
        <p:grpSp>
          <p:nvGrpSpPr>
            <p:cNvPr id="6" name="íSlíḑè">
              <a:extLst>
                <a:ext uri="{FF2B5EF4-FFF2-40B4-BE49-F238E27FC236}">
                  <a16:creationId xmlns:a16="http://schemas.microsoft.com/office/drawing/2014/main" xmlns="" id="{F0D1A45E-89B1-4BAE-B36D-C36CD2200539}"/>
                </a:ext>
              </a:extLst>
            </p:cNvPr>
            <p:cNvGrpSpPr/>
            <p:nvPr/>
          </p:nvGrpSpPr>
          <p:grpSpPr>
            <a:xfrm>
              <a:off x="1768932" y="3245156"/>
              <a:ext cx="2826266" cy="1532310"/>
              <a:chOff x="1732859" y="4608186"/>
              <a:chExt cx="2826266" cy="1532310"/>
            </a:xfrm>
          </p:grpSpPr>
          <p:sp>
            <p:nvSpPr>
              <p:cNvPr id="16" name="ï$ḻiḍé">
                <a:extLst>
                  <a:ext uri="{FF2B5EF4-FFF2-40B4-BE49-F238E27FC236}">
                    <a16:creationId xmlns:a16="http://schemas.microsoft.com/office/drawing/2014/main" xmlns="" id="{6051A832-B39B-4585-8D73-5C1ECFCE3B2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10440" y="4608186"/>
                <a:ext cx="2213143" cy="431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b="1" dirty="0" smtClean="0">
                    <a:solidFill>
                      <a:schemeClr val="accent1"/>
                    </a:solidFill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  <a:sym typeface="+mn-lt"/>
                  </a:rPr>
                  <a:t>丰富</a:t>
                </a:r>
                <a:r>
                  <a:rPr lang="zh-CN" altLang="en-US" b="1" dirty="0">
                    <a:solidFill>
                      <a:schemeClr val="accent1"/>
                    </a:solidFill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  <a:sym typeface="+mn-lt"/>
                  </a:rPr>
                  <a:t>的可视化类型</a:t>
                </a:r>
                <a:endParaRPr lang="zh-CN" altLang="en-US" b="1" dirty="0">
                  <a:solidFill>
                    <a:schemeClr val="accent1"/>
                  </a:solidFill>
                  <a:latin typeface="Yuppy SC" panose="020F0603040207020204" pitchFamily="34" charset="-122"/>
                  <a:ea typeface="Yuppy SC" panose="020F0603040207020204" pitchFamily="34" charset="-122"/>
                  <a:cs typeface="Yuppy SC" panose="020F0603040207020204" pitchFamily="34" charset="-122"/>
                  <a:sym typeface="+mn-lt"/>
                </a:endParaRPr>
              </a:p>
            </p:txBody>
          </p:sp>
          <p:sp>
            <p:nvSpPr>
              <p:cNvPr id="17" name="íṣliḓé">
                <a:extLst>
                  <a:ext uri="{FF2B5EF4-FFF2-40B4-BE49-F238E27FC236}">
                    <a16:creationId xmlns:a16="http://schemas.microsoft.com/office/drawing/2014/main" xmlns="" id="{A244CD39-653D-4074-A592-081ACDB8E45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9" y="5067400"/>
                <a:ext cx="2826266" cy="10730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700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zh-CN" altLang="en-US" sz="1400" kern="0" dirty="0">
                    <a:solidFill>
                      <a:prstClr val="black"/>
                    </a:solidFill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  <a:sym typeface="+mn-lt"/>
                  </a:rPr>
                  <a:t>常规的折线图、柱状图、散点图、饼图、</a:t>
                </a:r>
                <a:r>
                  <a:rPr lang="en-US" altLang="zh-CN" sz="1400" kern="0" dirty="0">
                    <a:solidFill>
                      <a:prstClr val="black"/>
                    </a:solidFill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  <a:sym typeface="+mn-lt"/>
                  </a:rPr>
                  <a:t>K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  <a:sym typeface="+mn-lt"/>
                  </a:rPr>
                  <a:t>线图，用于统计的盒形图，用于地理数据可视化的地图、热力图、线图，用于关系数据可视化的关系图、</a:t>
                </a:r>
                <a:r>
                  <a:rPr lang="en-US" altLang="zh-CN" sz="1400" kern="0" dirty="0" err="1">
                    <a:solidFill>
                      <a:prstClr val="black"/>
                    </a:solidFill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  <a:sym typeface="+mn-lt"/>
                  </a:rPr>
                  <a:t>treemap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  <a:sym typeface="+mn-lt"/>
                  </a:rPr>
                  <a:t>、旭日图，多维数据可视化的平行坐标，还有用于 </a:t>
                </a:r>
                <a:r>
                  <a:rPr lang="en-US" altLang="zh-CN" sz="1400" kern="0" dirty="0">
                    <a:solidFill>
                      <a:prstClr val="black"/>
                    </a:solidFill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  <a:sym typeface="+mn-lt"/>
                  </a:rPr>
                  <a:t>BI 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  <a:sym typeface="+mn-lt"/>
                  </a:rPr>
                  <a:t>的漏斗图，仪表盘，并且支持图与图之间的混搭。</a:t>
                </a:r>
                <a:endParaRPr lang="en-US" altLang="zh-CN" sz="1400" kern="0" dirty="0">
                  <a:solidFill>
                    <a:prstClr val="black"/>
                  </a:solidFill>
                  <a:latin typeface="Yuppy SC" panose="020F0603040207020204" pitchFamily="34" charset="-122"/>
                  <a:ea typeface="Yuppy SC" panose="020F0603040207020204" pitchFamily="34" charset="-122"/>
                  <a:cs typeface="Yuppy SC" panose="020F0603040207020204" pitchFamily="34" charset="-122"/>
                  <a:sym typeface="+mn-lt"/>
                </a:endParaRPr>
              </a:p>
            </p:txBody>
          </p:sp>
        </p:grpSp>
        <p:sp>
          <p:nvSpPr>
            <p:cNvPr id="15" name="îṥ1ïḑé">
              <a:extLst>
                <a:ext uri="{FF2B5EF4-FFF2-40B4-BE49-F238E27FC236}">
                  <a16:creationId xmlns:a16="http://schemas.microsoft.com/office/drawing/2014/main" xmlns="" id="{580E80CF-5DC3-4D5C-90DC-851E63482C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30785" y="3921249"/>
              <a:ext cx="2213143" cy="87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 algn="ctr">
                <a:lnSpc>
                  <a:spcPct val="130000"/>
                </a:lnSpc>
                <a:defRPr/>
              </a:pPr>
              <a:endParaRPr lang="en-US" altLang="zh-CN" sz="700" kern="0" dirty="0">
                <a:solidFill>
                  <a:prstClr val="black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sym typeface="+mn-lt"/>
              </a:endParaRPr>
            </a:p>
          </p:txBody>
        </p:sp>
        <p:grpSp>
          <p:nvGrpSpPr>
            <p:cNvPr id="8" name="ïSḷïḓé">
              <a:extLst>
                <a:ext uri="{FF2B5EF4-FFF2-40B4-BE49-F238E27FC236}">
                  <a16:creationId xmlns:a16="http://schemas.microsoft.com/office/drawing/2014/main" xmlns="" id="{70C2E7A9-8581-4049-8AED-FAFE9143FECF}"/>
                </a:ext>
              </a:extLst>
            </p:cNvPr>
            <p:cNvGrpSpPr/>
            <p:nvPr/>
          </p:nvGrpSpPr>
          <p:grpSpPr>
            <a:xfrm>
              <a:off x="4980425" y="3347419"/>
              <a:ext cx="3132913" cy="1377367"/>
              <a:chOff x="220644" y="4710449"/>
              <a:chExt cx="3132913" cy="1377367"/>
            </a:xfrm>
          </p:grpSpPr>
          <p:sp>
            <p:nvSpPr>
              <p:cNvPr id="12" name="ïSļíďé">
                <a:extLst>
                  <a:ext uri="{FF2B5EF4-FFF2-40B4-BE49-F238E27FC236}">
                    <a16:creationId xmlns:a16="http://schemas.microsoft.com/office/drawing/2014/main" xmlns="" id="{CCA03EBE-A288-474C-B671-4E9FB3E781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4200" y="4710449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b="1" dirty="0">
                    <a:solidFill>
                      <a:schemeClr val="accent3"/>
                    </a:solidFill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  <a:sym typeface="+mn-lt"/>
                  </a:rPr>
                  <a:t>多种数据格式无需转换直接使用</a:t>
                </a:r>
                <a:endParaRPr lang="zh-CN" altLang="en-US" b="1" dirty="0">
                  <a:solidFill>
                    <a:schemeClr val="accent3"/>
                  </a:solidFill>
                  <a:latin typeface="Yuppy SC" panose="020F0603040207020204" pitchFamily="34" charset="-122"/>
                  <a:ea typeface="Yuppy SC" panose="020F0603040207020204" pitchFamily="34" charset="-122"/>
                  <a:cs typeface="Yuppy SC" panose="020F0603040207020204" pitchFamily="34" charset="-122"/>
                  <a:sym typeface="+mn-lt"/>
                </a:endParaRPr>
              </a:p>
            </p:txBody>
          </p:sp>
          <p:sp>
            <p:nvSpPr>
              <p:cNvPr id="13" name="išlïḓê">
                <a:extLst>
                  <a:ext uri="{FF2B5EF4-FFF2-40B4-BE49-F238E27FC236}">
                    <a16:creationId xmlns:a16="http://schemas.microsoft.com/office/drawing/2014/main" xmlns="" id="{D557D0C1-C06C-45DA-AF88-F469F76F75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0644" y="5108560"/>
                <a:ext cx="3132913" cy="979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r>
                  <a:rPr lang="zh-CN" altLang="en-US" sz="1400" dirty="0"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</a:rPr>
                  <a:t>支持直接传入包括二维表，</a:t>
                </a:r>
                <a:r>
                  <a:rPr lang="en-US" altLang="zh-CN" sz="1400" dirty="0"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</a:rPr>
                  <a:t>key-value </a:t>
                </a:r>
                <a:r>
                  <a:rPr lang="zh-CN" altLang="en-US" sz="1400" dirty="0"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</a:rPr>
                  <a:t>等多种格式的数据源，通过简单的设置 </a:t>
                </a:r>
                <a:r>
                  <a:rPr lang="en-US" altLang="zh-CN" sz="1400" dirty="0"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</a:rPr>
                  <a:t>encode </a:t>
                </a:r>
                <a:r>
                  <a:rPr lang="zh-CN" altLang="en-US" sz="1400" dirty="0"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</a:rPr>
                  <a:t>属性就可以完成从数据到图形的映射，这种方式更符合可视化的直觉，省去了大部分场景下数据转换的步骤，而且多个组件能够共享一份数据而不用</a:t>
                </a:r>
                <a:r>
                  <a:rPr lang="zh-CN" altLang="en-US" sz="1400" dirty="0" smtClean="0"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</a:rPr>
                  <a:t>克隆。</a:t>
                </a:r>
                <a:endParaRPr lang="en-US" altLang="zh-CN" sz="1400" dirty="0">
                  <a:latin typeface="Yuppy SC" panose="020F0603040207020204" pitchFamily="34" charset="-122"/>
                  <a:ea typeface="Yuppy SC" panose="020F0603040207020204" pitchFamily="34" charset="-122"/>
                  <a:cs typeface="Yuppy SC" panose="020F0603040207020204" pitchFamily="34" charset="-122"/>
                </a:endParaRPr>
              </a:p>
            </p:txBody>
          </p:sp>
        </p:grpSp>
        <p:grpSp>
          <p:nvGrpSpPr>
            <p:cNvPr id="9" name="ï$ḻíďe">
              <a:extLst>
                <a:ext uri="{FF2B5EF4-FFF2-40B4-BE49-F238E27FC236}">
                  <a16:creationId xmlns:a16="http://schemas.microsoft.com/office/drawing/2014/main" xmlns="" id="{5FD2ECBA-76E0-4BA3-8BA1-4FA7EAEACF28}"/>
                </a:ext>
              </a:extLst>
            </p:cNvPr>
            <p:cNvGrpSpPr/>
            <p:nvPr/>
          </p:nvGrpSpPr>
          <p:grpSpPr>
            <a:xfrm>
              <a:off x="8546788" y="3327976"/>
              <a:ext cx="2565415" cy="1523964"/>
              <a:chOff x="1425153" y="4691006"/>
              <a:chExt cx="2565415" cy="1523964"/>
            </a:xfrm>
          </p:grpSpPr>
          <p:sp>
            <p:nvSpPr>
              <p:cNvPr id="10" name="iṡḻiďé">
                <a:extLst>
                  <a:ext uri="{FF2B5EF4-FFF2-40B4-BE49-F238E27FC236}">
                    <a16:creationId xmlns:a16="http://schemas.microsoft.com/office/drawing/2014/main" xmlns="" id="{BBDCAA7F-D27D-4084-87B4-70D3A5A9B69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94626" y="4691006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b="1" dirty="0">
                    <a:solidFill>
                      <a:schemeClr val="accent4"/>
                    </a:solidFill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  <a:sym typeface="+mn-lt"/>
                  </a:rPr>
                  <a:t>千万数据的前端展现</a:t>
                </a:r>
                <a:endParaRPr lang="zh-CN" altLang="en-US" b="1" dirty="0">
                  <a:solidFill>
                    <a:schemeClr val="accent4"/>
                  </a:solidFill>
                  <a:latin typeface="Yuppy SC" panose="020F0603040207020204" pitchFamily="34" charset="-122"/>
                  <a:ea typeface="Yuppy SC" panose="020F0603040207020204" pitchFamily="34" charset="-122"/>
                  <a:cs typeface="Yuppy SC" panose="020F0603040207020204" pitchFamily="34" charset="-122"/>
                  <a:sym typeface="+mn-lt"/>
                </a:endParaRPr>
              </a:p>
            </p:txBody>
          </p:sp>
          <p:sp>
            <p:nvSpPr>
              <p:cNvPr id="11" name="íşľíďé">
                <a:extLst>
                  <a:ext uri="{FF2B5EF4-FFF2-40B4-BE49-F238E27FC236}">
                    <a16:creationId xmlns:a16="http://schemas.microsoft.com/office/drawing/2014/main" xmlns="" id="{28FF6EEC-4779-41D8-8D13-0664DBE80EE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25153" y="4992926"/>
                <a:ext cx="2565415" cy="12220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latinLnBrk="1"/>
                <a:r>
                  <a:rPr lang="zh-CN" altLang="en-US" sz="1400" dirty="0"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</a:rPr>
                  <a:t>能够展现千万级的数据量，并且在这个数据量级依然能够进行流畅的缩放平移等</a:t>
                </a:r>
                <a:r>
                  <a:rPr lang="zh-CN" altLang="en-US" sz="1400" dirty="0" smtClean="0">
                    <a:latin typeface="Yuppy SC" panose="020F0603040207020204" pitchFamily="34" charset="-122"/>
                    <a:ea typeface="Yuppy SC" panose="020F0603040207020204" pitchFamily="34" charset="-122"/>
                    <a:cs typeface="Yuppy SC" panose="020F0603040207020204" pitchFamily="34" charset="-122"/>
                  </a:rPr>
                  <a:t>交互。</a:t>
                </a:r>
                <a:endParaRPr lang="zh-CN" altLang="en-US" sz="1400" dirty="0">
                  <a:latin typeface="Yuppy SC" panose="020F0603040207020204" pitchFamily="34" charset="-122"/>
                  <a:ea typeface="Yuppy SC" panose="020F0603040207020204" pitchFamily="34" charset="-122"/>
                  <a:cs typeface="Yuppy SC" panose="020F0603040207020204" pitchFamily="34" charset="-122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30" y="1661263"/>
            <a:ext cx="3937690" cy="896038"/>
          </a:xfrm>
          <a:prstGeom prst="rect">
            <a:avLst/>
          </a:prstGeom>
        </p:spPr>
      </p:pic>
      <p:sp>
        <p:nvSpPr>
          <p:cNvPr id="78" name="ïSļíďé">
            <a:extLst>
              <a:ext uri="{FF2B5EF4-FFF2-40B4-BE49-F238E27FC236}">
                <a16:creationId xmlns:a16="http://schemas.microsoft.com/office/drawing/2014/main" xmlns="" id="{CCA03EBE-A288-474C-B671-4E9FB3E781B8}"/>
              </a:ext>
            </a:extLst>
          </p:cNvPr>
          <p:cNvSpPr txBox="1">
            <a:spLocks/>
          </p:cNvSpPr>
          <p:nvPr/>
        </p:nvSpPr>
        <p:spPr bwMode="auto">
          <a:xfrm>
            <a:off x="3786217" y="2665740"/>
            <a:ext cx="4922354" cy="44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dirty="0"/>
              <a:t>一个使用 </a:t>
            </a:r>
            <a:r>
              <a:rPr lang="en-US" altLang="zh-CN" dirty="0"/>
              <a:t>JavaScript </a:t>
            </a:r>
            <a:r>
              <a:rPr lang="zh-CN" altLang="en-US" dirty="0"/>
              <a:t>实现的开源可视化库</a:t>
            </a:r>
            <a:endParaRPr lang="zh-CN" altLang="en-US" b="1" dirty="0">
              <a:solidFill>
                <a:schemeClr val="accent3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641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4C02CD3-9477-4B8A-9439-53D626548E31}"/>
              </a:ext>
            </a:extLst>
          </p:cNvPr>
          <p:cNvSpPr/>
          <p:nvPr/>
        </p:nvSpPr>
        <p:spPr>
          <a:xfrm>
            <a:off x="2538114" y="1568383"/>
            <a:ext cx="7136091" cy="3721231"/>
          </a:xfrm>
          <a:prstGeom prst="rect">
            <a:avLst/>
          </a:prstGeom>
          <a:solidFill>
            <a:srgbClr val="90BDB5"/>
          </a:solidFill>
          <a:ln>
            <a:noFill/>
          </a:ln>
          <a:effectLst>
            <a:outerShdw blurRad="304800" dist="2159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4ED02583-C938-40A9-AB57-DDA3455C63D7}"/>
              </a:ext>
            </a:extLst>
          </p:cNvPr>
          <p:cNvSpPr/>
          <p:nvPr/>
        </p:nvSpPr>
        <p:spPr>
          <a:xfrm>
            <a:off x="4409439" y="1732280"/>
            <a:ext cx="3393440" cy="339344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85599C3F-7E56-4A87-9A20-8A96744F5B95}"/>
              </a:ext>
            </a:extLst>
          </p:cNvPr>
          <p:cNvSpPr/>
          <p:nvPr/>
        </p:nvSpPr>
        <p:spPr>
          <a:xfrm>
            <a:off x="4508499" y="1831340"/>
            <a:ext cx="3195320" cy="319532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E19BFCA-D16F-4BBE-84DE-DD1E70979744}"/>
              </a:ext>
            </a:extLst>
          </p:cNvPr>
          <p:cNvSpPr txBox="1"/>
          <p:nvPr/>
        </p:nvSpPr>
        <p:spPr>
          <a:xfrm>
            <a:off x="4998720" y="2001518"/>
            <a:ext cx="219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3DEBD59-9AFF-4914-A587-3E13E4236489}"/>
              </a:ext>
            </a:extLst>
          </p:cNvPr>
          <p:cNvCxnSpPr>
            <a:cxnSpLocks/>
          </p:cNvCxnSpPr>
          <p:nvPr/>
        </p:nvCxnSpPr>
        <p:spPr>
          <a:xfrm>
            <a:off x="5130800" y="3428998"/>
            <a:ext cx="19812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627F22E-7043-4AB0-A45E-76396BB03FCE}"/>
              </a:ext>
            </a:extLst>
          </p:cNvPr>
          <p:cNvSpPr txBox="1"/>
          <p:nvPr/>
        </p:nvSpPr>
        <p:spPr>
          <a:xfrm>
            <a:off x="4836160" y="3566035"/>
            <a:ext cx="251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 smtClean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Echarts</a:t>
            </a:r>
            <a:r>
              <a:rPr lang="zh-CN" altLang="en-US" sz="2400" b="1" dirty="0" smtClean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简单使用</a:t>
            </a:r>
            <a:endParaRPr lang="zh-CN" altLang="en-US" sz="2400" b="1" dirty="0">
              <a:solidFill>
                <a:schemeClr val="bg1"/>
              </a:solidFill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2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9DA0"/>
      </a:accent1>
      <a:accent2>
        <a:srgbClr val="3CA6A9"/>
      </a:accent2>
      <a:accent3>
        <a:srgbClr val="43BBBE"/>
      </a:accent3>
      <a:accent4>
        <a:srgbClr val="0ACEAC"/>
      </a:accent4>
      <a:accent5>
        <a:srgbClr val="307C89"/>
      </a:accent5>
      <a:accent6>
        <a:srgbClr val="095A6E"/>
      </a:accent6>
      <a:hlink>
        <a:srgbClr val="4472C4"/>
      </a:hlink>
      <a:folHlink>
        <a:srgbClr val="BFBFBF"/>
      </a:folHlink>
    </a:clrScheme>
    <a:fontScheme name="hfhgza3k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5051</TotalTime>
  <Words>778</Words>
  <Application>Microsoft Office PowerPoint</Application>
  <PresentationFormat>宽屏</PresentationFormat>
  <Paragraphs>83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ArialMT</vt:lpstr>
      <vt:lpstr>MicrosoftYaHei</vt:lpstr>
      <vt:lpstr>Yuppy SC</vt:lpstr>
      <vt:lpstr>等线</vt:lpstr>
      <vt:lpstr>微软雅黑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DELL</cp:lastModifiedBy>
  <cp:revision>105</cp:revision>
  <dcterms:created xsi:type="dcterms:W3CDTF">2018-05-25T12:49:39Z</dcterms:created>
  <dcterms:modified xsi:type="dcterms:W3CDTF">2019-02-21T03:28:42Z</dcterms:modified>
</cp:coreProperties>
</file>