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3" r:id="rId4"/>
    <p:sldId id="275" r:id="rId5"/>
    <p:sldId id="274" r:id="rId6"/>
    <p:sldId id="276" r:id="rId7"/>
    <p:sldId id="285" r:id="rId8"/>
    <p:sldId id="277" r:id="rId9"/>
    <p:sldId id="281" r:id="rId10"/>
    <p:sldId id="280" r:id="rId11"/>
    <p:sldId id="282" r:id="rId12"/>
    <p:sldId id="279" r:id="rId13"/>
    <p:sldId id="284" r:id="rId14"/>
    <p:sldId id="27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白羊 大" initials="白羊" lastIdx="16" clrIdx="0">
    <p:extLst>
      <p:ext uri="{19B8F6BF-5375-455C-9EA6-DF929625EA0E}">
        <p15:presenceInfo xmlns:p15="http://schemas.microsoft.com/office/powerpoint/2012/main" userId="5016062587a327a7" providerId="Windows Live"/>
      </p:ext>
    </p:extLst>
  </p:cmAuthor>
  <p:cmAuthor id="2" name="wan_zhifan@163.com" initials="w" lastIdx="5" clrIdx="1">
    <p:extLst>
      <p:ext uri="{19B8F6BF-5375-455C-9EA6-DF929625EA0E}">
        <p15:presenceInfo xmlns:p15="http://schemas.microsoft.com/office/powerpoint/2012/main" userId="30cf1dcfd1c0ee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40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40" autoAdjust="0"/>
  </p:normalViewPr>
  <p:slideViewPr>
    <p:cSldViewPr snapToGrid="0">
      <p:cViewPr varScale="1">
        <p:scale>
          <a:sx n="79" d="100"/>
          <a:sy n="79" d="100"/>
        </p:scale>
        <p:origin x="125"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列3</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DT</c:v>
                </c:pt>
                <c:pt idx="1">
                  <c:v>RF</c:v>
                </c:pt>
                <c:pt idx="2">
                  <c:v>LGBM</c:v>
                </c:pt>
              </c:strCache>
            </c:strRef>
          </c:cat>
          <c:val>
            <c:numRef>
              <c:f>Sheet1!$B$2:$B$4</c:f>
              <c:numCache>
                <c:formatCode>General</c:formatCode>
                <c:ptCount val="3"/>
                <c:pt idx="0">
                  <c:v>0.91190000000000004</c:v>
                </c:pt>
                <c:pt idx="1">
                  <c:v>0.91849999999999998</c:v>
                </c:pt>
                <c:pt idx="2">
                  <c:v>0.92490000000000006</c:v>
                </c:pt>
              </c:numCache>
            </c:numRef>
          </c:val>
          <c:smooth val="0"/>
          <c:extLst>
            <c:ext xmlns:c16="http://schemas.microsoft.com/office/drawing/2014/chart" uri="{C3380CC4-5D6E-409C-BE32-E72D297353CC}">
              <c16:uniqueId val="{00000000-4C11-447E-B19D-8277A452827C}"/>
            </c:ext>
          </c:extLst>
        </c:ser>
        <c:ser>
          <c:idx val="1"/>
          <c:order val="1"/>
          <c:tx>
            <c:strRef>
              <c:f>Sheet1!$C$1</c:f>
              <c:strCache>
                <c:ptCount val="1"/>
                <c:pt idx="0">
                  <c:v>列1</c:v>
                </c:pt>
              </c:strCache>
            </c:strRef>
          </c:tx>
          <c:spPr>
            <a:ln w="28575" cap="rnd">
              <a:solidFill>
                <a:schemeClr val="accent2"/>
              </a:solidFill>
              <a:round/>
            </a:ln>
            <a:effectLst/>
          </c:spPr>
          <c:marker>
            <c:symbol val="none"/>
          </c:marker>
          <c:cat>
            <c:strRef>
              <c:f>Sheet1!$A$2:$A$4</c:f>
              <c:strCache>
                <c:ptCount val="3"/>
                <c:pt idx="0">
                  <c:v>DT</c:v>
                </c:pt>
                <c:pt idx="1">
                  <c:v>RF</c:v>
                </c:pt>
                <c:pt idx="2">
                  <c:v>LGBM</c:v>
                </c:pt>
              </c:strCache>
            </c:strRef>
          </c:cat>
          <c:val>
            <c:numRef>
              <c:f>Sheet1!$C$2:$C$4</c:f>
              <c:numCache>
                <c:formatCode>General</c:formatCode>
                <c:ptCount val="3"/>
              </c:numCache>
            </c:numRef>
          </c:val>
          <c:smooth val="0"/>
          <c:extLst>
            <c:ext xmlns:c16="http://schemas.microsoft.com/office/drawing/2014/chart" uri="{C3380CC4-5D6E-409C-BE32-E72D297353CC}">
              <c16:uniqueId val="{00000001-4C11-447E-B19D-8277A452827C}"/>
            </c:ext>
          </c:extLst>
        </c:ser>
        <c:ser>
          <c:idx val="2"/>
          <c:order val="2"/>
          <c:tx>
            <c:strRef>
              <c:f>Sheet1!$D$1</c:f>
              <c:strCache>
                <c:ptCount val="1"/>
                <c:pt idx="0">
                  <c:v>列2</c:v>
                </c:pt>
              </c:strCache>
            </c:strRef>
          </c:tx>
          <c:spPr>
            <a:ln w="28575" cap="rnd">
              <a:solidFill>
                <a:schemeClr val="accent3"/>
              </a:solidFill>
              <a:round/>
            </a:ln>
            <a:effectLst/>
          </c:spPr>
          <c:marker>
            <c:symbol val="none"/>
          </c:marker>
          <c:cat>
            <c:strRef>
              <c:f>Sheet1!$A$2:$A$4</c:f>
              <c:strCache>
                <c:ptCount val="3"/>
                <c:pt idx="0">
                  <c:v>DT</c:v>
                </c:pt>
                <c:pt idx="1">
                  <c:v>RF</c:v>
                </c:pt>
                <c:pt idx="2">
                  <c:v>LGBM</c:v>
                </c:pt>
              </c:strCache>
            </c:strRef>
          </c:cat>
          <c:val>
            <c:numRef>
              <c:f>Sheet1!$D$2:$D$4</c:f>
              <c:numCache>
                <c:formatCode>General</c:formatCode>
                <c:ptCount val="3"/>
              </c:numCache>
            </c:numRef>
          </c:val>
          <c:smooth val="0"/>
          <c:extLst>
            <c:ext xmlns:c16="http://schemas.microsoft.com/office/drawing/2014/chart" uri="{C3380CC4-5D6E-409C-BE32-E72D297353CC}">
              <c16:uniqueId val="{00000002-4C11-447E-B19D-8277A452827C}"/>
            </c:ext>
          </c:extLst>
        </c:ser>
        <c:dLbls>
          <c:showLegendKey val="0"/>
          <c:showVal val="0"/>
          <c:showCatName val="0"/>
          <c:showSerName val="0"/>
          <c:showPercent val="0"/>
          <c:showBubbleSize val="0"/>
        </c:dLbls>
        <c:smooth val="0"/>
        <c:axId val="604373567"/>
        <c:axId val="758219615"/>
      </c:lineChart>
      <c:catAx>
        <c:axId val="604373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58219615"/>
        <c:crosses val="autoZero"/>
        <c:auto val="1"/>
        <c:lblAlgn val="ctr"/>
        <c:lblOffset val="100"/>
        <c:noMultiLvlLbl val="0"/>
      </c:catAx>
      <c:valAx>
        <c:axId val="758219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043735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1-07T18:27:52.300" idx="4">
    <p:pos x="6153" y="521"/>
    <p:text>这里我觉得讲的时候可以说一下这一点：由于</p:text>
    <p:extLst>
      <p:ext uri="{C676402C-5697-4E1C-873F-D02D1690AC5C}">
        <p15:threadingInfo xmlns:p15="http://schemas.microsoft.com/office/powerpoint/2012/main" timeZoneBias="-480"/>
      </p:ext>
    </p:extLst>
  </p:cm>
  <p:cm authorId="2" dt="2019-01-07T19:11:40.943" idx="1">
    <p:pos x="6153" y="657"/>
    <p:text>？？？？？？？？？？？由于啥</p:text>
    <p:extLst>
      <p:ext uri="{C676402C-5697-4E1C-873F-D02D1690AC5C}">
        <p15:threadingInfo xmlns:p15="http://schemas.microsoft.com/office/powerpoint/2012/main" timeZoneBias="-480">
          <p15:parentCm authorId="1" idx="4"/>
        </p15:threadingInfo>
      </p:ext>
    </p:extLst>
  </p:cm>
  <p:cm authorId="1" dt="2019-01-07T19:35:09.168" idx="14">
    <p:pos x="6153" y="793"/>
    <p:text>emmm忘了填坑了，我要说的就是我们特征工程做的不是那么多，所以怕老师在这里会发文。我的想法在最后那个“反思”已经提到了。</p:text>
    <p:extLst>
      <p:ext uri="{C676402C-5697-4E1C-873F-D02D1690AC5C}">
        <p15:threadingInfo xmlns:p15="http://schemas.microsoft.com/office/powerpoint/2012/main" timeZoneBias="-480">
          <p15:parentCm authorId="1" idx="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07T18:44:33.375" idx="13">
    <p:pos x="5830" y="3526"/>
    <p:text>其实不存在过拟合的现象……因为我的第二次gridsearchcv的代码直接以验证集的准确度为衡量标准，所以选出来的一定是对验证集效果最好的。第一次确实存在过拟合，就像我的Word文档里附的曲线图一样。</p:text>
    <p:extLst>
      <p:ext uri="{C676402C-5697-4E1C-873F-D02D1690AC5C}">
        <p15:threadingInfo xmlns:p15="http://schemas.microsoft.com/office/powerpoint/2012/main" timeZoneBias="-480"/>
      </p:ext>
    </p:extLst>
  </p:cm>
  <p:cm authorId="2" dt="2019-01-07T19:13:46.916" idx="2">
    <p:pos x="5830" y="3662"/>
    <p:text>讲的时候我会修改</p:text>
    <p:extLst>
      <p:ext uri="{C676402C-5697-4E1C-873F-D02D1690AC5C}">
        <p15:threadingInfo xmlns:p15="http://schemas.microsoft.com/office/powerpoint/2012/main" timeZoneBias="-480">
          <p15:parentCm authorId="1" idx="13"/>
        </p15:threadingInfo>
      </p:ext>
    </p:extLst>
  </p:cm>
  <p:cm authorId="1" dt="2019-01-07T19:37:20.593" idx="15">
    <p:pos x="5830" y="3798"/>
    <p:text>然鹅刚才想到，好像正常比赛每个组都有每日限定提交次数，因此他们实际上只能用训练集kfold去训练，在上传结果去验证。我们是直接用验证来做结果的提升……好像有点作弊的感觉hh，开挂了</p:text>
    <p:extLst>
      <p:ext uri="{C676402C-5697-4E1C-873F-D02D1690AC5C}">
        <p15:threadingInfo xmlns:p15="http://schemas.microsoft.com/office/powerpoint/2012/main" timeZoneBias="-480">
          <p15:parentCm authorId="1" idx="1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1-07T18:40:57.649" idx="12">
    <p:pos x="5546" y="1038"/>
    <p:text>我觉得这里可以有个反思。因为据室友说，机器学习中模型和调参其实只是一部分，特征工程也是很重要的部分，比赛中我们需要根据比分重新回到数据集中组合数据、挖掘新的特征。也是因为我们没有一个参照、只能自己调参，所以在这方面努力做得不够。</p:text>
    <p:extLst>
      <p:ext uri="{C676402C-5697-4E1C-873F-D02D1690AC5C}">
        <p15:threadingInfo xmlns:p15="http://schemas.microsoft.com/office/powerpoint/2012/main" timeZoneBias="-480"/>
      </p:ext>
    </p:extLst>
  </p:cm>
  <p:cm authorId="2" dt="2019-01-07T19:18:54.117" idx="5">
    <p:pos x="5546" y="1174"/>
    <p:text>加了</p:text>
    <p:extLst>
      <p:ext uri="{C676402C-5697-4E1C-873F-D02D1690AC5C}">
        <p15:threadingInfo xmlns:p15="http://schemas.microsoft.com/office/powerpoint/2012/main" timeZoneBias="-480">
          <p15:parentCm authorId="1" idx="1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099D1-8C14-4678-8CD3-040E02A2B6D6}" type="datetimeFigureOut">
              <a:rPr lang="zh-CN" altLang="en-US" smtClean="0"/>
              <a:t>2019/1/8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11DAD-D1C2-445E-A489-BA96AD3E3251}" type="slidenum">
              <a:rPr lang="zh-CN" altLang="en-US" smtClean="0"/>
              <a:t>‹#›</a:t>
            </a:fld>
            <a:endParaRPr lang="zh-CN" altLang="en-US"/>
          </a:p>
        </p:txBody>
      </p:sp>
    </p:spTree>
    <p:extLst>
      <p:ext uri="{BB962C8B-B14F-4D97-AF65-F5344CB8AC3E}">
        <p14:creationId xmlns:p14="http://schemas.microsoft.com/office/powerpoint/2010/main" val="2259102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611DAD-D1C2-445E-A489-BA96AD3E3251}" type="slidenum">
              <a:rPr lang="zh-CN" altLang="en-US" smtClean="0"/>
              <a:t>8</a:t>
            </a:fld>
            <a:endParaRPr lang="zh-CN" altLang="en-US"/>
          </a:p>
        </p:txBody>
      </p:sp>
    </p:spTree>
    <p:extLst>
      <p:ext uri="{BB962C8B-B14F-4D97-AF65-F5344CB8AC3E}">
        <p14:creationId xmlns:p14="http://schemas.microsoft.com/office/powerpoint/2010/main" val="46631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611DAD-D1C2-445E-A489-BA96AD3E3251}" type="slidenum">
              <a:rPr lang="zh-CN" altLang="en-US" smtClean="0"/>
              <a:t>9</a:t>
            </a:fld>
            <a:endParaRPr lang="zh-CN" altLang="en-US"/>
          </a:p>
        </p:txBody>
      </p:sp>
    </p:spTree>
    <p:extLst>
      <p:ext uri="{BB962C8B-B14F-4D97-AF65-F5344CB8AC3E}">
        <p14:creationId xmlns:p14="http://schemas.microsoft.com/office/powerpoint/2010/main" val="365859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376559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410963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19730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70528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22794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48065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400190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98035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316723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99706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9117A-4944-48B4-AF46-135D12865179}" type="datetimeFigureOut">
              <a:rPr lang="zh-CN" altLang="en-US" smtClean="0"/>
              <a:t>2019/1/8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125593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9117A-4944-48B4-AF46-135D12865179}" type="datetimeFigureOut">
              <a:rPr lang="zh-CN" altLang="en-US" smtClean="0"/>
              <a:t>2019/1/8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169613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498"/>
          <a:stretch/>
        </p:blipFill>
        <p:spPr>
          <a:xfrm>
            <a:off x="0" y="-360218"/>
            <a:ext cx="12192000" cy="7375236"/>
          </a:xfrm>
          <a:prstGeom prst="rect">
            <a:avLst/>
          </a:prstGeom>
        </p:spPr>
      </p:pic>
      <p:sp>
        <p:nvSpPr>
          <p:cNvPr id="5" name="文本框 4"/>
          <p:cNvSpPr txBox="1"/>
          <p:nvPr/>
        </p:nvSpPr>
        <p:spPr>
          <a:xfrm>
            <a:off x="228600" y="3206249"/>
            <a:ext cx="11734800" cy="1200329"/>
          </a:xfrm>
          <a:prstGeom prst="rect">
            <a:avLst/>
          </a:prstGeom>
          <a:noFill/>
        </p:spPr>
        <p:txBody>
          <a:bodyPr wrap="square" rtlCol="0">
            <a:spAutoFit/>
          </a:bodyPr>
          <a:lstStyle/>
          <a:p>
            <a:pPr algn="ctr"/>
            <a:r>
              <a:rPr lang="zh-CN" altLang="en-US" sz="7200" dirty="0">
                <a:solidFill>
                  <a:schemeClr val="accent2">
                    <a:lumMod val="20000"/>
                    <a:lumOff val="80000"/>
                  </a:schemeClr>
                </a:solidFill>
                <a:latin typeface="华文琥珀" panose="02010800040101010101" pitchFamily="2" charset="-122"/>
                <a:ea typeface="华文琥珀" panose="02010800040101010101" pitchFamily="2" charset="-122"/>
              </a:rPr>
              <a:t>机器学习大作业阶段报告</a:t>
            </a:r>
          </a:p>
        </p:txBody>
      </p:sp>
      <p:sp>
        <p:nvSpPr>
          <p:cNvPr id="6" name="文本框 5"/>
          <p:cNvSpPr txBox="1"/>
          <p:nvPr/>
        </p:nvSpPr>
        <p:spPr>
          <a:xfrm>
            <a:off x="3575050" y="5026773"/>
            <a:ext cx="5041900" cy="954107"/>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李金洋 万之凡 熊可欣 钟赟</a:t>
            </a: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zh-CN" altLang="en-US" sz="2800" dirty="0">
                <a:solidFill>
                  <a:schemeClr val="bg1"/>
                </a:solidFill>
                <a:latin typeface="微软雅黑" panose="020B0503020204020204" pitchFamily="34" charset="-122"/>
                <a:ea typeface="微软雅黑" panose="020B0503020204020204" pitchFamily="34" charset="-122"/>
              </a:rPr>
              <a:t>主讲人：万之凡</a:t>
            </a:r>
          </a:p>
        </p:txBody>
      </p:sp>
      <p:sp>
        <p:nvSpPr>
          <p:cNvPr id="7" name="文本框 6"/>
          <p:cNvSpPr txBox="1"/>
          <p:nvPr/>
        </p:nvSpPr>
        <p:spPr>
          <a:xfrm>
            <a:off x="2438976" y="4503553"/>
            <a:ext cx="7545532" cy="523220"/>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rPr>
              <a:t>面向电信行业用户的智能套餐个性化匹配</a:t>
            </a:r>
          </a:p>
        </p:txBody>
      </p:sp>
    </p:spTree>
    <p:extLst>
      <p:ext uri="{BB962C8B-B14F-4D97-AF65-F5344CB8AC3E}">
        <p14:creationId xmlns:p14="http://schemas.microsoft.com/office/powerpoint/2010/main" val="1849584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手杖形箭头 1"/>
          <p:cNvSpPr/>
          <p:nvPr/>
        </p:nvSpPr>
        <p:spPr>
          <a:xfrm rot="16200000" flipH="1">
            <a:off x="223438" y="1835329"/>
            <a:ext cx="3557859" cy="4004732"/>
          </a:xfrm>
          <a:custGeom>
            <a:avLst/>
            <a:gdLst/>
            <a:ahLst/>
            <a:cxnLst/>
            <a:rect l="l" t="t" r="r" b="b"/>
            <a:pathLst>
              <a:path w="3228469" h="8055006">
                <a:moveTo>
                  <a:pt x="0" y="1587180"/>
                </a:moveTo>
                <a:lnTo>
                  <a:pt x="0" y="7221854"/>
                </a:lnTo>
                <a:cubicBezTo>
                  <a:pt x="0" y="7681991"/>
                  <a:pt x="373015" y="8055006"/>
                  <a:pt x="833152" y="8055006"/>
                </a:cubicBezTo>
                <a:cubicBezTo>
                  <a:pt x="1264530" y="8055006"/>
                  <a:pt x="1619337" y="7727161"/>
                  <a:pt x="1662003" y="7307039"/>
                </a:cubicBezTo>
                <a:lnTo>
                  <a:pt x="1666105" y="7225794"/>
                </a:lnTo>
                <a:lnTo>
                  <a:pt x="1669678" y="7225794"/>
                </a:lnTo>
                <a:cubicBezTo>
                  <a:pt x="1669678" y="5347570"/>
                  <a:pt x="1669677" y="3469345"/>
                  <a:pt x="1669677" y="1591121"/>
                </a:cubicBezTo>
                <a:cubicBezTo>
                  <a:pt x="1669677" y="1350665"/>
                  <a:pt x="1864605" y="1155737"/>
                  <a:pt x="2105061" y="1155737"/>
                </a:cubicBezTo>
                <a:lnTo>
                  <a:pt x="2105061" y="1155736"/>
                </a:lnTo>
                <a:cubicBezTo>
                  <a:pt x="2345517" y="1155736"/>
                  <a:pt x="2540445" y="1350664"/>
                  <a:pt x="2540445" y="1591120"/>
                </a:cubicBezTo>
                <a:lnTo>
                  <a:pt x="2540445" y="6598130"/>
                </a:lnTo>
                <a:lnTo>
                  <a:pt x="2250189" y="6598130"/>
                </a:lnTo>
                <a:lnTo>
                  <a:pt x="2739329" y="7225794"/>
                </a:lnTo>
                <a:lnTo>
                  <a:pt x="3228469" y="6598130"/>
                </a:lnTo>
                <a:lnTo>
                  <a:pt x="2938213" y="6598130"/>
                </a:lnTo>
                <a:lnTo>
                  <a:pt x="2938213" y="1591120"/>
                </a:lnTo>
                <a:cubicBezTo>
                  <a:pt x="2938213" y="1130983"/>
                  <a:pt x="2565198" y="757968"/>
                  <a:pt x="2105061" y="757968"/>
                </a:cubicBezTo>
                <a:cubicBezTo>
                  <a:pt x="1673683" y="757968"/>
                  <a:pt x="1318876" y="1085813"/>
                  <a:pt x="1276210" y="1505935"/>
                </a:cubicBezTo>
                <a:lnTo>
                  <a:pt x="1272108" y="1587180"/>
                </a:lnTo>
                <a:lnTo>
                  <a:pt x="1268535" y="1587180"/>
                </a:lnTo>
                <a:cubicBezTo>
                  <a:pt x="1268535" y="3465404"/>
                  <a:pt x="1268536" y="5343629"/>
                  <a:pt x="1268536" y="7221853"/>
                </a:cubicBezTo>
                <a:cubicBezTo>
                  <a:pt x="1268536" y="7462309"/>
                  <a:pt x="1073608" y="7657237"/>
                  <a:pt x="833152" y="7657237"/>
                </a:cubicBezTo>
                <a:lnTo>
                  <a:pt x="833152" y="7657238"/>
                </a:lnTo>
                <a:cubicBezTo>
                  <a:pt x="592696" y="7657238"/>
                  <a:pt x="397768" y="7462310"/>
                  <a:pt x="397768" y="7221854"/>
                </a:cubicBezTo>
                <a:lnTo>
                  <a:pt x="397768" y="1587180"/>
                </a:lnTo>
                <a:lnTo>
                  <a:pt x="397602" y="1587180"/>
                </a:lnTo>
                <a:lnTo>
                  <a:pt x="397602" y="0"/>
                </a:lnTo>
                <a:lnTo>
                  <a:pt x="761" y="0"/>
                </a:lnTo>
                <a:lnTo>
                  <a:pt x="761" y="1587180"/>
                </a:lnTo>
                <a:close/>
              </a:path>
            </a:pathLst>
          </a:custGeom>
          <a:solidFill>
            <a:srgbClr val="19406B"/>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09459"/>
            <a:endParaRPr kumimoji="1" lang="zh-CN" altLang="en-US" sz="3200">
              <a:solidFill>
                <a:srgbClr val="1E2D43"/>
              </a:solidFill>
              <a:latin typeface="Calibri"/>
              <a:ea typeface="宋体"/>
            </a:endParaRPr>
          </a:p>
        </p:txBody>
      </p:sp>
      <p:sp>
        <p:nvSpPr>
          <p:cNvPr id="10" name="等腰三角形 15"/>
          <p:cNvSpPr/>
          <p:nvPr/>
        </p:nvSpPr>
        <p:spPr>
          <a:xfrm rot="3247551">
            <a:off x="259345" y="921021"/>
            <a:ext cx="1744295" cy="1909624"/>
          </a:xfrm>
          <a:custGeom>
            <a:avLst/>
            <a:gdLst/>
            <a:ahLst/>
            <a:cxnLst/>
            <a:rect l="l" t="t" r="r" b="b"/>
            <a:pathLst>
              <a:path w="1629149" h="1783565">
                <a:moveTo>
                  <a:pt x="437303" y="1690743"/>
                </a:moveTo>
                <a:cubicBezTo>
                  <a:pt x="38690" y="1482381"/>
                  <a:pt x="-115540" y="990332"/>
                  <a:pt x="92822" y="591719"/>
                </a:cubicBezTo>
                <a:cubicBezTo>
                  <a:pt x="223048" y="342586"/>
                  <a:pt x="464089" y="188916"/>
                  <a:pt x="723875" y="159567"/>
                </a:cubicBezTo>
                <a:lnTo>
                  <a:pt x="763992" y="158940"/>
                </a:lnTo>
                <a:lnTo>
                  <a:pt x="856178" y="0"/>
                </a:lnTo>
                <a:lnTo>
                  <a:pt x="952755" y="166512"/>
                </a:lnTo>
                <a:lnTo>
                  <a:pt x="960258" y="167499"/>
                </a:lnTo>
                <a:cubicBezTo>
                  <a:pt x="1039082" y="181852"/>
                  <a:pt x="1117106" y="208172"/>
                  <a:pt x="1191846" y="247240"/>
                </a:cubicBezTo>
                <a:cubicBezTo>
                  <a:pt x="1590460" y="455602"/>
                  <a:pt x="1744689" y="947652"/>
                  <a:pt x="1536328" y="1346264"/>
                </a:cubicBezTo>
                <a:cubicBezTo>
                  <a:pt x="1327966" y="1744877"/>
                  <a:pt x="835917" y="1899105"/>
                  <a:pt x="437303" y="1690743"/>
                </a:cubicBezTo>
                <a:close/>
              </a:path>
            </a:pathLst>
          </a:custGeom>
          <a:solidFill>
            <a:srgbClr val="F4772A"/>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59"/>
            <a:endParaRPr kumimoji="1" lang="zh-CN" altLang="en-US" sz="3200">
              <a:solidFill>
                <a:srgbClr val="070707"/>
              </a:solidFill>
              <a:latin typeface="Calibri"/>
              <a:ea typeface="宋体"/>
            </a:endParaRPr>
          </a:p>
        </p:txBody>
      </p:sp>
      <p:sp>
        <p:nvSpPr>
          <p:cNvPr id="13" name="矩形 12"/>
          <p:cNvSpPr/>
          <p:nvPr/>
        </p:nvSpPr>
        <p:spPr>
          <a:xfrm>
            <a:off x="4306455" y="784461"/>
            <a:ext cx="5655657" cy="2237536"/>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30000"/>
              </a:lnSpc>
            </a:pPr>
            <a:r>
              <a:rPr lang="zh-CN" altLang="en-US" b="1" dirty="0">
                <a:latin typeface="黑体" panose="02010609060101010101" pitchFamily="49" charset="-122"/>
                <a:ea typeface="黑体" panose="02010609060101010101" pitchFamily="49" charset="-122"/>
                <a:sym typeface="微软雅黑" panose="020B0503020204020204" pitchFamily="34" charset="-122"/>
              </a:rPr>
              <a:t>特征组合：</a:t>
            </a:r>
            <a:endParaRPr lang="en-US" altLang="zh-CN" b="1" dirty="0">
              <a:latin typeface="黑体" panose="02010609060101010101" pitchFamily="49" charset="-122"/>
              <a:ea typeface="黑体" panose="02010609060101010101" pitchFamily="49" charset="-122"/>
              <a:sym typeface="微软雅黑" panose="020B0503020204020204" pitchFamily="34" charset="-122"/>
            </a:endParaRPr>
          </a:p>
          <a:p>
            <a:pPr algn="ctr">
              <a:lnSpc>
                <a:spcPct val="130000"/>
              </a:lnSpc>
            </a:pPr>
            <a:r>
              <a:rPr lang="en-US" altLang="zh-CN" sz="1600" dirty="0">
                <a:latin typeface="微软雅黑" panose="020B0503020204020204" pitchFamily="34" charset="-122"/>
                <a:sym typeface="微软雅黑" panose="020B0503020204020204" pitchFamily="34" charset="-122"/>
              </a:rPr>
              <a:t>traffic</a:t>
            </a:r>
            <a:r>
              <a:rPr lang="zh-CN" altLang="en-US" sz="1600" dirty="0">
                <a:latin typeface="微软雅黑" panose="020B0503020204020204" pitchFamily="34" charset="-122"/>
                <a:sym typeface="微软雅黑" panose="020B0503020204020204" pitchFamily="34" charset="-122"/>
              </a:rPr>
              <a:t>系列（包含</a:t>
            </a:r>
            <a:r>
              <a:rPr lang="en-US" altLang="zh-CN" sz="1600" dirty="0">
                <a:latin typeface="微软雅黑" panose="020B0503020204020204" pitchFamily="34" charset="-122"/>
                <a:sym typeface="微软雅黑" panose="020B0503020204020204" pitchFamily="34" charset="-122"/>
              </a:rPr>
              <a:t>month traffic, </a:t>
            </a:r>
            <a:r>
              <a:rPr lang="en-US" altLang="zh-CN" sz="1600" dirty="0" err="1">
                <a:latin typeface="微软雅黑" panose="020B0503020204020204" pitchFamily="34" charset="-122"/>
                <a:sym typeface="微软雅黑" panose="020B0503020204020204" pitchFamily="34" charset="-122"/>
              </a:rPr>
              <a:t>last_month_traffic</a:t>
            </a:r>
            <a:r>
              <a:rPr lang="en-US" altLang="zh-CN" sz="1600" dirty="0">
                <a:latin typeface="微软雅黑" panose="020B0503020204020204" pitchFamily="34" charset="-122"/>
                <a:sym typeface="微软雅黑" panose="020B0503020204020204" pitchFamily="34" charset="-122"/>
              </a:rPr>
              <a:t>, </a:t>
            </a:r>
            <a:r>
              <a:rPr lang="en-US" altLang="zh-CN" sz="1600" dirty="0" err="1">
                <a:latin typeface="微软雅黑" panose="020B0503020204020204" pitchFamily="34" charset="-122"/>
                <a:sym typeface="微软雅黑" panose="020B0503020204020204" pitchFamily="34" charset="-122"/>
              </a:rPr>
              <a:t>local_trafffic_month</a:t>
            </a:r>
            <a:r>
              <a:rPr lang="zh-CN" altLang="en-US" sz="1600" dirty="0">
                <a:latin typeface="微软雅黑" panose="020B0503020204020204" pitchFamily="34" charset="-122"/>
                <a:sym typeface="微软雅黑" panose="020B0503020204020204" pitchFamily="34" charset="-122"/>
              </a:rPr>
              <a:t>）</a:t>
            </a:r>
          </a:p>
          <a:p>
            <a:pPr algn="ctr">
              <a:lnSpc>
                <a:spcPct val="130000"/>
              </a:lnSpc>
            </a:pPr>
            <a:r>
              <a:rPr lang="en-US" altLang="zh-CN" sz="1600" dirty="0" err="1">
                <a:latin typeface="微软雅黑" panose="020B0503020204020204" pitchFamily="34" charset="-122"/>
                <a:sym typeface="微软雅黑" panose="020B0503020204020204" pitchFamily="34" charset="-122"/>
              </a:rPr>
              <a:t>Caller_time</a:t>
            </a:r>
            <a:r>
              <a:rPr lang="zh-CN" altLang="en-US" sz="1600" dirty="0">
                <a:latin typeface="微软雅黑" panose="020B0503020204020204" pitchFamily="34" charset="-122"/>
                <a:sym typeface="微软雅黑" panose="020B0503020204020204" pitchFamily="34" charset="-122"/>
              </a:rPr>
              <a:t>系列（包含</a:t>
            </a:r>
            <a:r>
              <a:rPr lang="en-US" altLang="zh-CN" sz="1600" dirty="0">
                <a:latin typeface="微软雅黑" panose="020B0503020204020204" pitchFamily="34" charset="-122"/>
                <a:sym typeface="微软雅黑" panose="020B0503020204020204" pitchFamily="34" charset="-122"/>
              </a:rPr>
              <a:t>service1_caller_time, service2_caller_time,</a:t>
            </a:r>
            <a:r>
              <a:rPr lang="zh-CN" altLang="en-US" sz="1600" dirty="0">
                <a:latin typeface="微软雅黑" panose="020B0503020204020204" pitchFamily="34" charset="-122"/>
                <a:sym typeface="微软雅黑" panose="020B0503020204020204" pitchFamily="34" charset="-122"/>
              </a:rPr>
              <a:t>）：</a:t>
            </a:r>
          </a:p>
          <a:p>
            <a:pPr algn="ctr">
              <a:lnSpc>
                <a:spcPct val="130000"/>
              </a:lnSpc>
            </a:pPr>
            <a:r>
              <a:rPr lang="zh-CN" altLang="en-US" sz="1600" dirty="0">
                <a:latin typeface="微软雅黑" panose="020B0503020204020204" pitchFamily="34" charset="-122"/>
                <a:sym typeface="微软雅黑" panose="020B0503020204020204" pitchFamily="34" charset="-122"/>
              </a:rPr>
              <a:t>	</a:t>
            </a:r>
            <a:r>
              <a:rPr lang="en-US" altLang="zh-CN" sz="1600" dirty="0">
                <a:latin typeface="微软雅黑" panose="020B0503020204020204" pitchFamily="34" charset="-122"/>
                <a:sym typeface="微软雅黑" panose="020B0503020204020204" pitchFamily="34" charset="-122"/>
              </a:rPr>
              <a:t>Pay</a:t>
            </a:r>
            <a:r>
              <a:rPr lang="zh-CN" altLang="en-US" sz="1600" dirty="0">
                <a:latin typeface="微软雅黑" panose="020B0503020204020204" pitchFamily="34" charset="-122"/>
                <a:sym typeface="微软雅黑" panose="020B0503020204020204" pitchFamily="34" charset="-122"/>
              </a:rPr>
              <a:t>系列（包含</a:t>
            </a:r>
            <a:r>
              <a:rPr lang="en-US" altLang="zh-CN" sz="1600" dirty="0" err="1">
                <a:latin typeface="微软雅黑" panose="020B0503020204020204" pitchFamily="34" charset="-122"/>
                <a:sym typeface="微软雅黑" panose="020B0503020204020204" pitchFamily="34" charset="-122"/>
              </a:rPr>
              <a:t>pay_times</a:t>
            </a:r>
            <a:r>
              <a:rPr lang="en-US" altLang="zh-CN" sz="1600" dirty="0">
                <a:latin typeface="微软雅黑" panose="020B0503020204020204" pitchFamily="34" charset="-122"/>
                <a:sym typeface="微软雅黑" panose="020B0503020204020204" pitchFamily="34" charset="-122"/>
              </a:rPr>
              <a:t>, </a:t>
            </a:r>
            <a:r>
              <a:rPr lang="en-US" altLang="zh-CN" sz="1600" dirty="0" err="1">
                <a:latin typeface="微软雅黑" panose="020B0503020204020204" pitchFamily="34" charset="-122"/>
                <a:sym typeface="微软雅黑" panose="020B0503020204020204" pitchFamily="34" charset="-122"/>
              </a:rPr>
              <a:t>pay_num</a:t>
            </a:r>
            <a:r>
              <a:rPr lang="zh-CN" altLang="en-US" sz="1600" dirty="0">
                <a:latin typeface="微软雅黑" panose="020B0503020204020204" pitchFamily="34" charset="-122"/>
                <a:sym typeface="微软雅黑" panose="020B0503020204020204" pitchFamily="34" charset="-122"/>
              </a:rPr>
              <a:t>）</a:t>
            </a:r>
            <a:r>
              <a:rPr lang="en-US" altLang="zh-CN" sz="1600" dirty="0">
                <a:latin typeface="微软雅黑" panose="020B0503020204020204" pitchFamily="34" charset="-122"/>
                <a:sym typeface="微软雅黑" panose="020B0503020204020204" pitchFamily="34" charset="-122"/>
              </a:rPr>
              <a:t>:</a:t>
            </a:r>
          </a:p>
          <a:p>
            <a:pPr algn="ctr">
              <a:buNone/>
            </a:pPr>
            <a:r>
              <a:rPr lang="en-US" altLang="zh-CN" sz="1200" dirty="0">
                <a:latin typeface="微软雅黑" panose="020B0503020204020204" pitchFamily="34" charset="-122"/>
                <a:sym typeface="微软雅黑" panose="020B0503020204020204" pitchFamily="34" charset="-122"/>
              </a:rPr>
              <a:t>	</a:t>
            </a:r>
            <a:endParaRPr lang="zh-CN" altLang="en-US" sz="1200" dirty="0">
              <a:latin typeface="微软雅黑" panose="020B0503020204020204" pitchFamily="34" charset="-122"/>
              <a:sym typeface="微软雅黑" panose="020B0503020204020204" pitchFamily="34" charset="-122"/>
            </a:endParaRPr>
          </a:p>
        </p:txBody>
      </p:sp>
      <p:grpSp>
        <p:nvGrpSpPr>
          <p:cNvPr id="24" name="组 41"/>
          <p:cNvGrpSpPr/>
          <p:nvPr/>
        </p:nvGrpSpPr>
        <p:grpSpPr>
          <a:xfrm>
            <a:off x="584983" y="1359515"/>
            <a:ext cx="978835" cy="1031163"/>
            <a:chOff x="3222625" y="984250"/>
            <a:chExt cx="1009650" cy="1063625"/>
          </a:xfrm>
          <a:solidFill>
            <a:srgbClr val="FFFFFF"/>
          </a:solidFill>
        </p:grpSpPr>
        <p:sp>
          <p:nvSpPr>
            <p:cNvPr id="25" name="Freeform 61"/>
            <p:cNvSpPr>
              <a:spLocks noEditPoints="1"/>
            </p:cNvSpPr>
            <p:nvPr/>
          </p:nvSpPr>
          <p:spPr bwMode="auto">
            <a:xfrm>
              <a:off x="3454400" y="1250950"/>
              <a:ext cx="539750" cy="796925"/>
            </a:xfrm>
            <a:custGeom>
              <a:avLst/>
              <a:gdLst/>
              <a:ahLst/>
              <a:cxnLst>
                <a:cxn ang="0">
                  <a:pos x="136" y="4"/>
                </a:cxn>
                <a:cxn ang="0">
                  <a:pos x="76" y="30"/>
                </a:cxn>
                <a:cxn ang="0">
                  <a:pos x="30" y="76"/>
                </a:cxn>
                <a:cxn ang="0">
                  <a:pos x="4" y="136"/>
                </a:cxn>
                <a:cxn ang="0">
                  <a:pos x="2" y="190"/>
                </a:cxn>
                <a:cxn ang="0">
                  <a:pos x="30" y="262"/>
                </a:cxn>
                <a:cxn ang="0">
                  <a:pos x="70" y="314"/>
                </a:cxn>
                <a:cxn ang="0">
                  <a:pos x="82" y="348"/>
                </a:cxn>
                <a:cxn ang="0">
                  <a:pos x="76" y="368"/>
                </a:cxn>
                <a:cxn ang="0">
                  <a:pos x="76" y="390"/>
                </a:cxn>
                <a:cxn ang="0">
                  <a:pos x="84" y="408"/>
                </a:cxn>
                <a:cxn ang="0">
                  <a:pos x="74" y="434"/>
                </a:cxn>
                <a:cxn ang="0">
                  <a:pos x="80" y="456"/>
                </a:cxn>
                <a:cxn ang="0">
                  <a:pos x="104" y="472"/>
                </a:cxn>
                <a:cxn ang="0">
                  <a:pos x="110" y="478"/>
                </a:cxn>
                <a:cxn ang="0">
                  <a:pos x="134" y="502"/>
                </a:cxn>
                <a:cxn ang="0">
                  <a:pos x="156" y="488"/>
                </a:cxn>
                <a:cxn ang="0">
                  <a:pos x="188" y="474"/>
                </a:cxn>
                <a:cxn ang="0">
                  <a:pos x="190" y="488"/>
                </a:cxn>
                <a:cxn ang="0">
                  <a:pos x="212" y="502"/>
                </a:cxn>
                <a:cxn ang="0">
                  <a:pos x="236" y="478"/>
                </a:cxn>
                <a:cxn ang="0">
                  <a:pos x="236" y="474"/>
                </a:cxn>
                <a:cxn ang="0">
                  <a:pos x="264" y="462"/>
                </a:cxn>
                <a:cxn ang="0">
                  <a:pos x="274" y="434"/>
                </a:cxn>
                <a:cxn ang="0">
                  <a:pos x="268" y="414"/>
                </a:cxn>
                <a:cxn ang="0">
                  <a:pos x="272" y="396"/>
                </a:cxn>
                <a:cxn ang="0">
                  <a:pos x="272" y="370"/>
                </a:cxn>
                <a:cxn ang="0">
                  <a:pos x="268" y="338"/>
                </a:cxn>
                <a:cxn ang="0">
                  <a:pos x="288" y="290"/>
                </a:cxn>
                <a:cxn ang="0">
                  <a:pos x="326" y="228"/>
                </a:cxn>
                <a:cxn ang="0">
                  <a:pos x="340" y="170"/>
                </a:cxn>
                <a:cxn ang="0">
                  <a:pos x="332" y="120"/>
                </a:cxn>
                <a:cxn ang="0">
                  <a:pos x="300" y="62"/>
                </a:cxn>
                <a:cxn ang="0">
                  <a:pos x="250" y="20"/>
                </a:cxn>
                <a:cxn ang="0">
                  <a:pos x="188" y="2"/>
                </a:cxn>
                <a:cxn ang="0">
                  <a:pos x="112" y="452"/>
                </a:cxn>
                <a:cxn ang="0">
                  <a:pos x="102" y="440"/>
                </a:cxn>
                <a:cxn ang="0">
                  <a:pos x="104" y="422"/>
                </a:cxn>
                <a:cxn ang="0">
                  <a:pos x="234" y="416"/>
                </a:cxn>
                <a:cxn ang="0">
                  <a:pos x="246" y="434"/>
                </a:cxn>
                <a:cxn ang="0">
                  <a:pos x="238" y="450"/>
                </a:cxn>
                <a:cxn ang="0">
                  <a:pos x="236" y="364"/>
                </a:cxn>
                <a:cxn ang="0">
                  <a:pos x="248" y="376"/>
                </a:cxn>
                <a:cxn ang="0">
                  <a:pos x="244" y="394"/>
                </a:cxn>
                <a:cxn ang="0">
                  <a:pos x="114" y="400"/>
                </a:cxn>
                <a:cxn ang="0">
                  <a:pos x="102" y="382"/>
                </a:cxn>
                <a:cxn ang="0">
                  <a:pos x="110" y="366"/>
                </a:cxn>
                <a:cxn ang="0">
                  <a:pos x="266" y="252"/>
                </a:cxn>
                <a:cxn ang="0">
                  <a:pos x="234" y="314"/>
                </a:cxn>
                <a:cxn ang="0">
                  <a:pos x="118" y="324"/>
                </a:cxn>
                <a:cxn ang="0">
                  <a:pos x="102" y="292"/>
                </a:cxn>
                <a:cxn ang="0">
                  <a:pos x="58" y="230"/>
                </a:cxn>
                <a:cxn ang="0">
                  <a:pos x="40" y="170"/>
                </a:cxn>
                <a:cxn ang="0">
                  <a:pos x="46" y="132"/>
                </a:cxn>
                <a:cxn ang="0">
                  <a:pos x="78" y="78"/>
                </a:cxn>
                <a:cxn ang="0">
                  <a:pos x="132" y="46"/>
                </a:cxn>
                <a:cxn ang="0">
                  <a:pos x="170" y="40"/>
                </a:cxn>
                <a:cxn ang="0">
                  <a:pos x="220" y="50"/>
                </a:cxn>
                <a:cxn ang="0">
                  <a:pos x="278" y="96"/>
                </a:cxn>
                <a:cxn ang="0">
                  <a:pos x="298" y="144"/>
                </a:cxn>
                <a:cxn ang="0">
                  <a:pos x="300" y="182"/>
                </a:cxn>
                <a:cxn ang="0">
                  <a:pos x="266" y="252"/>
                </a:cxn>
              </a:cxnLst>
              <a:rect l="0" t="0" r="r" b="b"/>
              <a:pathLst>
                <a:path w="340" h="502">
                  <a:moveTo>
                    <a:pt x="170" y="0"/>
                  </a:moveTo>
                  <a:lnTo>
                    <a:pt x="170" y="0"/>
                  </a:lnTo>
                  <a:lnTo>
                    <a:pt x="152" y="2"/>
                  </a:lnTo>
                  <a:lnTo>
                    <a:pt x="136" y="4"/>
                  </a:lnTo>
                  <a:lnTo>
                    <a:pt x="120" y="8"/>
                  </a:lnTo>
                  <a:lnTo>
                    <a:pt x="104" y="14"/>
                  </a:lnTo>
                  <a:lnTo>
                    <a:pt x="90" y="20"/>
                  </a:lnTo>
                  <a:lnTo>
                    <a:pt x="76" y="30"/>
                  </a:lnTo>
                  <a:lnTo>
                    <a:pt x="62" y="40"/>
                  </a:lnTo>
                  <a:lnTo>
                    <a:pt x="50" y="50"/>
                  </a:lnTo>
                  <a:lnTo>
                    <a:pt x="40" y="62"/>
                  </a:lnTo>
                  <a:lnTo>
                    <a:pt x="30" y="76"/>
                  </a:lnTo>
                  <a:lnTo>
                    <a:pt x="22" y="90"/>
                  </a:lnTo>
                  <a:lnTo>
                    <a:pt x="14" y="104"/>
                  </a:lnTo>
                  <a:lnTo>
                    <a:pt x="8" y="120"/>
                  </a:lnTo>
                  <a:lnTo>
                    <a:pt x="4" y="136"/>
                  </a:lnTo>
                  <a:lnTo>
                    <a:pt x="2" y="152"/>
                  </a:lnTo>
                  <a:lnTo>
                    <a:pt x="0" y="170"/>
                  </a:lnTo>
                  <a:lnTo>
                    <a:pt x="0" y="170"/>
                  </a:lnTo>
                  <a:lnTo>
                    <a:pt x="2" y="190"/>
                  </a:lnTo>
                  <a:lnTo>
                    <a:pt x="6" y="210"/>
                  </a:lnTo>
                  <a:lnTo>
                    <a:pt x="14" y="228"/>
                  </a:lnTo>
                  <a:lnTo>
                    <a:pt x="22" y="246"/>
                  </a:lnTo>
                  <a:lnTo>
                    <a:pt x="30" y="262"/>
                  </a:lnTo>
                  <a:lnTo>
                    <a:pt x="40" y="276"/>
                  </a:lnTo>
                  <a:lnTo>
                    <a:pt x="60" y="302"/>
                  </a:lnTo>
                  <a:lnTo>
                    <a:pt x="60" y="302"/>
                  </a:lnTo>
                  <a:lnTo>
                    <a:pt x="70" y="314"/>
                  </a:lnTo>
                  <a:lnTo>
                    <a:pt x="70" y="314"/>
                  </a:lnTo>
                  <a:lnTo>
                    <a:pt x="78" y="328"/>
                  </a:lnTo>
                  <a:lnTo>
                    <a:pt x="82" y="340"/>
                  </a:lnTo>
                  <a:lnTo>
                    <a:pt x="82" y="348"/>
                  </a:lnTo>
                  <a:lnTo>
                    <a:pt x="82" y="350"/>
                  </a:lnTo>
                  <a:lnTo>
                    <a:pt x="84" y="358"/>
                  </a:lnTo>
                  <a:lnTo>
                    <a:pt x="84" y="358"/>
                  </a:lnTo>
                  <a:lnTo>
                    <a:pt x="76" y="368"/>
                  </a:lnTo>
                  <a:lnTo>
                    <a:pt x="76" y="376"/>
                  </a:lnTo>
                  <a:lnTo>
                    <a:pt x="74" y="382"/>
                  </a:lnTo>
                  <a:lnTo>
                    <a:pt x="74" y="382"/>
                  </a:lnTo>
                  <a:lnTo>
                    <a:pt x="76" y="390"/>
                  </a:lnTo>
                  <a:lnTo>
                    <a:pt x="76" y="396"/>
                  </a:lnTo>
                  <a:lnTo>
                    <a:pt x="80" y="402"/>
                  </a:lnTo>
                  <a:lnTo>
                    <a:pt x="84" y="408"/>
                  </a:lnTo>
                  <a:lnTo>
                    <a:pt x="84" y="408"/>
                  </a:lnTo>
                  <a:lnTo>
                    <a:pt x="80" y="414"/>
                  </a:lnTo>
                  <a:lnTo>
                    <a:pt x="76" y="420"/>
                  </a:lnTo>
                  <a:lnTo>
                    <a:pt x="76" y="426"/>
                  </a:lnTo>
                  <a:lnTo>
                    <a:pt x="74" y="434"/>
                  </a:lnTo>
                  <a:lnTo>
                    <a:pt x="74" y="434"/>
                  </a:lnTo>
                  <a:lnTo>
                    <a:pt x="76" y="442"/>
                  </a:lnTo>
                  <a:lnTo>
                    <a:pt x="78" y="448"/>
                  </a:lnTo>
                  <a:lnTo>
                    <a:pt x="80" y="456"/>
                  </a:lnTo>
                  <a:lnTo>
                    <a:pt x="84" y="460"/>
                  </a:lnTo>
                  <a:lnTo>
                    <a:pt x="90" y="466"/>
                  </a:lnTo>
                  <a:lnTo>
                    <a:pt x="96" y="470"/>
                  </a:lnTo>
                  <a:lnTo>
                    <a:pt x="104" y="472"/>
                  </a:lnTo>
                  <a:lnTo>
                    <a:pt x="112" y="474"/>
                  </a:lnTo>
                  <a:lnTo>
                    <a:pt x="112" y="474"/>
                  </a:lnTo>
                  <a:lnTo>
                    <a:pt x="110" y="478"/>
                  </a:lnTo>
                  <a:lnTo>
                    <a:pt x="110" y="478"/>
                  </a:lnTo>
                  <a:lnTo>
                    <a:pt x="112" y="488"/>
                  </a:lnTo>
                  <a:lnTo>
                    <a:pt x="118" y="496"/>
                  </a:lnTo>
                  <a:lnTo>
                    <a:pt x="124" y="500"/>
                  </a:lnTo>
                  <a:lnTo>
                    <a:pt x="134" y="502"/>
                  </a:lnTo>
                  <a:lnTo>
                    <a:pt x="134" y="502"/>
                  </a:lnTo>
                  <a:lnTo>
                    <a:pt x="144" y="500"/>
                  </a:lnTo>
                  <a:lnTo>
                    <a:pt x="150" y="496"/>
                  </a:lnTo>
                  <a:lnTo>
                    <a:pt x="156" y="488"/>
                  </a:lnTo>
                  <a:lnTo>
                    <a:pt x="158" y="478"/>
                  </a:lnTo>
                  <a:lnTo>
                    <a:pt x="158" y="478"/>
                  </a:lnTo>
                  <a:lnTo>
                    <a:pt x="158" y="474"/>
                  </a:lnTo>
                  <a:lnTo>
                    <a:pt x="188" y="474"/>
                  </a:lnTo>
                  <a:lnTo>
                    <a:pt x="188" y="474"/>
                  </a:lnTo>
                  <a:lnTo>
                    <a:pt x="188" y="478"/>
                  </a:lnTo>
                  <a:lnTo>
                    <a:pt x="188" y="478"/>
                  </a:lnTo>
                  <a:lnTo>
                    <a:pt x="190" y="488"/>
                  </a:lnTo>
                  <a:lnTo>
                    <a:pt x="194" y="496"/>
                  </a:lnTo>
                  <a:lnTo>
                    <a:pt x="202" y="500"/>
                  </a:lnTo>
                  <a:lnTo>
                    <a:pt x="212" y="502"/>
                  </a:lnTo>
                  <a:lnTo>
                    <a:pt x="212" y="502"/>
                  </a:lnTo>
                  <a:lnTo>
                    <a:pt x="220" y="500"/>
                  </a:lnTo>
                  <a:lnTo>
                    <a:pt x="228" y="496"/>
                  </a:lnTo>
                  <a:lnTo>
                    <a:pt x="234" y="488"/>
                  </a:lnTo>
                  <a:lnTo>
                    <a:pt x="236" y="478"/>
                  </a:lnTo>
                  <a:lnTo>
                    <a:pt x="236" y="478"/>
                  </a:lnTo>
                  <a:lnTo>
                    <a:pt x="234" y="474"/>
                  </a:lnTo>
                  <a:lnTo>
                    <a:pt x="236" y="474"/>
                  </a:lnTo>
                  <a:lnTo>
                    <a:pt x="236" y="474"/>
                  </a:lnTo>
                  <a:lnTo>
                    <a:pt x="244" y="472"/>
                  </a:lnTo>
                  <a:lnTo>
                    <a:pt x="250" y="470"/>
                  </a:lnTo>
                  <a:lnTo>
                    <a:pt x="258" y="466"/>
                  </a:lnTo>
                  <a:lnTo>
                    <a:pt x="264" y="462"/>
                  </a:lnTo>
                  <a:lnTo>
                    <a:pt x="268" y="456"/>
                  </a:lnTo>
                  <a:lnTo>
                    <a:pt x="272" y="450"/>
                  </a:lnTo>
                  <a:lnTo>
                    <a:pt x="274" y="442"/>
                  </a:lnTo>
                  <a:lnTo>
                    <a:pt x="274" y="434"/>
                  </a:lnTo>
                  <a:lnTo>
                    <a:pt x="274" y="434"/>
                  </a:lnTo>
                  <a:lnTo>
                    <a:pt x="274" y="426"/>
                  </a:lnTo>
                  <a:lnTo>
                    <a:pt x="272" y="420"/>
                  </a:lnTo>
                  <a:lnTo>
                    <a:pt x="268" y="414"/>
                  </a:lnTo>
                  <a:lnTo>
                    <a:pt x="264" y="408"/>
                  </a:lnTo>
                  <a:lnTo>
                    <a:pt x="264" y="408"/>
                  </a:lnTo>
                  <a:lnTo>
                    <a:pt x="268" y="402"/>
                  </a:lnTo>
                  <a:lnTo>
                    <a:pt x="272" y="396"/>
                  </a:lnTo>
                  <a:lnTo>
                    <a:pt x="274" y="390"/>
                  </a:lnTo>
                  <a:lnTo>
                    <a:pt x="274" y="382"/>
                  </a:lnTo>
                  <a:lnTo>
                    <a:pt x="274" y="382"/>
                  </a:lnTo>
                  <a:lnTo>
                    <a:pt x="272" y="370"/>
                  </a:lnTo>
                  <a:lnTo>
                    <a:pt x="268" y="360"/>
                  </a:lnTo>
                  <a:lnTo>
                    <a:pt x="268" y="350"/>
                  </a:lnTo>
                  <a:lnTo>
                    <a:pt x="268" y="350"/>
                  </a:lnTo>
                  <a:lnTo>
                    <a:pt x="268" y="338"/>
                  </a:lnTo>
                  <a:lnTo>
                    <a:pt x="272" y="326"/>
                  </a:lnTo>
                  <a:lnTo>
                    <a:pt x="280" y="306"/>
                  </a:lnTo>
                  <a:lnTo>
                    <a:pt x="280" y="306"/>
                  </a:lnTo>
                  <a:lnTo>
                    <a:pt x="288" y="290"/>
                  </a:lnTo>
                  <a:lnTo>
                    <a:pt x="300" y="274"/>
                  </a:lnTo>
                  <a:lnTo>
                    <a:pt x="300" y="274"/>
                  </a:lnTo>
                  <a:lnTo>
                    <a:pt x="314" y="252"/>
                  </a:lnTo>
                  <a:lnTo>
                    <a:pt x="326" y="228"/>
                  </a:lnTo>
                  <a:lnTo>
                    <a:pt x="332" y="214"/>
                  </a:lnTo>
                  <a:lnTo>
                    <a:pt x="336" y="200"/>
                  </a:lnTo>
                  <a:lnTo>
                    <a:pt x="338" y="186"/>
                  </a:lnTo>
                  <a:lnTo>
                    <a:pt x="340" y="170"/>
                  </a:lnTo>
                  <a:lnTo>
                    <a:pt x="340" y="170"/>
                  </a:lnTo>
                  <a:lnTo>
                    <a:pt x="338" y="152"/>
                  </a:lnTo>
                  <a:lnTo>
                    <a:pt x="336" y="136"/>
                  </a:lnTo>
                  <a:lnTo>
                    <a:pt x="332" y="120"/>
                  </a:lnTo>
                  <a:lnTo>
                    <a:pt x="326" y="104"/>
                  </a:lnTo>
                  <a:lnTo>
                    <a:pt x="320" y="90"/>
                  </a:lnTo>
                  <a:lnTo>
                    <a:pt x="310" y="76"/>
                  </a:lnTo>
                  <a:lnTo>
                    <a:pt x="300" y="62"/>
                  </a:lnTo>
                  <a:lnTo>
                    <a:pt x="290" y="50"/>
                  </a:lnTo>
                  <a:lnTo>
                    <a:pt x="278" y="40"/>
                  </a:lnTo>
                  <a:lnTo>
                    <a:pt x="264" y="30"/>
                  </a:lnTo>
                  <a:lnTo>
                    <a:pt x="250" y="20"/>
                  </a:lnTo>
                  <a:lnTo>
                    <a:pt x="236" y="14"/>
                  </a:lnTo>
                  <a:lnTo>
                    <a:pt x="220" y="8"/>
                  </a:lnTo>
                  <a:lnTo>
                    <a:pt x="204" y="4"/>
                  </a:lnTo>
                  <a:lnTo>
                    <a:pt x="188" y="2"/>
                  </a:lnTo>
                  <a:lnTo>
                    <a:pt x="170" y="0"/>
                  </a:lnTo>
                  <a:lnTo>
                    <a:pt x="170" y="0"/>
                  </a:lnTo>
                  <a:close/>
                  <a:moveTo>
                    <a:pt x="234" y="452"/>
                  </a:moveTo>
                  <a:lnTo>
                    <a:pt x="112" y="452"/>
                  </a:lnTo>
                  <a:lnTo>
                    <a:pt x="112" y="452"/>
                  </a:lnTo>
                  <a:lnTo>
                    <a:pt x="108" y="450"/>
                  </a:lnTo>
                  <a:lnTo>
                    <a:pt x="104" y="446"/>
                  </a:lnTo>
                  <a:lnTo>
                    <a:pt x="102" y="440"/>
                  </a:lnTo>
                  <a:lnTo>
                    <a:pt x="100" y="434"/>
                  </a:lnTo>
                  <a:lnTo>
                    <a:pt x="100" y="434"/>
                  </a:lnTo>
                  <a:lnTo>
                    <a:pt x="102" y="428"/>
                  </a:lnTo>
                  <a:lnTo>
                    <a:pt x="104" y="422"/>
                  </a:lnTo>
                  <a:lnTo>
                    <a:pt x="108" y="418"/>
                  </a:lnTo>
                  <a:lnTo>
                    <a:pt x="112" y="416"/>
                  </a:lnTo>
                  <a:lnTo>
                    <a:pt x="234" y="416"/>
                  </a:lnTo>
                  <a:lnTo>
                    <a:pt x="234" y="416"/>
                  </a:lnTo>
                  <a:lnTo>
                    <a:pt x="238" y="418"/>
                  </a:lnTo>
                  <a:lnTo>
                    <a:pt x="242" y="422"/>
                  </a:lnTo>
                  <a:lnTo>
                    <a:pt x="244" y="428"/>
                  </a:lnTo>
                  <a:lnTo>
                    <a:pt x="246" y="434"/>
                  </a:lnTo>
                  <a:lnTo>
                    <a:pt x="246" y="434"/>
                  </a:lnTo>
                  <a:lnTo>
                    <a:pt x="244" y="440"/>
                  </a:lnTo>
                  <a:lnTo>
                    <a:pt x="242" y="446"/>
                  </a:lnTo>
                  <a:lnTo>
                    <a:pt x="238" y="450"/>
                  </a:lnTo>
                  <a:lnTo>
                    <a:pt x="234" y="452"/>
                  </a:lnTo>
                  <a:lnTo>
                    <a:pt x="234" y="452"/>
                  </a:lnTo>
                  <a:close/>
                  <a:moveTo>
                    <a:pt x="114" y="364"/>
                  </a:moveTo>
                  <a:lnTo>
                    <a:pt x="236" y="364"/>
                  </a:lnTo>
                  <a:lnTo>
                    <a:pt x="236" y="364"/>
                  </a:lnTo>
                  <a:lnTo>
                    <a:pt x="240" y="366"/>
                  </a:lnTo>
                  <a:lnTo>
                    <a:pt x="244" y="370"/>
                  </a:lnTo>
                  <a:lnTo>
                    <a:pt x="248" y="376"/>
                  </a:lnTo>
                  <a:lnTo>
                    <a:pt x="248" y="382"/>
                  </a:lnTo>
                  <a:lnTo>
                    <a:pt x="248" y="382"/>
                  </a:lnTo>
                  <a:lnTo>
                    <a:pt x="248" y="388"/>
                  </a:lnTo>
                  <a:lnTo>
                    <a:pt x="244" y="394"/>
                  </a:lnTo>
                  <a:lnTo>
                    <a:pt x="240" y="398"/>
                  </a:lnTo>
                  <a:lnTo>
                    <a:pt x="236" y="400"/>
                  </a:lnTo>
                  <a:lnTo>
                    <a:pt x="114" y="400"/>
                  </a:lnTo>
                  <a:lnTo>
                    <a:pt x="114" y="400"/>
                  </a:lnTo>
                  <a:lnTo>
                    <a:pt x="110" y="398"/>
                  </a:lnTo>
                  <a:lnTo>
                    <a:pt x="106" y="394"/>
                  </a:lnTo>
                  <a:lnTo>
                    <a:pt x="104" y="388"/>
                  </a:lnTo>
                  <a:lnTo>
                    <a:pt x="102" y="382"/>
                  </a:lnTo>
                  <a:lnTo>
                    <a:pt x="102" y="382"/>
                  </a:lnTo>
                  <a:lnTo>
                    <a:pt x="104" y="376"/>
                  </a:lnTo>
                  <a:lnTo>
                    <a:pt x="106" y="370"/>
                  </a:lnTo>
                  <a:lnTo>
                    <a:pt x="110" y="366"/>
                  </a:lnTo>
                  <a:lnTo>
                    <a:pt x="114" y="364"/>
                  </a:lnTo>
                  <a:lnTo>
                    <a:pt x="114" y="364"/>
                  </a:lnTo>
                  <a:close/>
                  <a:moveTo>
                    <a:pt x="266" y="252"/>
                  </a:moveTo>
                  <a:lnTo>
                    <a:pt x="266" y="252"/>
                  </a:lnTo>
                  <a:lnTo>
                    <a:pt x="256" y="270"/>
                  </a:lnTo>
                  <a:lnTo>
                    <a:pt x="244" y="288"/>
                  </a:lnTo>
                  <a:lnTo>
                    <a:pt x="244" y="288"/>
                  </a:lnTo>
                  <a:lnTo>
                    <a:pt x="234" y="314"/>
                  </a:lnTo>
                  <a:lnTo>
                    <a:pt x="228" y="334"/>
                  </a:lnTo>
                  <a:lnTo>
                    <a:pt x="120" y="334"/>
                  </a:lnTo>
                  <a:lnTo>
                    <a:pt x="120" y="334"/>
                  </a:lnTo>
                  <a:lnTo>
                    <a:pt x="118" y="324"/>
                  </a:lnTo>
                  <a:lnTo>
                    <a:pt x="114" y="314"/>
                  </a:lnTo>
                  <a:lnTo>
                    <a:pt x="108" y="304"/>
                  </a:lnTo>
                  <a:lnTo>
                    <a:pt x="102" y="292"/>
                  </a:lnTo>
                  <a:lnTo>
                    <a:pt x="102" y="292"/>
                  </a:lnTo>
                  <a:lnTo>
                    <a:pt x="90" y="278"/>
                  </a:lnTo>
                  <a:lnTo>
                    <a:pt x="90" y="278"/>
                  </a:lnTo>
                  <a:lnTo>
                    <a:pt x="74" y="254"/>
                  </a:lnTo>
                  <a:lnTo>
                    <a:pt x="58" y="230"/>
                  </a:lnTo>
                  <a:lnTo>
                    <a:pt x="50" y="216"/>
                  </a:lnTo>
                  <a:lnTo>
                    <a:pt x="44" y="200"/>
                  </a:lnTo>
                  <a:lnTo>
                    <a:pt x="42" y="186"/>
                  </a:lnTo>
                  <a:lnTo>
                    <a:pt x="40" y="170"/>
                  </a:lnTo>
                  <a:lnTo>
                    <a:pt x="40" y="170"/>
                  </a:lnTo>
                  <a:lnTo>
                    <a:pt x="40" y="156"/>
                  </a:lnTo>
                  <a:lnTo>
                    <a:pt x="42" y="144"/>
                  </a:lnTo>
                  <a:lnTo>
                    <a:pt x="46" y="132"/>
                  </a:lnTo>
                  <a:lnTo>
                    <a:pt x="50" y="120"/>
                  </a:lnTo>
                  <a:lnTo>
                    <a:pt x="56" y="108"/>
                  </a:lnTo>
                  <a:lnTo>
                    <a:pt x="62" y="96"/>
                  </a:lnTo>
                  <a:lnTo>
                    <a:pt x="78" y="78"/>
                  </a:lnTo>
                  <a:lnTo>
                    <a:pt x="98" y="62"/>
                  </a:lnTo>
                  <a:lnTo>
                    <a:pt x="108" y="56"/>
                  </a:lnTo>
                  <a:lnTo>
                    <a:pt x="120" y="50"/>
                  </a:lnTo>
                  <a:lnTo>
                    <a:pt x="132" y="46"/>
                  </a:lnTo>
                  <a:lnTo>
                    <a:pt x="144" y="42"/>
                  </a:lnTo>
                  <a:lnTo>
                    <a:pt x="156" y="40"/>
                  </a:lnTo>
                  <a:lnTo>
                    <a:pt x="170" y="40"/>
                  </a:lnTo>
                  <a:lnTo>
                    <a:pt x="170" y="40"/>
                  </a:lnTo>
                  <a:lnTo>
                    <a:pt x="184" y="40"/>
                  </a:lnTo>
                  <a:lnTo>
                    <a:pt x="196" y="42"/>
                  </a:lnTo>
                  <a:lnTo>
                    <a:pt x="208" y="46"/>
                  </a:lnTo>
                  <a:lnTo>
                    <a:pt x="220" y="50"/>
                  </a:lnTo>
                  <a:lnTo>
                    <a:pt x="232" y="56"/>
                  </a:lnTo>
                  <a:lnTo>
                    <a:pt x="242" y="62"/>
                  </a:lnTo>
                  <a:lnTo>
                    <a:pt x="262" y="78"/>
                  </a:lnTo>
                  <a:lnTo>
                    <a:pt x="278" y="96"/>
                  </a:lnTo>
                  <a:lnTo>
                    <a:pt x="284" y="108"/>
                  </a:lnTo>
                  <a:lnTo>
                    <a:pt x="290" y="120"/>
                  </a:lnTo>
                  <a:lnTo>
                    <a:pt x="294" y="132"/>
                  </a:lnTo>
                  <a:lnTo>
                    <a:pt x="298" y="144"/>
                  </a:lnTo>
                  <a:lnTo>
                    <a:pt x="300" y="156"/>
                  </a:lnTo>
                  <a:lnTo>
                    <a:pt x="300" y="170"/>
                  </a:lnTo>
                  <a:lnTo>
                    <a:pt x="300" y="170"/>
                  </a:lnTo>
                  <a:lnTo>
                    <a:pt x="300" y="182"/>
                  </a:lnTo>
                  <a:lnTo>
                    <a:pt x="298" y="192"/>
                  </a:lnTo>
                  <a:lnTo>
                    <a:pt x="290" y="214"/>
                  </a:lnTo>
                  <a:lnTo>
                    <a:pt x="280" y="232"/>
                  </a:lnTo>
                  <a:lnTo>
                    <a:pt x="266" y="252"/>
                  </a:lnTo>
                  <a:lnTo>
                    <a:pt x="266" y="25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6" name="Freeform 62"/>
            <p:cNvSpPr>
              <a:spLocks/>
            </p:cNvSpPr>
            <p:nvPr/>
          </p:nvSpPr>
          <p:spPr bwMode="auto">
            <a:xfrm>
              <a:off x="3702050" y="984250"/>
              <a:ext cx="50800" cy="209550"/>
            </a:xfrm>
            <a:custGeom>
              <a:avLst/>
              <a:gdLst/>
              <a:ahLst/>
              <a:cxnLst>
                <a:cxn ang="0">
                  <a:pos x="16" y="132"/>
                </a:cxn>
                <a:cxn ang="0">
                  <a:pos x="16" y="132"/>
                </a:cxn>
                <a:cxn ang="0">
                  <a:pos x="22" y="130"/>
                </a:cxn>
                <a:cxn ang="0">
                  <a:pos x="28" y="126"/>
                </a:cxn>
                <a:cxn ang="0">
                  <a:pos x="32" y="122"/>
                </a:cxn>
                <a:cxn ang="0">
                  <a:pos x="32" y="114"/>
                </a:cxn>
                <a:cxn ang="0">
                  <a:pos x="32" y="18"/>
                </a:cxn>
                <a:cxn ang="0">
                  <a:pos x="32" y="18"/>
                </a:cxn>
                <a:cxn ang="0">
                  <a:pos x="32" y="10"/>
                </a:cxn>
                <a:cxn ang="0">
                  <a:pos x="28" y="6"/>
                </a:cxn>
                <a:cxn ang="0">
                  <a:pos x="22" y="2"/>
                </a:cxn>
                <a:cxn ang="0">
                  <a:pos x="16" y="0"/>
                </a:cxn>
                <a:cxn ang="0">
                  <a:pos x="16" y="0"/>
                </a:cxn>
                <a:cxn ang="0">
                  <a:pos x="10" y="2"/>
                </a:cxn>
                <a:cxn ang="0">
                  <a:pos x="4" y="6"/>
                </a:cxn>
                <a:cxn ang="0">
                  <a:pos x="2" y="10"/>
                </a:cxn>
                <a:cxn ang="0">
                  <a:pos x="0" y="18"/>
                </a:cxn>
                <a:cxn ang="0">
                  <a:pos x="0" y="114"/>
                </a:cxn>
                <a:cxn ang="0">
                  <a:pos x="0" y="114"/>
                </a:cxn>
                <a:cxn ang="0">
                  <a:pos x="2" y="122"/>
                </a:cxn>
                <a:cxn ang="0">
                  <a:pos x="4" y="126"/>
                </a:cxn>
                <a:cxn ang="0">
                  <a:pos x="10" y="130"/>
                </a:cxn>
                <a:cxn ang="0">
                  <a:pos x="16" y="132"/>
                </a:cxn>
                <a:cxn ang="0">
                  <a:pos x="16" y="132"/>
                </a:cxn>
              </a:cxnLst>
              <a:rect l="0" t="0" r="r" b="b"/>
              <a:pathLst>
                <a:path w="32" h="132">
                  <a:moveTo>
                    <a:pt x="16" y="132"/>
                  </a:moveTo>
                  <a:lnTo>
                    <a:pt x="16" y="132"/>
                  </a:lnTo>
                  <a:lnTo>
                    <a:pt x="22" y="130"/>
                  </a:lnTo>
                  <a:lnTo>
                    <a:pt x="28" y="126"/>
                  </a:lnTo>
                  <a:lnTo>
                    <a:pt x="32" y="122"/>
                  </a:lnTo>
                  <a:lnTo>
                    <a:pt x="32" y="114"/>
                  </a:lnTo>
                  <a:lnTo>
                    <a:pt x="32" y="18"/>
                  </a:lnTo>
                  <a:lnTo>
                    <a:pt x="32" y="18"/>
                  </a:lnTo>
                  <a:lnTo>
                    <a:pt x="32" y="10"/>
                  </a:lnTo>
                  <a:lnTo>
                    <a:pt x="28" y="6"/>
                  </a:lnTo>
                  <a:lnTo>
                    <a:pt x="22" y="2"/>
                  </a:lnTo>
                  <a:lnTo>
                    <a:pt x="16" y="0"/>
                  </a:lnTo>
                  <a:lnTo>
                    <a:pt x="16" y="0"/>
                  </a:lnTo>
                  <a:lnTo>
                    <a:pt x="10" y="2"/>
                  </a:lnTo>
                  <a:lnTo>
                    <a:pt x="4" y="6"/>
                  </a:lnTo>
                  <a:lnTo>
                    <a:pt x="2" y="10"/>
                  </a:lnTo>
                  <a:lnTo>
                    <a:pt x="0" y="18"/>
                  </a:lnTo>
                  <a:lnTo>
                    <a:pt x="0" y="114"/>
                  </a:lnTo>
                  <a:lnTo>
                    <a:pt x="0" y="114"/>
                  </a:lnTo>
                  <a:lnTo>
                    <a:pt x="2" y="122"/>
                  </a:lnTo>
                  <a:lnTo>
                    <a:pt x="4" y="126"/>
                  </a:lnTo>
                  <a:lnTo>
                    <a:pt x="10" y="130"/>
                  </a:lnTo>
                  <a:lnTo>
                    <a:pt x="16" y="132"/>
                  </a:lnTo>
                  <a:lnTo>
                    <a:pt x="16" y="1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7" name="Freeform 63"/>
            <p:cNvSpPr>
              <a:spLocks/>
            </p:cNvSpPr>
            <p:nvPr/>
          </p:nvSpPr>
          <p:spPr bwMode="auto">
            <a:xfrm>
              <a:off x="3222625" y="1270000"/>
              <a:ext cx="187325" cy="130175"/>
            </a:xfrm>
            <a:custGeom>
              <a:avLst/>
              <a:gdLst/>
              <a:ahLst/>
              <a:cxnLst>
                <a:cxn ang="0">
                  <a:pos x="110" y="50"/>
                </a:cxn>
                <a:cxn ang="0">
                  <a:pos x="26" y="2"/>
                </a:cxn>
                <a:cxn ang="0">
                  <a:pos x="26" y="2"/>
                </a:cxn>
                <a:cxn ang="0">
                  <a:pos x="20" y="0"/>
                </a:cxn>
                <a:cxn ang="0">
                  <a:pos x="12" y="0"/>
                </a:cxn>
                <a:cxn ang="0">
                  <a:pos x="8" y="4"/>
                </a:cxn>
                <a:cxn ang="0">
                  <a:pos x="2" y="8"/>
                </a:cxn>
                <a:cxn ang="0">
                  <a:pos x="2" y="8"/>
                </a:cxn>
                <a:cxn ang="0">
                  <a:pos x="0" y="14"/>
                </a:cxn>
                <a:cxn ang="0">
                  <a:pos x="2" y="20"/>
                </a:cxn>
                <a:cxn ang="0">
                  <a:pos x="4" y="26"/>
                </a:cxn>
                <a:cxn ang="0">
                  <a:pos x="8" y="30"/>
                </a:cxn>
                <a:cxn ang="0">
                  <a:pos x="94" y="80"/>
                </a:cxn>
                <a:cxn ang="0">
                  <a:pos x="94" y="80"/>
                </a:cxn>
                <a:cxn ang="0">
                  <a:pos x="100" y="82"/>
                </a:cxn>
                <a:cxn ang="0">
                  <a:pos x="106" y="80"/>
                </a:cxn>
                <a:cxn ang="0">
                  <a:pos x="112" y="78"/>
                </a:cxn>
                <a:cxn ang="0">
                  <a:pos x="116" y="74"/>
                </a:cxn>
                <a:cxn ang="0">
                  <a:pos x="116" y="74"/>
                </a:cxn>
                <a:cxn ang="0">
                  <a:pos x="118" y="66"/>
                </a:cxn>
                <a:cxn ang="0">
                  <a:pos x="118" y="60"/>
                </a:cxn>
                <a:cxn ang="0">
                  <a:pos x="114" y="54"/>
                </a:cxn>
                <a:cxn ang="0">
                  <a:pos x="110" y="50"/>
                </a:cxn>
                <a:cxn ang="0">
                  <a:pos x="110" y="50"/>
                </a:cxn>
              </a:cxnLst>
              <a:rect l="0" t="0" r="r" b="b"/>
              <a:pathLst>
                <a:path w="118" h="82">
                  <a:moveTo>
                    <a:pt x="110" y="50"/>
                  </a:moveTo>
                  <a:lnTo>
                    <a:pt x="26" y="2"/>
                  </a:lnTo>
                  <a:lnTo>
                    <a:pt x="26" y="2"/>
                  </a:lnTo>
                  <a:lnTo>
                    <a:pt x="20" y="0"/>
                  </a:lnTo>
                  <a:lnTo>
                    <a:pt x="12" y="0"/>
                  </a:lnTo>
                  <a:lnTo>
                    <a:pt x="8" y="4"/>
                  </a:lnTo>
                  <a:lnTo>
                    <a:pt x="2" y="8"/>
                  </a:lnTo>
                  <a:lnTo>
                    <a:pt x="2" y="8"/>
                  </a:lnTo>
                  <a:lnTo>
                    <a:pt x="0" y="14"/>
                  </a:lnTo>
                  <a:lnTo>
                    <a:pt x="2" y="20"/>
                  </a:lnTo>
                  <a:lnTo>
                    <a:pt x="4" y="26"/>
                  </a:lnTo>
                  <a:lnTo>
                    <a:pt x="8" y="30"/>
                  </a:lnTo>
                  <a:lnTo>
                    <a:pt x="94" y="80"/>
                  </a:lnTo>
                  <a:lnTo>
                    <a:pt x="94" y="80"/>
                  </a:lnTo>
                  <a:lnTo>
                    <a:pt x="100" y="82"/>
                  </a:lnTo>
                  <a:lnTo>
                    <a:pt x="106" y="80"/>
                  </a:lnTo>
                  <a:lnTo>
                    <a:pt x="112" y="78"/>
                  </a:lnTo>
                  <a:lnTo>
                    <a:pt x="116" y="74"/>
                  </a:lnTo>
                  <a:lnTo>
                    <a:pt x="116" y="74"/>
                  </a:lnTo>
                  <a:lnTo>
                    <a:pt x="118" y="66"/>
                  </a:lnTo>
                  <a:lnTo>
                    <a:pt x="118" y="60"/>
                  </a:lnTo>
                  <a:lnTo>
                    <a:pt x="114" y="54"/>
                  </a:lnTo>
                  <a:lnTo>
                    <a:pt x="110" y="50"/>
                  </a:lnTo>
                  <a:lnTo>
                    <a:pt x="110" y="5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8" name="Freeform 64"/>
            <p:cNvSpPr>
              <a:spLocks/>
            </p:cNvSpPr>
            <p:nvPr/>
          </p:nvSpPr>
          <p:spPr bwMode="auto">
            <a:xfrm>
              <a:off x="4044950" y="1270000"/>
              <a:ext cx="187325" cy="130175"/>
            </a:xfrm>
            <a:custGeom>
              <a:avLst/>
              <a:gdLst/>
              <a:ahLst/>
              <a:cxnLst>
                <a:cxn ang="0">
                  <a:pos x="116" y="8"/>
                </a:cxn>
                <a:cxn ang="0">
                  <a:pos x="116" y="8"/>
                </a:cxn>
                <a:cxn ang="0">
                  <a:pos x="112" y="4"/>
                </a:cxn>
                <a:cxn ang="0">
                  <a:pos x="106" y="0"/>
                </a:cxn>
                <a:cxn ang="0">
                  <a:pos x="100" y="0"/>
                </a:cxn>
                <a:cxn ang="0">
                  <a:pos x="94" y="2"/>
                </a:cxn>
                <a:cxn ang="0">
                  <a:pos x="8" y="50"/>
                </a:cxn>
                <a:cxn ang="0">
                  <a:pos x="8" y="50"/>
                </a:cxn>
                <a:cxn ang="0">
                  <a:pos x="4" y="54"/>
                </a:cxn>
                <a:cxn ang="0">
                  <a:pos x="2" y="60"/>
                </a:cxn>
                <a:cxn ang="0">
                  <a:pos x="0" y="66"/>
                </a:cxn>
                <a:cxn ang="0">
                  <a:pos x="2" y="74"/>
                </a:cxn>
                <a:cxn ang="0">
                  <a:pos x="2" y="74"/>
                </a:cxn>
                <a:cxn ang="0">
                  <a:pos x="8" y="78"/>
                </a:cxn>
                <a:cxn ang="0">
                  <a:pos x="12" y="80"/>
                </a:cxn>
                <a:cxn ang="0">
                  <a:pos x="20" y="82"/>
                </a:cxn>
                <a:cxn ang="0">
                  <a:pos x="26" y="80"/>
                </a:cxn>
                <a:cxn ang="0">
                  <a:pos x="110" y="30"/>
                </a:cxn>
                <a:cxn ang="0">
                  <a:pos x="110" y="30"/>
                </a:cxn>
                <a:cxn ang="0">
                  <a:pos x="114" y="26"/>
                </a:cxn>
                <a:cxn ang="0">
                  <a:pos x="118" y="20"/>
                </a:cxn>
                <a:cxn ang="0">
                  <a:pos x="118" y="14"/>
                </a:cxn>
                <a:cxn ang="0">
                  <a:pos x="116" y="8"/>
                </a:cxn>
                <a:cxn ang="0">
                  <a:pos x="116" y="8"/>
                </a:cxn>
              </a:cxnLst>
              <a:rect l="0" t="0" r="r" b="b"/>
              <a:pathLst>
                <a:path w="118" h="82">
                  <a:moveTo>
                    <a:pt x="116" y="8"/>
                  </a:moveTo>
                  <a:lnTo>
                    <a:pt x="116" y="8"/>
                  </a:lnTo>
                  <a:lnTo>
                    <a:pt x="112" y="4"/>
                  </a:lnTo>
                  <a:lnTo>
                    <a:pt x="106" y="0"/>
                  </a:lnTo>
                  <a:lnTo>
                    <a:pt x="100" y="0"/>
                  </a:lnTo>
                  <a:lnTo>
                    <a:pt x="94" y="2"/>
                  </a:lnTo>
                  <a:lnTo>
                    <a:pt x="8" y="50"/>
                  </a:lnTo>
                  <a:lnTo>
                    <a:pt x="8" y="50"/>
                  </a:lnTo>
                  <a:lnTo>
                    <a:pt x="4" y="54"/>
                  </a:lnTo>
                  <a:lnTo>
                    <a:pt x="2" y="60"/>
                  </a:lnTo>
                  <a:lnTo>
                    <a:pt x="0" y="66"/>
                  </a:lnTo>
                  <a:lnTo>
                    <a:pt x="2" y="74"/>
                  </a:lnTo>
                  <a:lnTo>
                    <a:pt x="2" y="74"/>
                  </a:lnTo>
                  <a:lnTo>
                    <a:pt x="8" y="78"/>
                  </a:lnTo>
                  <a:lnTo>
                    <a:pt x="12" y="80"/>
                  </a:lnTo>
                  <a:lnTo>
                    <a:pt x="20" y="82"/>
                  </a:lnTo>
                  <a:lnTo>
                    <a:pt x="26" y="80"/>
                  </a:lnTo>
                  <a:lnTo>
                    <a:pt x="110" y="30"/>
                  </a:lnTo>
                  <a:lnTo>
                    <a:pt x="110" y="30"/>
                  </a:lnTo>
                  <a:lnTo>
                    <a:pt x="114" y="26"/>
                  </a:lnTo>
                  <a:lnTo>
                    <a:pt x="118" y="20"/>
                  </a:lnTo>
                  <a:lnTo>
                    <a:pt x="118" y="14"/>
                  </a:lnTo>
                  <a:lnTo>
                    <a:pt x="116" y="8"/>
                  </a:lnTo>
                  <a:lnTo>
                    <a:pt x="116"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9" name="Freeform 65"/>
            <p:cNvSpPr>
              <a:spLocks/>
            </p:cNvSpPr>
            <p:nvPr/>
          </p:nvSpPr>
          <p:spPr bwMode="auto">
            <a:xfrm>
              <a:off x="3400425" y="1063625"/>
              <a:ext cx="130175" cy="187325"/>
            </a:xfrm>
            <a:custGeom>
              <a:avLst/>
              <a:gdLst/>
              <a:ahLst/>
              <a:cxnLst>
                <a:cxn ang="0">
                  <a:pos x="52" y="110"/>
                </a:cxn>
                <a:cxn ang="0">
                  <a:pos x="52" y="110"/>
                </a:cxn>
                <a:cxn ang="0">
                  <a:pos x="56" y="114"/>
                </a:cxn>
                <a:cxn ang="0">
                  <a:pos x="62" y="116"/>
                </a:cxn>
                <a:cxn ang="0">
                  <a:pos x="68" y="118"/>
                </a:cxn>
                <a:cxn ang="0">
                  <a:pos x="74" y="116"/>
                </a:cxn>
                <a:cxn ang="0">
                  <a:pos x="74" y="116"/>
                </a:cxn>
                <a:cxn ang="0">
                  <a:pos x="78" y="110"/>
                </a:cxn>
                <a:cxn ang="0">
                  <a:pos x="82" y="106"/>
                </a:cxn>
                <a:cxn ang="0">
                  <a:pos x="82" y="100"/>
                </a:cxn>
                <a:cxn ang="0">
                  <a:pos x="80" y="92"/>
                </a:cxn>
                <a:cxn ang="0">
                  <a:pos x="30" y="8"/>
                </a:cxn>
                <a:cxn ang="0">
                  <a:pos x="30" y="8"/>
                </a:cxn>
                <a:cxn ang="0">
                  <a:pos x="26" y="4"/>
                </a:cxn>
                <a:cxn ang="0">
                  <a:pos x="20" y="0"/>
                </a:cxn>
                <a:cxn ang="0">
                  <a:pos x="14" y="0"/>
                </a:cxn>
                <a:cxn ang="0">
                  <a:pos x="8" y="2"/>
                </a:cxn>
                <a:cxn ang="0">
                  <a:pos x="8" y="2"/>
                </a:cxn>
                <a:cxn ang="0">
                  <a:pos x="4" y="6"/>
                </a:cxn>
                <a:cxn ang="0">
                  <a:pos x="0" y="12"/>
                </a:cxn>
                <a:cxn ang="0">
                  <a:pos x="0" y="18"/>
                </a:cxn>
                <a:cxn ang="0">
                  <a:pos x="2" y="24"/>
                </a:cxn>
                <a:cxn ang="0">
                  <a:pos x="52" y="110"/>
                </a:cxn>
              </a:cxnLst>
              <a:rect l="0" t="0" r="r" b="b"/>
              <a:pathLst>
                <a:path w="82" h="118">
                  <a:moveTo>
                    <a:pt x="52" y="110"/>
                  </a:moveTo>
                  <a:lnTo>
                    <a:pt x="52" y="110"/>
                  </a:lnTo>
                  <a:lnTo>
                    <a:pt x="56" y="114"/>
                  </a:lnTo>
                  <a:lnTo>
                    <a:pt x="62" y="116"/>
                  </a:lnTo>
                  <a:lnTo>
                    <a:pt x="68" y="118"/>
                  </a:lnTo>
                  <a:lnTo>
                    <a:pt x="74" y="116"/>
                  </a:lnTo>
                  <a:lnTo>
                    <a:pt x="74" y="116"/>
                  </a:lnTo>
                  <a:lnTo>
                    <a:pt x="78" y="110"/>
                  </a:lnTo>
                  <a:lnTo>
                    <a:pt x="82" y="106"/>
                  </a:lnTo>
                  <a:lnTo>
                    <a:pt x="82" y="100"/>
                  </a:lnTo>
                  <a:lnTo>
                    <a:pt x="80" y="92"/>
                  </a:lnTo>
                  <a:lnTo>
                    <a:pt x="30" y="8"/>
                  </a:lnTo>
                  <a:lnTo>
                    <a:pt x="30" y="8"/>
                  </a:lnTo>
                  <a:lnTo>
                    <a:pt x="26" y="4"/>
                  </a:lnTo>
                  <a:lnTo>
                    <a:pt x="20" y="0"/>
                  </a:lnTo>
                  <a:lnTo>
                    <a:pt x="14" y="0"/>
                  </a:lnTo>
                  <a:lnTo>
                    <a:pt x="8" y="2"/>
                  </a:lnTo>
                  <a:lnTo>
                    <a:pt x="8" y="2"/>
                  </a:lnTo>
                  <a:lnTo>
                    <a:pt x="4" y="6"/>
                  </a:lnTo>
                  <a:lnTo>
                    <a:pt x="0" y="12"/>
                  </a:lnTo>
                  <a:lnTo>
                    <a:pt x="0" y="18"/>
                  </a:lnTo>
                  <a:lnTo>
                    <a:pt x="2" y="24"/>
                  </a:lnTo>
                  <a:lnTo>
                    <a:pt x="52"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30" name="Freeform 66"/>
            <p:cNvSpPr>
              <a:spLocks/>
            </p:cNvSpPr>
            <p:nvPr/>
          </p:nvSpPr>
          <p:spPr bwMode="auto">
            <a:xfrm>
              <a:off x="3927475" y="1063625"/>
              <a:ext cx="127000" cy="187325"/>
            </a:xfrm>
            <a:custGeom>
              <a:avLst/>
              <a:gdLst/>
              <a:ahLst/>
              <a:cxnLst>
                <a:cxn ang="0">
                  <a:pos x="8" y="116"/>
                </a:cxn>
                <a:cxn ang="0">
                  <a:pos x="8" y="116"/>
                </a:cxn>
                <a:cxn ang="0">
                  <a:pos x="14" y="118"/>
                </a:cxn>
                <a:cxn ang="0">
                  <a:pos x="20" y="116"/>
                </a:cxn>
                <a:cxn ang="0">
                  <a:pos x="26" y="114"/>
                </a:cxn>
                <a:cxn ang="0">
                  <a:pos x="30" y="110"/>
                </a:cxn>
                <a:cxn ang="0">
                  <a:pos x="78" y="24"/>
                </a:cxn>
                <a:cxn ang="0">
                  <a:pos x="78" y="24"/>
                </a:cxn>
                <a:cxn ang="0">
                  <a:pos x="80" y="18"/>
                </a:cxn>
                <a:cxn ang="0">
                  <a:pos x="80" y="12"/>
                </a:cxn>
                <a:cxn ang="0">
                  <a:pos x="78" y="6"/>
                </a:cxn>
                <a:cxn ang="0">
                  <a:pos x="72" y="2"/>
                </a:cxn>
                <a:cxn ang="0">
                  <a:pos x="72" y="2"/>
                </a:cxn>
                <a:cxn ang="0">
                  <a:pos x="66" y="0"/>
                </a:cxn>
                <a:cxn ang="0">
                  <a:pos x="60" y="0"/>
                </a:cxn>
                <a:cxn ang="0">
                  <a:pos x="54" y="4"/>
                </a:cxn>
                <a:cxn ang="0">
                  <a:pos x="50" y="8"/>
                </a:cxn>
                <a:cxn ang="0">
                  <a:pos x="2" y="92"/>
                </a:cxn>
                <a:cxn ang="0">
                  <a:pos x="2" y="92"/>
                </a:cxn>
                <a:cxn ang="0">
                  <a:pos x="0" y="100"/>
                </a:cxn>
                <a:cxn ang="0">
                  <a:pos x="0" y="106"/>
                </a:cxn>
                <a:cxn ang="0">
                  <a:pos x="2" y="110"/>
                </a:cxn>
                <a:cxn ang="0">
                  <a:pos x="8" y="116"/>
                </a:cxn>
                <a:cxn ang="0">
                  <a:pos x="8" y="116"/>
                </a:cxn>
              </a:cxnLst>
              <a:rect l="0" t="0" r="r" b="b"/>
              <a:pathLst>
                <a:path w="80" h="118">
                  <a:moveTo>
                    <a:pt x="8" y="116"/>
                  </a:moveTo>
                  <a:lnTo>
                    <a:pt x="8" y="116"/>
                  </a:lnTo>
                  <a:lnTo>
                    <a:pt x="14" y="118"/>
                  </a:lnTo>
                  <a:lnTo>
                    <a:pt x="20" y="116"/>
                  </a:lnTo>
                  <a:lnTo>
                    <a:pt x="26" y="114"/>
                  </a:lnTo>
                  <a:lnTo>
                    <a:pt x="30" y="110"/>
                  </a:lnTo>
                  <a:lnTo>
                    <a:pt x="78" y="24"/>
                  </a:lnTo>
                  <a:lnTo>
                    <a:pt x="78" y="24"/>
                  </a:lnTo>
                  <a:lnTo>
                    <a:pt x="80" y="18"/>
                  </a:lnTo>
                  <a:lnTo>
                    <a:pt x="80" y="12"/>
                  </a:lnTo>
                  <a:lnTo>
                    <a:pt x="78" y="6"/>
                  </a:lnTo>
                  <a:lnTo>
                    <a:pt x="72" y="2"/>
                  </a:lnTo>
                  <a:lnTo>
                    <a:pt x="72" y="2"/>
                  </a:lnTo>
                  <a:lnTo>
                    <a:pt x="66" y="0"/>
                  </a:lnTo>
                  <a:lnTo>
                    <a:pt x="60" y="0"/>
                  </a:lnTo>
                  <a:lnTo>
                    <a:pt x="54" y="4"/>
                  </a:lnTo>
                  <a:lnTo>
                    <a:pt x="50" y="8"/>
                  </a:lnTo>
                  <a:lnTo>
                    <a:pt x="2" y="92"/>
                  </a:lnTo>
                  <a:lnTo>
                    <a:pt x="2" y="92"/>
                  </a:lnTo>
                  <a:lnTo>
                    <a:pt x="0" y="100"/>
                  </a:lnTo>
                  <a:lnTo>
                    <a:pt x="0" y="106"/>
                  </a:lnTo>
                  <a:lnTo>
                    <a:pt x="2" y="110"/>
                  </a:lnTo>
                  <a:lnTo>
                    <a:pt x="8" y="116"/>
                  </a:lnTo>
                  <a:lnTo>
                    <a:pt x="8" y="11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grpSp>
      <p:grpSp>
        <p:nvGrpSpPr>
          <p:cNvPr id="3" name="组合 2"/>
          <p:cNvGrpSpPr/>
          <p:nvPr/>
        </p:nvGrpSpPr>
        <p:grpSpPr>
          <a:xfrm>
            <a:off x="2622775" y="2836981"/>
            <a:ext cx="7339337" cy="1431668"/>
            <a:chOff x="2622775" y="2836981"/>
            <a:chExt cx="7339337" cy="1431668"/>
          </a:xfrm>
        </p:grpSpPr>
        <p:sp>
          <p:nvSpPr>
            <p:cNvPr id="16" name="等腰三角形 15"/>
            <p:cNvSpPr/>
            <p:nvPr/>
          </p:nvSpPr>
          <p:spPr>
            <a:xfrm rot="4776203" flipH="1">
              <a:off x="2690624" y="2769132"/>
              <a:ext cx="1431668" cy="1567365"/>
            </a:xfrm>
            <a:custGeom>
              <a:avLst/>
              <a:gdLst/>
              <a:ahLst/>
              <a:cxnLst/>
              <a:rect l="l" t="t" r="r" b="b"/>
              <a:pathLst>
                <a:path w="1629149" h="1783565">
                  <a:moveTo>
                    <a:pt x="437303" y="1690743"/>
                  </a:moveTo>
                  <a:cubicBezTo>
                    <a:pt x="38690" y="1482381"/>
                    <a:pt x="-115540" y="990332"/>
                    <a:pt x="92822" y="591719"/>
                  </a:cubicBezTo>
                  <a:cubicBezTo>
                    <a:pt x="223048" y="342586"/>
                    <a:pt x="464089" y="188916"/>
                    <a:pt x="723875" y="159567"/>
                  </a:cubicBezTo>
                  <a:lnTo>
                    <a:pt x="763992" y="158940"/>
                  </a:lnTo>
                  <a:lnTo>
                    <a:pt x="856178" y="0"/>
                  </a:lnTo>
                  <a:lnTo>
                    <a:pt x="952755" y="166512"/>
                  </a:lnTo>
                  <a:lnTo>
                    <a:pt x="960258" y="167499"/>
                  </a:lnTo>
                  <a:cubicBezTo>
                    <a:pt x="1039082" y="181852"/>
                    <a:pt x="1117106" y="208172"/>
                    <a:pt x="1191846" y="247240"/>
                  </a:cubicBezTo>
                  <a:cubicBezTo>
                    <a:pt x="1590460" y="455602"/>
                    <a:pt x="1744689" y="947652"/>
                    <a:pt x="1536328" y="1346264"/>
                  </a:cubicBezTo>
                  <a:cubicBezTo>
                    <a:pt x="1327966" y="1744877"/>
                    <a:pt x="835917" y="1899105"/>
                    <a:pt x="437303" y="1690743"/>
                  </a:cubicBezTo>
                  <a:close/>
                </a:path>
              </a:pathLst>
            </a:custGeom>
            <a:solidFill>
              <a:srgbClr val="3C846F"/>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59"/>
              <a:endParaRPr kumimoji="1" lang="zh-CN" altLang="en-US" sz="3200">
                <a:solidFill>
                  <a:srgbClr val="070707"/>
                </a:solidFill>
                <a:latin typeface="Calibri"/>
                <a:ea typeface="宋体"/>
              </a:endParaRPr>
            </a:p>
          </p:txBody>
        </p:sp>
        <p:grpSp>
          <p:nvGrpSpPr>
            <p:cNvPr id="19" name="组 36"/>
            <p:cNvGrpSpPr/>
            <p:nvPr/>
          </p:nvGrpSpPr>
          <p:grpSpPr>
            <a:xfrm>
              <a:off x="2932099" y="3207106"/>
              <a:ext cx="812800" cy="808567"/>
              <a:chOff x="8328025" y="3667125"/>
              <a:chExt cx="609600" cy="606425"/>
            </a:xfrm>
            <a:solidFill>
              <a:schemeClr val="bg1"/>
            </a:solidFill>
          </p:grpSpPr>
          <p:sp>
            <p:nvSpPr>
              <p:cNvPr id="20" name="Freeform 213"/>
              <p:cNvSpPr>
                <a:spLocks noEditPoints="1"/>
              </p:cNvSpPr>
              <p:nvPr/>
            </p:nvSpPr>
            <p:spPr bwMode="auto">
              <a:xfrm>
                <a:off x="8328025" y="3667125"/>
                <a:ext cx="609600" cy="606425"/>
              </a:xfrm>
              <a:custGeom>
                <a:avLst/>
                <a:gdLst/>
                <a:ahLst/>
                <a:cxnLst>
                  <a:cxn ang="0">
                    <a:pos x="64" y="0"/>
                  </a:cxn>
                  <a:cxn ang="0">
                    <a:pos x="52" y="0"/>
                  </a:cxn>
                  <a:cxn ang="0">
                    <a:pos x="28" y="10"/>
                  </a:cxn>
                  <a:cxn ang="0">
                    <a:pos x="10" y="28"/>
                  </a:cxn>
                  <a:cxn ang="0">
                    <a:pos x="2" y="50"/>
                  </a:cxn>
                  <a:cxn ang="0">
                    <a:pos x="0" y="232"/>
                  </a:cxn>
                  <a:cxn ang="0">
                    <a:pos x="2" y="244"/>
                  </a:cxn>
                  <a:cxn ang="0">
                    <a:pos x="10" y="266"/>
                  </a:cxn>
                  <a:cxn ang="0">
                    <a:pos x="28" y="284"/>
                  </a:cxn>
                  <a:cxn ang="0">
                    <a:pos x="52" y="294"/>
                  </a:cxn>
                  <a:cxn ang="0">
                    <a:pos x="124" y="296"/>
                  </a:cxn>
                  <a:cxn ang="0">
                    <a:pos x="230" y="296"/>
                  </a:cxn>
                  <a:cxn ang="0">
                    <a:pos x="320" y="296"/>
                  </a:cxn>
                  <a:cxn ang="0">
                    <a:pos x="344" y="290"/>
                  </a:cxn>
                  <a:cxn ang="0">
                    <a:pos x="364" y="276"/>
                  </a:cxn>
                  <a:cxn ang="0">
                    <a:pos x="378" y="256"/>
                  </a:cxn>
                  <a:cxn ang="0">
                    <a:pos x="384" y="232"/>
                  </a:cxn>
                  <a:cxn ang="0">
                    <a:pos x="384" y="64"/>
                  </a:cxn>
                  <a:cxn ang="0">
                    <a:pos x="378" y="38"/>
                  </a:cxn>
                  <a:cxn ang="0">
                    <a:pos x="364" y="18"/>
                  </a:cxn>
                  <a:cxn ang="0">
                    <a:pos x="344" y="4"/>
                  </a:cxn>
                  <a:cxn ang="0">
                    <a:pos x="320" y="0"/>
                  </a:cxn>
                  <a:cxn ang="0">
                    <a:pos x="344" y="232"/>
                  </a:cxn>
                  <a:cxn ang="0">
                    <a:pos x="342" y="240"/>
                  </a:cxn>
                  <a:cxn ang="0">
                    <a:pos x="328" y="254"/>
                  </a:cxn>
                  <a:cxn ang="0">
                    <a:pos x="230" y="256"/>
                  </a:cxn>
                  <a:cxn ang="0">
                    <a:pos x="204" y="264"/>
                  </a:cxn>
                  <a:cxn ang="0">
                    <a:pos x="164" y="296"/>
                  </a:cxn>
                  <a:cxn ang="0">
                    <a:pos x="124" y="256"/>
                  </a:cxn>
                  <a:cxn ang="0">
                    <a:pos x="64" y="256"/>
                  </a:cxn>
                  <a:cxn ang="0">
                    <a:pos x="48" y="248"/>
                  </a:cxn>
                  <a:cxn ang="0">
                    <a:pos x="40" y="232"/>
                  </a:cxn>
                  <a:cxn ang="0">
                    <a:pos x="40" y="64"/>
                  </a:cxn>
                  <a:cxn ang="0">
                    <a:pos x="48" y="46"/>
                  </a:cxn>
                  <a:cxn ang="0">
                    <a:pos x="64" y="40"/>
                  </a:cxn>
                  <a:cxn ang="0">
                    <a:pos x="320" y="40"/>
                  </a:cxn>
                  <a:cxn ang="0">
                    <a:pos x="336" y="46"/>
                  </a:cxn>
                  <a:cxn ang="0">
                    <a:pos x="344" y="64"/>
                  </a:cxn>
                  <a:cxn ang="0">
                    <a:pos x="344" y="232"/>
                  </a:cxn>
                </a:cxnLst>
                <a:rect l="0" t="0" r="r" b="b"/>
                <a:pathLst>
                  <a:path w="384" h="382">
                    <a:moveTo>
                      <a:pt x="320" y="0"/>
                    </a:moveTo>
                    <a:lnTo>
                      <a:pt x="64" y="0"/>
                    </a:lnTo>
                    <a:lnTo>
                      <a:pt x="64" y="0"/>
                    </a:lnTo>
                    <a:lnTo>
                      <a:pt x="52" y="0"/>
                    </a:lnTo>
                    <a:lnTo>
                      <a:pt x="40" y="4"/>
                    </a:lnTo>
                    <a:lnTo>
                      <a:pt x="28" y="10"/>
                    </a:lnTo>
                    <a:lnTo>
                      <a:pt x="18" y="18"/>
                    </a:lnTo>
                    <a:lnTo>
                      <a:pt x="10" y="28"/>
                    </a:lnTo>
                    <a:lnTo>
                      <a:pt x="6" y="38"/>
                    </a:lnTo>
                    <a:lnTo>
                      <a:pt x="2" y="50"/>
                    </a:lnTo>
                    <a:lnTo>
                      <a:pt x="0" y="64"/>
                    </a:lnTo>
                    <a:lnTo>
                      <a:pt x="0" y="232"/>
                    </a:lnTo>
                    <a:lnTo>
                      <a:pt x="0" y="232"/>
                    </a:lnTo>
                    <a:lnTo>
                      <a:pt x="2" y="244"/>
                    </a:lnTo>
                    <a:lnTo>
                      <a:pt x="6" y="256"/>
                    </a:lnTo>
                    <a:lnTo>
                      <a:pt x="10" y="266"/>
                    </a:lnTo>
                    <a:lnTo>
                      <a:pt x="18" y="276"/>
                    </a:lnTo>
                    <a:lnTo>
                      <a:pt x="28" y="284"/>
                    </a:lnTo>
                    <a:lnTo>
                      <a:pt x="40" y="290"/>
                    </a:lnTo>
                    <a:lnTo>
                      <a:pt x="52" y="294"/>
                    </a:lnTo>
                    <a:lnTo>
                      <a:pt x="64" y="296"/>
                    </a:lnTo>
                    <a:lnTo>
                      <a:pt x="124" y="296"/>
                    </a:lnTo>
                    <a:lnTo>
                      <a:pt x="124" y="382"/>
                    </a:lnTo>
                    <a:lnTo>
                      <a:pt x="230" y="296"/>
                    </a:lnTo>
                    <a:lnTo>
                      <a:pt x="320" y="296"/>
                    </a:lnTo>
                    <a:lnTo>
                      <a:pt x="320" y="296"/>
                    </a:lnTo>
                    <a:lnTo>
                      <a:pt x="332" y="294"/>
                    </a:lnTo>
                    <a:lnTo>
                      <a:pt x="344" y="290"/>
                    </a:lnTo>
                    <a:lnTo>
                      <a:pt x="356" y="284"/>
                    </a:lnTo>
                    <a:lnTo>
                      <a:pt x="364" y="276"/>
                    </a:lnTo>
                    <a:lnTo>
                      <a:pt x="372" y="266"/>
                    </a:lnTo>
                    <a:lnTo>
                      <a:pt x="378" y="256"/>
                    </a:lnTo>
                    <a:lnTo>
                      <a:pt x="382" y="244"/>
                    </a:lnTo>
                    <a:lnTo>
                      <a:pt x="384" y="232"/>
                    </a:lnTo>
                    <a:lnTo>
                      <a:pt x="384" y="64"/>
                    </a:lnTo>
                    <a:lnTo>
                      <a:pt x="384" y="64"/>
                    </a:lnTo>
                    <a:lnTo>
                      <a:pt x="382" y="50"/>
                    </a:lnTo>
                    <a:lnTo>
                      <a:pt x="378" y="38"/>
                    </a:lnTo>
                    <a:lnTo>
                      <a:pt x="372" y="28"/>
                    </a:lnTo>
                    <a:lnTo>
                      <a:pt x="364" y="18"/>
                    </a:lnTo>
                    <a:lnTo>
                      <a:pt x="356" y="10"/>
                    </a:lnTo>
                    <a:lnTo>
                      <a:pt x="344" y="4"/>
                    </a:lnTo>
                    <a:lnTo>
                      <a:pt x="332" y="0"/>
                    </a:lnTo>
                    <a:lnTo>
                      <a:pt x="320" y="0"/>
                    </a:lnTo>
                    <a:lnTo>
                      <a:pt x="320" y="0"/>
                    </a:lnTo>
                    <a:close/>
                    <a:moveTo>
                      <a:pt x="344" y="232"/>
                    </a:moveTo>
                    <a:lnTo>
                      <a:pt x="344" y="232"/>
                    </a:lnTo>
                    <a:lnTo>
                      <a:pt x="342" y="240"/>
                    </a:lnTo>
                    <a:lnTo>
                      <a:pt x="336" y="248"/>
                    </a:lnTo>
                    <a:lnTo>
                      <a:pt x="328" y="254"/>
                    </a:lnTo>
                    <a:lnTo>
                      <a:pt x="320" y="256"/>
                    </a:lnTo>
                    <a:lnTo>
                      <a:pt x="230" y="256"/>
                    </a:lnTo>
                    <a:lnTo>
                      <a:pt x="216" y="256"/>
                    </a:lnTo>
                    <a:lnTo>
                      <a:pt x="204" y="264"/>
                    </a:lnTo>
                    <a:lnTo>
                      <a:pt x="164" y="298"/>
                    </a:lnTo>
                    <a:lnTo>
                      <a:pt x="164" y="296"/>
                    </a:lnTo>
                    <a:lnTo>
                      <a:pt x="164" y="256"/>
                    </a:lnTo>
                    <a:lnTo>
                      <a:pt x="124" y="256"/>
                    </a:lnTo>
                    <a:lnTo>
                      <a:pt x="64" y="256"/>
                    </a:lnTo>
                    <a:lnTo>
                      <a:pt x="64" y="256"/>
                    </a:lnTo>
                    <a:lnTo>
                      <a:pt x="54" y="254"/>
                    </a:lnTo>
                    <a:lnTo>
                      <a:pt x="48" y="248"/>
                    </a:lnTo>
                    <a:lnTo>
                      <a:pt x="42" y="240"/>
                    </a:lnTo>
                    <a:lnTo>
                      <a:pt x="40" y="232"/>
                    </a:lnTo>
                    <a:lnTo>
                      <a:pt x="40" y="64"/>
                    </a:lnTo>
                    <a:lnTo>
                      <a:pt x="40" y="64"/>
                    </a:lnTo>
                    <a:lnTo>
                      <a:pt x="42" y="54"/>
                    </a:lnTo>
                    <a:lnTo>
                      <a:pt x="48" y="46"/>
                    </a:lnTo>
                    <a:lnTo>
                      <a:pt x="54" y="42"/>
                    </a:lnTo>
                    <a:lnTo>
                      <a:pt x="64" y="40"/>
                    </a:lnTo>
                    <a:lnTo>
                      <a:pt x="320" y="40"/>
                    </a:lnTo>
                    <a:lnTo>
                      <a:pt x="320" y="40"/>
                    </a:lnTo>
                    <a:lnTo>
                      <a:pt x="328" y="42"/>
                    </a:lnTo>
                    <a:lnTo>
                      <a:pt x="336" y="46"/>
                    </a:lnTo>
                    <a:lnTo>
                      <a:pt x="342" y="54"/>
                    </a:lnTo>
                    <a:lnTo>
                      <a:pt x="344" y="64"/>
                    </a:lnTo>
                    <a:lnTo>
                      <a:pt x="344" y="232"/>
                    </a:lnTo>
                    <a:lnTo>
                      <a:pt x="344" y="2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1" name="Freeform 214"/>
              <p:cNvSpPr>
                <a:spLocks/>
              </p:cNvSpPr>
              <p:nvPr/>
            </p:nvSpPr>
            <p:spPr bwMode="auto">
              <a:xfrm>
                <a:off x="8464550"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2" name="Freeform 215"/>
              <p:cNvSpPr>
                <a:spLocks/>
              </p:cNvSpPr>
              <p:nvPr/>
            </p:nvSpPr>
            <p:spPr bwMode="auto">
              <a:xfrm>
                <a:off x="8594725"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3" name="Freeform 216"/>
              <p:cNvSpPr>
                <a:spLocks/>
              </p:cNvSpPr>
              <p:nvPr/>
            </p:nvSpPr>
            <p:spPr bwMode="auto">
              <a:xfrm>
                <a:off x="8724900" y="3863975"/>
                <a:ext cx="76200" cy="73025"/>
              </a:xfrm>
              <a:custGeom>
                <a:avLst/>
                <a:gdLst/>
                <a:ahLst/>
                <a:cxnLst>
                  <a:cxn ang="0">
                    <a:pos x="24" y="0"/>
                  </a:cxn>
                  <a:cxn ang="0">
                    <a:pos x="24" y="0"/>
                  </a:cxn>
                  <a:cxn ang="0">
                    <a:pos x="32" y="2"/>
                  </a:cxn>
                  <a:cxn ang="0">
                    <a:pos x="40" y="6"/>
                  </a:cxn>
                  <a:cxn ang="0">
                    <a:pos x="46" y="14"/>
                  </a:cxn>
                  <a:cxn ang="0">
                    <a:pos x="48" y="24"/>
                  </a:cxn>
                  <a:cxn ang="0">
                    <a:pos x="48"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8" h="46">
                    <a:moveTo>
                      <a:pt x="24" y="0"/>
                    </a:moveTo>
                    <a:lnTo>
                      <a:pt x="24" y="0"/>
                    </a:lnTo>
                    <a:lnTo>
                      <a:pt x="32" y="2"/>
                    </a:lnTo>
                    <a:lnTo>
                      <a:pt x="40" y="6"/>
                    </a:lnTo>
                    <a:lnTo>
                      <a:pt x="46" y="14"/>
                    </a:lnTo>
                    <a:lnTo>
                      <a:pt x="48" y="24"/>
                    </a:lnTo>
                    <a:lnTo>
                      <a:pt x="48"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grpSp>
        <p:sp>
          <p:nvSpPr>
            <p:cNvPr id="38" name="矩形 37"/>
            <p:cNvSpPr/>
            <p:nvPr/>
          </p:nvSpPr>
          <p:spPr>
            <a:xfrm>
              <a:off x="4306455" y="3358944"/>
              <a:ext cx="5655657" cy="772519"/>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lnSpc>
                  <a:spcPct val="130000"/>
                </a:lnSpc>
              </a:pPr>
              <a:r>
                <a:rPr lang="zh-CN" altLang="en-US" b="1" dirty="0">
                  <a:latin typeface="黑体" panose="02010609060101010101" pitchFamily="49" charset="-122"/>
                  <a:ea typeface="黑体" panose="02010609060101010101" pitchFamily="49" charset="-122"/>
                  <a:sym typeface="微软雅黑" panose="020B0503020204020204" pitchFamily="34" charset="-122"/>
                </a:rPr>
                <a:t>关注点</a:t>
              </a:r>
              <a:r>
                <a:rPr lang="zh-CN" altLang="en-US" sz="1600" dirty="0">
                  <a:latin typeface="微软雅黑" panose="020B0503020204020204" pitchFamily="34" charset="-122"/>
                  <a:sym typeface="微软雅黑" panose="020B0503020204020204" pitchFamily="34" charset="-122"/>
                </a:rPr>
                <a:t>：</a:t>
              </a:r>
              <a:endParaRPr lang="en-US" altLang="zh-CN" sz="1600" dirty="0">
                <a:latin typeface="微软雅黑" panose="020B0503020204020204" pitchFamily="34" charset="-122"/>
                <a:sym typeface="微软雅黑" panose="020B0503020204020204" pitchFamily="34" charset="-122"/>
              </a:endParaRPr>
            </a:p>
            <a:p>
              <a:pPr algn="ctr">
                <a:lnSpc>
                  <a:spcPct val="130000"/>
                </a:lnSpc>
              </a:pPr>
              <a:r>
                <a:rPr lang="zh-CN" altLang="en-US" sz="1600" dirty="0">
                  <a:latin typeface="微软雅黑" panose="020B0503020204020204" pitchFamily="34" charset="-122"/>
                  <a:sym typeface="微软雅黑" panose="020B0503020204020204" pitchFamily="34" charset="-122"/>
                </a:rPr>
                <a:t>不同</a:t>
              </a:r>
              <a:r>
                <a:rPr lang="en-US" altLang="zh-CN" sz="1600" dirty="0" err="1">
                  <a:latin typeface="微软雅黑" panose="020B0503020204020204" pitchFamily="34" charset="-122"/>
                  <a:sym typeface="微软雅黑" panose="020B0503020204020204" pitchFamily="34" charset="-122"/>
                </a:rPr>
                <a:t>service_type</a:t>
              </a:r>
              <a:r>
                <a:rPr lang="zh-CN" altLang="en-US" sz="1600" dirty="0">
                  <a:latin typeface="微软雅黑" panose="020B0503020204020204" pitchFamily="34" charset="-122"/>
                  <a:sym typeface="微软雅黑" panose="020B0503020204020204" pitchFamily="34" charset="-122"/>
                </a:rPr>
                <a:t>之间较大的预测差距</a:t>
              </a:r>
            </a:p>
          </p:txBody>
        </p:sp>
      </p:grpSp>
      <p:grpSp>
        <p:nvGrpSpPr>
          <p:cNvPr id="4" name="组合 3"/>
          <p:cNvGrpSpPr/>
          <p:nvPr/>
        </p:nvGrpSpPr>
        <p:grpSpPr>
          <a:xfrm>
            <a:off x="1460405" y="4348229"/>
            <a:ext cx="8501708" cy="1877182"/>
            <a:chOff x="1460405" y="4348229"/>
            <a:chExt cx="8501708" cy="1877182"/>
          </a:xfrm>
        </p:grpSpPr>
        <p:sp>
          <p:nvSpPr>
            <p:cNvPr id="11" name="等腰三角形 15"/>
            <p:cNvSpPr/>
            <p:nvPr/>
          </p:nvSpPr>
          <p:spPr>
            <a:xfrm rot="7716562" flipH="1">
              <a:off x="1528254" y="4280380"/>
              <a:ext cx="1431668" cy="1567365"/>
            </a:xfrm>
            <a:custGeom>
              <a:avLst/>
              <a:gdLst/>
              <a:ahLst/>
              <a:cxnLst/>
              <a:rect l="l" t="t" r="r" b="b"/>
              <a:pathLst>
                <a:path w="1629149" h="1783565">
                  <a:moveTo>
                    <a:pt x="437303" y="1690743"/>
                  </a:moveTo>
                  <a:cubicBezTo>
                    <a:pt x="38690" y="1482381"/>
                    <a:pt x="-115540" y="990332"/>
                    <a:pt x="92822" y="591719"/>
                  </a:cubicBezTo>
                  <a:cubicBezTo>
                    <a:pt x="223048" y="342586"/>
                    <a:pt x="464089" y="188916"/>
                    <a:pt x="723875" y="159567"/>
                  </a:cubicBezTo>
                  <a:lnTo>
                    <a:pt x="763992" y="158940"/>
                  </a:lnTo>
                  <a:lnTo>
                    <a:pt x="856178" y="0"/>
                  </a:lnTo>
                  <a:lnTo>
                    <a:pt x="952755" y="166512"/>
                  </a:lnTo>
                  <a:lnTo>
                    <a:pt x="960258" y="167499"/>
                  </a:lnTo>
                  <a:cubicBezTo>
                    <a:pt x="1039082" y="181852"/>
                    <a:pt x="1117106" y="208172"/>
                    <a:pt x="1191846" y="247240"/>
                  </a:cubicBezTo>
                  <a:cubicBezTo>
                    <a:pt x="1590460" y="455602"/>
                    <a:pt x="1744689" y="947652"/>
                    <a:pt x="1536328" y="1346264"/>
                  </a:cubicBezTo>
                  <a:cubicBezTo>
                    <a:pt x="1327966" y="1744877"/>
                    <a:pt x="835917" y="1899105"/>
                    <a:pt x="437303" y="1690743"/>
                  </a:cubicBezTo>
                  <a:close/>
                </a:path>
              </a:pathLst>
            </a:custGeom>
            <a:solidFill>
              <a:srgbClr val="CBD35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59"/>
              <a:endParaRPr kumimoji="1" lang="zh-CN" altLang="en-US" sz="3200">
                <a:solidFill>
                  <a:srgbClr val="070707"/>
                </a:solidFill>
                <a:latin typeface="Calibri"/>
                <a:ea typeface="宋体"/>
              </a:endParaRPr>
            </a:p>
          </p:txBody>
        </p:sp>
        <p:grpSp>
          <p:nvGrpSpPr>
            <p:cNvPr id="31" name="组 49"/>
            <p:cNvGrpSpPr/>
            <p:nvPr/>
          </p:nvGrpSpPr>
          <p:grpSpPr>
            <a:xfrm>
              <a:off x="1788852" y="4681031"/>
              <a:ext cx="843453" cy="797861"/>
              <a:chOff x="4321175" y="111125"/>
              <a:chExt cx="704850" cy="666750"/>
            </a:xfrm>
            <a:solidFill>
              <a:srgbClr val="FFFFFF"/>
            </a:solidFill>
          </p:grpSpPr>
          <p:sp>
            <p:nvSpPr>
              <p:cNvPr id="32" name="Freeform 34"/>
              <p:cNvSpPr>
                <a:spLocks noEditPoints="1"/>
              </p:cNvSpPr>
              <p:nvPr/>
            </p:nvSpPr>
            <p:spPr bwMode="auto">
              <a:xfrm>
                <a:off x="4321175" y="111125"/>
                <a:ext cx="704850" cy="666750"/>
              </a:xfrm>
              <a:custGeom>
                <a:avLst/>
                <a:gdLst/>
                <a:ahLst/>
                <a:cxnLst>
                  <a:cxn ang="0">
                    <a:pos x="444" y="0"/>
                  </a:cxn>
                  <a:cxn ang="0">
                    <a:pos x="0" y="0"/>
                  </a:cxn>
                  <a:cxn ang="0">
                    <a:pos x="0" y="54"/>
                  </a:cxn>
                  <a:cxn ang="0">
                    <a:pos x="36" y="54"/>
                  </a:cxn>
                  <a:cxn ang="0">
                    <a:pos x="36" y="330"/>
                  </a:cxn>
                  <a:cxn ang="0">
                    <a:pos x="194" y="330"/>
                  </a:cxn>
                  <a:cxn ang="0">
                    <a:pos x="194" y="368"/>
                  </a:cxn>
                  <a:cxn ang="0">
                    <a:pos x="194" y="368"/>
                  </a:cxn>
                  <a:cxn ang="0">
                    <a:pos x="172" y="374"/>
                  </a:cxn>
                  <a:cxn ang="0">
                    <a:pos x="154" y="382"/>
                  </a:cxn>
                  <a:cxn ang="0">
                    <a:pos x="148" y="386"/>
                  </a:cxn>
                  <a:cxn ang="0">
                    <a:pos x="144" y="392"/>
                  </a:cxn>
                  <a:cxn ang="0">
                    <a:pos x="140" y="398"/>
                  </a:cxn>
                  <a:cxn ang="0">
                    <a:pos x="140" y="404"/>
                  </a:cxn>
                  <a:cxn ang="0">
                    <a:pos x="140" y="404"/>
                  </a:cxn>
                  <a:cxn ang="0">
                    <a:pos x="142" y="408"/>
                  </a:cxn>
                  <a:cxn ang="0">
                    <a:pos x="146" y="410"/>
                  </a:cxn>
                  <a:cxn ang="0">
                    <a:pos x="166" y="416"/>
                  </a:cxn>
                  <a:cxn ang="0">
                    <a:pos x="192" y="418"/>
                  </a:cxn>
                  <a:cxn ang="0">
                    <a:pos x="222" y="420"/>
                  </a:cxn>
                  <a:cxn ang="0">
                    <a:pos x="252" y="418"/>
                  </a:cxn>
                  <a:cxn ang="0">
                    <a:pos x="278" y="416"/>
                  </a:cxn>
                  <a:cxn ang="0">
                    <a:pos x="298" y="410"/>
                  </a:cxn>
                  <a:cxn ang="0">
                    <a:pos x="302" y="408"/>
                  </a:cxn>
                  <a:cxn ang="0">
                    <a:pos x="304" y="404"/>
                  </a:cxn>
                  <a:cxn ang="0">
                    <a:pos x="304" y="404"/>
                  </a:cxn>
                  <a:cxn ang="0">
                    <a:pos x="304" y="398"/>
                  </a:cxn>
                  <a:cxn ang="0">
                    <a:pos x="300" y="392"/>
                  </a:cxn>
                  <a:cxn ang="0">
                    <a:pos x="296" y="386"/>
                  </a:cxn>
                  <a:cxn ang="0">
                    <a:pos x="290" y="382"/>
                  </a:cxn>
                  <a:cxn ang="0">
                    <a:pos x="272" y="374"/>
                  </a:cxn>
                  <a:cxn ang="0">
                    <a:pos x="250" y="368"/>
                  </a:cxn>
                  <a:cxn ang="0">
                    <a:pos x="250" y="330"/>
                  </a:cxn>
                  <a:cxn ang="0">
                    <a:pos x="408" y="330"/>
                  </a:cxn>
                  <a:cxn ang="0">
                    <a:pos x="408" y="54"/>
                  </a:cxn>
                  <a:cxn ang="0">
                    <a:pos x="444" y="54"/>
                  </a:cxn>
                  <a:cxn ang="0">
                    <a:pos x="444" y="0"/>
                  </a:cxn>
                  <a:cxn ang="0">
                    <a:pos x="444" y="0"/>
                  </a:cxn>
                  <a:cxn ang="0">
                    <a:pos x="378" y="300"/>
                  </a:cxn>
                  <a:cxn ang="0">
                    <a:pos x="66" y="300"/>
                  </a:cxn>
                  <a:cxn ang="0">
                    <a:pos x="66" y="56"/>
                  </a:cxn>
                  <a:cxn ang="0">
                    <a:pos x="378" y="56"/>
                  </a:cxn>
                  <a:cxn ang="0">
                    <a:pos x="378" y="300"/>
                  </a:cxn>
                  <a:cxn ang="0">
                    <a:pos x="378" y="300"/>
                  </a:cxn>
                </a:cxnLst>
                <a:rect l="0" t="0" r="r" b="b"/>
                <a:pathLst>
                  <a:path w="444" h="420">
                    <a:moveTo>
                      <a:pt x="444" y="0"/>
                    </a:moveTo>
                    <a:lnTo>
                      <a:pt x="0" y="0"/>
                    </a:lnTo>
                    <a:lnTo>
                      <a:pt x="0" y="54"/>
                    </a:lnTo>
                    <a:lnTo>
                      <a:pt x="36" y="54"/>
                    </a:lnTo>
                    <a:lnTo>
                      <a:pt x="36" y="330"/>
                    </a:lnTo>
                    <a:lnTo>
                      <a:pt x="194" y="330"/>
                    </a:lnTo>
                    <a:lnTo>
                      <a:pt x="194" y="368"/>
                    </a:lnTo>
                    <a:lnTo>
                      <a:pt x="194" y="368"/>
                    </a:lnTo>
                    <a:lnTo>
                      <a:pt x="172" y="374"/>
                    </a:lnTo>
                    <a:lnTo>
                      <a:pt x="154" y="382"/>
                    </a:lnTo>
                    <a:lnTo>
                      <a:pt x="148" y="386"/>
                    </a:lnTo>
                    <a:lnTo>
                      <a:pt x="144" y="392"/>
                    </a:lnTo>
                    <a:lnTo>
                      <a:pt x="140" y="398"/>
                    </a:lnTo>
                    <a:lnTo>
                      <a:pt x="140" y="404"/>
                    </a:lnTo>
                    <a:lnTo>
                      <a:pt x="140" y="404"/>
                    </a:lnTo>
                    <a:lnTo>
                      <a:pt x="142" y="408"/>
                    </a:lnTo>
                    <a:lnTo>
                      <a:pt x="146" y="410"/>
                    </a:lnTo>
                    <a:lnTo>
                      <a:pt x="166" y="416"/>
                    </a:lnTo>
                    <a:lnTo>
                      <a:pt x="192" y="418"/>
                    </a:lnTo>
                    <a:lnTo>
                      <a:pt x="222" y="420"/>
                    </a:lnTo>
                    <a:lnTo>
                      <a:pt x="252" y="418"/>
                    </a:lnTo>
                    <a:lnTo>
                      <a:pt x="278" y="416"/>
                    </a:lnTo>
                    <a:lnTo>
                      <a:pt x="298" y="410"/>
                    </a:lnTo>
                    <a:lnTo>
                      <a:pt x="302" y="408"/>
                    </a:lnTo>
                    <a:lnTo>
                      <a:pt x="304" y="404"/>
                    </a:lnTo>
                    <a:lnTo>
                      <a:pt x="304" y="404"/>
                    </a:lnTo>
                    <a:lnTo>
                      <a:pt x="304" y="398"/>
                    </a:lnTo>
                    <a:lnTo>
                      <a:pt x="300" y="392"/>
                    </a:lnTo>
                    <a:lnTo>
                      <a:pt x="296" y="386"/>
                    </a:lnTo>
                    <a:lnTo>
                      <a:pt x="290" y="382"/>
                    </a:lnTo>
                    <a:lnTo>
                      <a:pt x="272" y="374"/>
                    </a:lnTo>
                    <a:lnTo>
                      <a:pt x="250" y="368"/>
                    </a:lnTo>
                    <a:lnTo>
                      <a:pt x="250" y="330"/>
                    </a:lnTo>
                    <a:lnTo>
                      <a:pt x="408" y="330"/>
                    </a:lnTo>
                    <a:lnTo>
                      <a:pt x="408" y="54"/>
                    </a:lnTo>
                    <a:lnTo>
                      <a:pt x="444" y="54"/>
                    </a:lnTo>
                    <a:lnTo>
                      <a:pt x="444" y="0"/>
                    </a:lnTo>
                    <a:lnTo>
                      <a:pt x="444" y="0"/>
                    </a:lnTo>
                    <a:close/>
                    <a:moveTo>
                      <a:pt x="378" y="300"/>
                    </a:moveTo>
                    <a:lnTo>
                      <a:pt x="66" y="300"/>
                    </a:lnTo>
                    <a:lnTo>
                      <a:pt x="66" y="56"/>
                    </a:lnTo>
                    <a:lnTo>
                      <a:pt x="378" y="56"/>
                    </a:lnTo>
                    <a:lnTo>
                      <a:pt x="378" y="300"/>
                    </a:lnTo>
                    <a:lnTo>
                      <a:pt x="378" y="30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3" name="Rectangle 35"/>
              <p:cNvSpPr>
                <a:spLocks noChangeArrowheads="1"/>
              </p:cNvSpPr>
              <p:nvPr/>
            </p:nvSpPr>
            <p:spPr bwMode="auto">
              <a:xfrm>
                <a:off x="4476750" y="276225"/>
                <a:ext cx="139700" cy="1428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4" name="Rectangle 36"/>
              <p:cNvSpPr>
                <a:spLocks noChangeArrowheads="1"/>
              </p:cNvSpPr>
              <p:nvPr/>
            </p:nvSpPr>
            <p:spPr bwMode="auto">
              <a:xfrm>
                <a:off x="4667250" y="276225"/>
                <a:ext cx="2032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5" name="Rectangle 37"/>
              <p:cNvSpPr>
                <a:spLocks noChangeArrowheads="1"/>
              </p:cNvSpPr>
              <p:nvPr/>
            </p:nvSpPr>
            <p:spPr bwMode="auto">
              <a:xfrm>
                <a:off x="4667250" y="368300"/>
                <a:ext cx="2032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6" name="Rectangle 38"/>
              <p:cNvSpPr>
                <a:spLocks noChangeArrowheads="1"/>
              </p:cNvSpPr>
              <p:nvPr/>
            </p:nvSpPr>
            <p:spPr bwMode="auto">
              <a:xfrm>
                <a:off x="4476750" y="460375"/>
                <a:ext cx="3937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grpSp>
        <p:sp>
          <p:nvSpPr>
            <p:cNvPr id="39" name="矩形 38"/>
            <p:cNvSpPr/>
            <p:nvPr/>
          </p:nvSpPr>
          <p:spPr>
            <a:xfrm>
              <a:off x="4306455" y="4541873"/>
              <a:ext cx="5655658" cy="1683538"/>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a:spAutoFit/>
            </a:bodyPr>
            <a:lstStyle/>
            <a:p>
              <a:pPr algn="ctr">
                <a:lnSpc>
                  <a:spcPct val="130000"/>
                </a:lnSpc>
                <a:buNone/>
              </a:pPr>
              <a:r>
                <a:rPr lang="zh-CN" altLang="en-US" b="1" dirty="0">
                  <a:latin typeface="黑体" panose="02010609060101010101" pitchFamily="49" charset="-122"/>
                  <a:ea typeface="黑体" panose="02010609060101010101" pitchFamily="49" charset="-122"/>
                  <a:sym typeface="微软雅黑" panose="020B0503020204020204" pitchFamily="34" charset="-122"/>
                </a:rPr>
                <a:t>最终结果</a:t>
              </a:r>
              <a:endParaRPr lang="en-US" altLang="zh-CN" b="1" dirty="0">
                <a:latin typeface="黑体" panose="02010609060101010101" pitchFamily="49" charset="-122"/>
                <a:ea typeface="黑体" panose="02010609060101010101" pitchFamily="49" charset="-122"/>
                <a:sym typeface="微软雅黑" panose="020B0503020204020204" pitchFamily="34" charset="-122"/>
              </a:endParaRPr>
            </a:p>
            <a:p>
              <a:pPr algn="ctr">
                <a:buNone/>
              </a:pPr>
              <a:r>
                <a:rPr lang="en-US" altLang="zh-CN" sz="1600" dirty="0">
                  <a:latin typeface="微软雅黑" panose="020B0503020204020204" pitchFamily="34" charset="-122"/>
                  <a:sym typeface="微软雅黑" panose="020B0503020204020204" pitchFamily="34" charset="-122"/>
                </a:rPr>
                <a:t>Accuracy of pure </a:t>
              </a:r>
              <a:r>
                <a:rPr lang="en-US" altLang="zh-CN" sz="1600" dirty="0" err="1">
                  <a:latin typeface="微软雅黑" panose="020B0503020204020204" pitchFamily="34" charset="-122"/>
                  <a:sym typeface="微软雅黑" panose="020B0503020204020204" pitchFamily="34" charset="-122"/>
                </a:rPr>
                <a:t>RandomForest</a:t>
              </a:r>
              <a:r>
                <a:rPr lang="en-US" altLang="zh-CN" sz="1600" dirty="0">
                  <a:latin typeface="微软雅黑" panose="020B0503020204020204" pitchFamily="34" charset="-122"/>
                  <a:sym typeface="微软雅黑" panose="020B0503020204020204" pitchFamily="34" charset="-122"/>
                </a:rPr>
                <a:t> classifier: </a:t>
              </a:r>
            </a:p>
            <a:p>
              <a:pPr algn="ctr">
                <a:buNone/>
              </a:pPr>
              <a:r>
                <a:rPr lang="en-US" altLang="zh-CN" sz="1600" dirty="0">
                  <a:solidFill>
                    <a:schemeClr val="accent2"/>
                  </a:solidFill>
                  <a:latin typeface="微软雅黑" panose="020B0503020204020204" pitchFamily="34" charset="-122"/>
                  <a:sym typeface="微软雅黑" panose="020B0503020204020204" pitchFamily="34" charset="-122"/>
                </a:rPr>
                <a:t>92.10767239193392 %</a:t>
              </a:r>
            </a:p>
            <a:p>
              <a:pPr algn="ctr">
                <a:buNone/>
              </a:pPr>
              <a:r>
                <a:rPr lang="en-US" altLang="zh-CN" sz="1600" dirty="0">
                  <a:latin typeface="微软雅黑" panose="020B0503020204020204" pitchFamily="34" charset="-122"/>
                  <a:sym typeface="微软雅黑" panose="020B0503020204020204" pitchFamily="34" charset="-122"/>
                </a:rPr>
                <a:t>F1_score</a:t>
              </a:r>
              <a:r>
                <a:rPr lang="zh-CN" altLang="en-US" sz="1600" dirty="0">
                  <a:latin typeface="微软雅黑" panose="020B0503020204020204" pitchFamily="34" charset="-122"/>
                  <a:sym typeface="微软雅黑" panose="020B0503020204020204" pitchFamily="34" charset="-122"/>
                </a:rPr>
                <a:t>： </a:t>
              </a:r>
              <a:endParaRPr lang="en-US" altLang="zh-CN" sz="1600" dirty="0">
                <a:latin typeface="微软雅黑" panose="020B0503020204020204" pitchFamily="34" charset="-122"/>
                <a:sym typeface="微软雅黑" panose="020B0503020204020204" pitchFamily="34" charset="-122"/>
              </a:endParaRPr>
            </a:p>
            <a:p>
              <a:pPr algn="ctr">
                <a:buNone/>
              </a:pPr>
              <a:r>
                <a:rPr lang="en-US" altLang="zh-CN" sz="1600" dirty="0">
                  <a:solidFill>
                    <a:schemeClr val="accent2"/>
                  </a:solidFill>
                  <a:latin typeface="微软雅黑" panose="020B0503020204020204" pitchFamily="34" charset="-122"/>
                  <a:sym typeface="微软雅黑" panose="020B0503020204020204" pitchFamily="34" charset="-122"/>
                </a:rPr>
                <a:t>0.918518079023627</a:t>
              </a:r>
            </a:p>
            <a:p>
              <a:pPr algn="ctr">
                <a:buNone/>
              </a:pPr>
              <a:endParaRPr lang="zh-CN" altLang="en-US" sz="1600" dirty="0">
                <a:latin typeface="微软雅黑" panose="020B0503020204020204" pitchFamily="34" charset="-122"/>
                <a:sym typeface="微软雅黑" panose="020B0503020204020204" pitchFamily="34" charset="-122"/>
              </a:endParaRPr>
            </a:p>
          </p:txBody>
        </p:sp>
      </p:grpSp>
      <p:sp>
        <p:nvSpPr>
          <p:cNvPr id="37" name="文本框 36"/>
          <p:cNvSpPr txBox="1"/>
          <p:nvPr/>
        </p:nvSpPr>
        <p:spPr>
          <a:xfrm>
            <a:off x="1497126" y="157456"/>
            <a:ext cx="647847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随机森林</a:t>
            </a:r>
            <a:r>
              <a:rPr lang="zh-CN" altLang="en-US" sz="2400" b="1" kern="0" dirty="0">
                <a:latin typeface="微软雅黑" panose="020B0503020204020204" pitchFamily="34" charset="-122"/>
                <a:ea typeface="微软雅黑" panose="020B0503020204020204" pitchFamily="34" charset="-122"/>
                <a:cs typeface="微软雅黑"/>
              </a:rPr>
              <a:t>（基于决策树）</a:t>
            </a:r>
            <a:r>
              <a:rPr lang="zh-CN" altLang="en-US" sz="3200" b="1" kern="0" dirty="0">
                <a:latin typeface="微软雅黑" panose="020B0503020204020204" pitchFamily="34" charset="-122"/>
                <a:ea typeface="微软雅黑" panose="020B0503020204020204" pitchFamily="34" charset="-122"/>
                <a:cs typeface="微软雅黑"/>
              </a:rPr>
              <a:t>：</a:t>
            </a:r>
          </a:p>
        </p:txBody>
      </p:sp>
    </p:spTree>
    <p:extLst>
      <p:ext uri="{BB962C8B-B14F-4D97-AF65-F5344CB8AC3E}">
        <p14:creationId xmlns:p14="http://schemas.microsoft.com/office/powerpoint/2010/main" val="13319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手杖形箭头 1"/>
          <p:cNvSpPr/>
          <p:nvPr/>
        </p:nvSpPr>
        <p:spPr>
          <a:xfrm rot="16200000" flipH="1">
            <a:off x="223438" y="1835329"/>
            <a:ext cx="3557859" cy="4004732"/>
          </a:xfrm>
          <a:custGeom>
            <a:avLst/>
            <a:gdLst/>
            <a:ahLst/>
            <a:cxnLst/>
            <a:rect l="l" t="t" r="r" b="b"/>
            <a:pathLst>
              <a:path w="3228469" h="8055006">
                <a:moveTo>
                  <a:pt x="0" y="1587180"/>
                </a:moveTo>
                <a:lnTo>
                  <a:pt x="0" y="7221854"/>
                </a:lnTo>
                <a:cubicBezTo>
                  <a:pt x="0" y="7681991"/>
                  <a:pt x="373015" y="8055006"/>
                  <a:pt x="833152" y="8055006"/>
                </a:cubicBezTo>
                <a:cubicBezTo>
                  <a:pt x="1264530" y="8055006"/>
                  <a:pt x="1619337" y="7727161"/>
                  <a:pt x="1662003" y="7307039"/>
                </a:cubicBezTo>
                <a:lnTo>
                  <a:pt x="1666105" y="7225794"/>
                </a:lnTo>
                <a:lnTo>
                  <a:pt x="1669678" y="7225794"/>
                </a:lnTo>
                <a:cubicBezTo>
                  <a:pt x="1669678" y="5347570"/>
                  <a:pt x="1669677" y="3469345"/>
                  <a:pt x="1669677" y="1591121"/>
                </a:cubicBezTo>
                <a:cubicBezTo>
                  <a:pt x="1669677" y="1350665"/>
                  <a:pt x="1864605" y="1155737"/>
                  <a:pt x="2105061" y="1155737"/>
                </a:cubicBezTo>
                <a:lnTo>
                  <a:pt x="2105061" y="1155736"/>
                </a:lnTo>
                <a:cubicBezTo>
                  <a:pt x="2345517" y="1155736"/>
                  <a:pt x="2540445" y="1350664"/>
                  <a:pt x="2540445" y="1591120"/>
                </a:cubicBezTo>
                <a:lnTo>
                  <a:pt x="2540445" y="6598130"/>
                </a:lnTo>
                <a:lnTo>
                  <a:pt x="2250189" y="6598130"/>
                </a:lnTo>
                <a:lnTo>
                  <a:pt x="2739329" y="7225794"/>
                </a:lnTo>
                <a:lnTo>
                  <a:pt x="3228469" y="6598130"/>
                </a:lnTo>
                <a:lnTo>
                  <a:pt x="2938213" y="6598130"/>
                </a:lnTo>
                <a:lnTo>
                  <a:pt x="2938213" y="1591120"/>
                </a:lnTo>
                <a:cubicBezTo>
                  <a:pt x="2938213" y="1130983"/>
                  <a:pt x="2565198" y="757968"/>
                  <a:pt x="2105061" y="757968"/>
                </a:cubicBezTo>
                <a:cubicBezTo>
                  <a:pt x="1673683" y="757968"/>
                  <a:pt x="1318876" y="1085813"/>
                  <a:pt x="1276210" y="1505935"/>
                </a:cubicBezTo>
                <a:lnTo>
                  <a:pt x="1272108" y="1587180"/>
                </a:lnTo>
                <a:lnTo>
                  <a:pt x="1268535" y="1587180"/>
                </a:lnTo>
                <a:cubicBezTo>
                  <a:pt x="1268535" y="3465404"/>
                  <a:pt x="1268536" y="5343629"/>
                  <a:pt x="1268536" y="7221853"/>
                </a:cubicBezTo>
                <a:cubicBezTo>
                  <a:pt x="1268536" y="7462309"/>
                  <a:pt x="1073608" y="7657237"/>
                  <a:pt x="833152" y="7657237"/>
                </a:cubicBezTo>
                <a:lnTo>
                  <a:pt x="833152" y="7657238"/>
                </a:lnTo>
                <a:cubicBezTo>
                  <a:pt x="592696" y="7657238"/>
                  <a:pt x="397768" y="7462310"/>
                  <a:pt x="397768" y="7221854"/>
                </a:cubicBezTo>
                <a:lnTo>
                  <a:pt x="397768" y="1587180"/>
                </a:lnTo>
                <a:lnTo>
                  <a:pt x="397602" y="1587180"/>
                </a:lnTo>
                <a:lnTo>
                  <a:pt x="397602" y="0"/>
                </a:lnTo>
                <a:lnTo>
                  <a:pt x="761" y="0"/>
                </a:lnTo>
                <a:lnTo>
                  <a:pt x="761" y="1587180"/>
                </a:lnTo>
                <a:close/>
              </a:path>
            </a:pathLst>
          </a:custGeom>
          <a:solidFill>
            <a:srgbClr val="19406B"/>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09459"/>
            <a:endParaRPr kumimoji="1" lang="zh-CN" altLang="en-US" sz="3200">
              <a:solidFill>
                <a:srgbClr val="1E2D43"/>
              </a:solidFill>
              <a:latin typeface="Calibri"/>
              <a:ea typeface="宋体"/>
            </a:endParaRPr>
          </a:p>
        </p:txBody>
      </p:sp>
      <p:sp>
        <p:nvSpPr>
          <p:cNvPr id="10" name="等腰三角形 15"/>
          <p:cNvSpPr/>
          <p:nvPr/>
        </p:nvSpPr>
        <p:spPr>
          <a:xfrm rot="3247551">
            <a:off x="259345" y="921021"/>
            <a:ext cx="1744295" cy="1909624"/>
          </a:xfrm>
          <a:custGeom>
            <a:avLst/>
            <a:gdLst/>
            <a:ahLst/>
            <a:cxnLst/>
            <a:rect l="l" t="t" r="r" b="b"/>
            <a:pathLst>
              <a:path w="1629149" h="1783565">
                <a:moveTo>
                  <a:pt x="437303" y="1690743"/>
                </a:moveTo>
                <a:cubicBezTo>
                  <a:pt x="38690" y="1482381"/>
                  <a:pt x="-115540" y="990332"/>
                  <a:pt x="92822" y="591719"/>
                </a:cubicBezTo>
                <a:cubicBezTo>
                  <a:pt x="223048" y="342586"/>
                  <a:pt x="464089" y="188916"/>
                  <a:pt x="723875" y="159567"/>
                </a:cubicBezTo>
                <a:lnTo>
                  <a:pt x="763992" y="158940"/>
                </a:lnTo>
                <a:lnTo>
                  <a:pt x="856178" y="0"/>
                </a:lnTo>
                <a:lnTo>
                  <a:pt x="952755" y="166512"/>
                </a:lnTo>
                <a:lnTo>
                  <a:pt x="960258" y="167499"/>
                </a:lnTo>
                <a:cubicBezTo>
                  <a:pt x="1039082" y="181852"/>
                  <a:pt x="1117106" y="208172"/>
                  <a:pt x="1191846" y="247240"/>
                </a:cubicBezTo>
                <a:cubicBezTo>
                  <a:pt x="1590460" y="455602"/>
                  <a:pt x="1744689" y="947652"/>
                  <a:pt x="1536328" y="1346264"/>
                </a:cubicBezTo>
                <a:cubicBezTo>
                  <a:pt x="1327966" y="1744877"/>
                  <a:pt x="835917" y="1899105"/>
                  <a:pt x="437303" y="1690743"/>
                </a:cubicBezTo>
                <a:close/>
              </a:path>
            </a:pathLst>
          </a:custGeom>
          <a:solidFill>
            <a:srgbClr val="F4772A"/>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59"/>
            <a:endParaRPr kumimoji="1" lang="zh-CN" altLang="en-US" sz="3200">
              <a:solidFill>
                <a:srgbClr val="070707"/>
              </a:solidFill>
              <a:latin typeface="Calibri"/>
              <a:ea typeface="宋体"/>
            </a:endParaRPr>
          </a:p>
        </p:txBody>
      </p:sp>
      <p:sp>
        <p:nvSpPr>
          <p:cNvPr id="13" name="矩形 12"/>
          <p:cNvSpPr/>
          <p:nvPr/>
        </p:nvSpPr>
        <p:spPr>
          <a:xfrm>
            <a:off x="4166599" y="810066"/>
            <a:ext cx="6878048" cy="1929759"/>
          </a:xfrm>
          <a:prstGeom prst="rect">
            <a:avLst/>
          </a:prstGeom>
          <a:solidFill>
            <a:schemeClr val="accent2">
              <a:lumMod val="20000"/>
              <a:lumOff val="80000"/>
            </a:schemeClr>
          </a:solidFill>
          <a:ln>
            <a:solidFill>
              <a:schemeClr val="accent2"/>
            </a:solidFill>
          </a:ln>
        </p:spPr>
        <p:txBody>
          <a:bodyPr wrap="square">
            <a:spAutoFit/>
          </a:bodyPr>
          <a:lstStyle/>
          <a:p>
            <a:pPr algn="ctr">
              <a:lnSpc>
                <a:spcPct val="130000"/>
              </a:lnSpc>
              <a:buNone/>
            </a:pPr>
            <a:r>
              <a:rPr lang="zh-CN" altLang="en-US" b="1" dirty="0">
                <a:latin typeface="黑体" panose="02010609060101010101" pitchFamily="49" charset="-122"/>
                <a:ea typeface="黑体" panose="02010609060101010101" pitchFamily="49" charset="-122"/>
                <a:sym typeface="微软雅黑" panose="020B0503020204020204" pitchFamily="34" charset="-122"/>
              </a:rPr>
              <a:t>问题</a:t>
            </a:r>
            <a:endParaRPr lang="en-US" altLang="zh-CN" b="1" dirty="0">
              <a:latin typeface="黑体" panose="02010609060101010101" pitchFamily="49" charset="-122"/>
              <a:ea typeface="黑体" panose="02010609060101010101" pitchFamily="49" charset="-122"/>
              <a:sym typeface="微软雅黑" panose="020B0503020204020204" pitchFamily="34" charset="-122"/>
            </a:endParaRPr>
          </a:p>
          <a:p>
            <a:pPr algn="ctr">
              <a:buNone/>
            </a:pPr>
            <a:r>
              <a:rPr lang="zh-CN" altLang="en-US" sz="1600" dirty="0">
                <a:latin typeface="微软雅黑" panose="020B0503020204020204" pitchFamily="34" charset="-122"/>
                <a:sym typeface="微软雅黑" panose="020B0503020204020204" pitchFamily="34" charset="-122"/>
              </a:rPr>
              <a:t>若按照</a:t>
            </a:r>
            <a:r>
              <a:rPr lang="en-US" altLang="zh-CN" sz="1600" dirty="0" err="1">
                <a:latin typeface="微软雅黑" panose="020B0503020204020204" pitchFamily="34" charset="-122"/>
                <a:sym typeface="微软雅黑" panose="020B0503020204020204" pitchFamily="34" charset="-122"/>
              </a:rPr>
              <a:t>service_type</a:t>
            </a:r>
            <a:r>
              <a:rPr lang="zh-CN" altLang="en-US" sz="1600" dirty="0">
                <a:latin typeface="微软雅黑" panose="020B0503020204020204" pitchFamily="34" charset="-122"/>
                <a:sym typeface="微软雅黑" panose="020B0503020204020204" pitchFamily="34" charset="-122"/>
              </a:rPr>
              <a:t>分开训练、检测，那么</a:t>
            </a:r>
          </a:p>
          <a:p>
            <a:pPr algn="ctr">
              <a:buNone/>
            </a:pPr>
            <a:r>
              <a:rPr lang="en-US" altLang="zh-CN" sz="1600" dirty="0">
                <a:latin typeface="微软雅黑" panose="020B0503020204020204" pitchFamily="34" charset="-122"/>
                <a:sym typeface="微软雅黑" panose="020B0503020204020204" pitchFamily="34" charset="-122"/>
              </a:rPr>
              <a:t>service_type1</a:t>
            </a:r>
            <a:r>
              <a:rPr lang="zh-CN" altLang="en-US" sz="1600" dirty="0">
                <a:latin typeface="微软雅黑" panose="020B0503020204020204" pitchFamily="34" charset="-122"/>
                <a:sym typeface="微软雅黑" panose="020B0503020204020204" pitchFamily="34" charset="-122"/>
              </a:rPr>
              <a:t>的准确率有</a:t>
            </a:r>
            <a:r>
              <a:rPr lang="en-US" altLang="zh-CN" sz="1600" dirty="0">
                <a:latin typeface="微软雅黑" panose="020B0503020204020204" pitchFamily="34" charset="-122"/>
                <a:sym typeface="微软雅黑" panose="020B0503020204020204" pitchFamily="34" charset="-122"/>
              </a:rPr>
              <a:t>99.198 %</a:t>
            </a:r>
            <a:r>
              <a:rPr lang="zh-CN" altLang="en-US" sz="1600" dirty="0">
                <a:latin typeface="微软雅黑" panose="020B0503020204020204" pitchFamily="34" charset="-122"/>
                <a:sym typeface="微软雅黑" panose="020B0503020204020204" pitchFamily="34" charset="-122"/>
              </a:rPr>
              <a:t>，</a:t>
            </a:r>
            <a:endParaRPr lang="en-US" altLang="zh-CN" sz="1600" dirty="0">
              <a:latin typeface="微软雅黑" panose="020B0503020204020204" pitchFamily="34" charset="-122"/>
              <a:sym typeface="微软雅黑" panose="020B0503020204020204" pitchFamily="34" charset="-122"/>
            </a:endParaRPr>
          </a:p>
          <a:p>
            <a:pPr algn="ctr">
              <a:buNone/>
            </a:pPr>
            <a:r>
              <a:rPr lang="en-US" altLang="zh-CN" sz="1600" dirty="0">
                <a:latin typeface="微软雅黑" panose="020B0503020204020204" pitchFamily="34" charset="-122"/>
                <a:sym typeface="微软雅黑" panose="020B0503020204020204" pitchFamily="34" charset="-122"/>
              </a:rPr>
              <a:t>F1 Score</a:t>
            </a:r>
            <a:r>
              <a:rPr lang="zh-CN" altLang="en-US" sz="1600" dirty="0">
                <a:latin typeface="微软雅黑" panose="020B0503020204020204" pitchFamily="34" charset="-122"/>
                <a:sym typeface="微软雅黑" panose="020B0503020204020204" pitchFamily="34" charset="-122"/>
              </a:rPr>
              <a:t>是</a:t>
            </a:r>
            <a:r>
              <a:rPr lang="en-US" altLang="zh-CN" sz="1600" dirty="0">
                <a:solidFill>
                  <a:schemeClr val="accent2"/>
                </a:solidFill>
                <a:latin typeface="微软雅黑" panose="020B0503020204020204" pitchFamily="34" charset="-122"/>
                <a:sym typeface="微软雅黑" panose="020B0503020204020204" pitchFamily="34" charset="-122"/>
              </a:rPr>
              <a:t>0.9919</a:t>
            </a:r>
            <a:r>
              <a:rPr lang="zh-CN" altLang="en-US" sz="1600" dirty="0">
                <a:latin typeface="微软雅黑" panose="020B0503020204020204" pitchFamily="34" charset="-122"/>
                <a:sym typeface="微软雅黑" panose="020B0503020204020204" pitchFamily="34" charset="-122"/>
              </a:rPr>
              <a:t>；</a:t>
            </a:r>
          </a:p>
          <a:p>
            <a:pPr algn="ctr">
              <a:buNone/>
            </a:pPr>
            <a:r>
              <a:rPr lang="zh-CN" altLang="en-US" sz="1600" dirty="0">
                <a:latin typeface="微软雅黑" panose="020B0503020204020204" pitchFamily="34" charset="-122"/>
                <a:sym typeface="微软雅黑" panose="020B0503020204020204" pitchFamily="34" charset="-122"/>
              </a:rPr>
              <a:t>而</a:t>
            </a:r>
            <a:r>
              <a:rPr lang="en-US" altLang="zh-CN" sz="1600" dirty="0">
                <a:latin typeface="微软雅黑" panose="020B0503020204020204" pitchFamily="34" charset="-122"/>
                <a:sym typeface="微软雅黑" panose="020B0503020204020204" pitchFamily="34" charset="-122"/>
              </a:rPr>
              <a:t>service_type4</a:t>
            </a:r>
            <a:r>
              <a:rPr lang="zh-CN" altLang="en-US" sz="1600" dirty="0">
                <a:latin typeface="微软雅黑" panose="020B0503020204020204" pitchFamily="34" charset="-122"/>
                <a:sym typeface="微软雅黑" panose="020B0503020204020204" pitchFamily="34" charset="-122"/>
              </a:rPr>
              <a:t>的准确率只有</a:t>
            </a:r>
            <a:r>
              <a:rPr lang="en-US" altLang="zh-CN" sz="1600" dirty="0">
                <a:latin typeface="微软雅黑" panose="020B0503020204020204" pitchFamily="34" charset="-122"/>
                <a:sym typeface="微软雅黑" panose="020B0503020204020204" pitchFamily="34" charset="-122"/>
              </a:rPr>
              <a:t>77.975%</a:t>
            </a:r>
            <a:r>
              <a:rPr lang="zh-CN" altLang="en-US" sz="1600" dirty="0">
                <a:latin typeface="微软雅黑" panose="020B0503020204020204" pitchFamily="34" charset="-122"/>
                <a:sym typeface="微软雅黑" panose="020B0503020204020204" pitchFamily="34" charset="-122"/>
              </a:rPr>
              <a:t>，</a:t>
            </a:r>
            <a:endParaRPr lang="en-US" altLang="zh-CN" sz="1600" dirty="0">
              <a:latin typeface="微软雅黑" panose="020B0503020204020204" pitchFamily="34" charset="-122"/>
              <a:sym typeface="微软雅黑" panose="020B0503020204020204" pitchFamily="34" charset="-122"/>
            </a:endParaRPr>
          </a:p>
          <a:p>
            <a:pPr algn="ctr">
              <a:buNone/>
            </a:pPr>
            <a:r>
              <a:rPr lang="en-US" altLang="zh-CN" sz="1600" dirty="0">
                <a:latin typeface="微软雅黑" panose="020B0503020204020204" pitchFamily="34" charset="-122"/>
                <a:sym typeface="微软雅黑" panose="020B0503020204020204" pitchFamily="34" charset="-122"/>
              </a:rPr>
              <a:t>F1 Score</a:t>
            </a:r>
            <a:r>
              <a:rPr lang="zh-CN" altLang="en-US" sz="1600" dirty="0">
                <a:latin typeface="微软雅黑" panose="020B0503020204020204" pitchFamily="34" charset="-122"/>
                <a:sym typeface="微软雅黑" panose="020B0503020204020204" pitchFamily="34" charset="-122"/>
              </a:rPr>
              <a:t>是</a:t>
            </a:r>
            <a:r>
              <a:rPr lang="en-US" altLang="zh-CN" sz="1600" dirty="0">
                <a:solidFill>
                  <a:schemeClr val="accent2"/>
                </a:solidFill>
                <a:latin typeface="微软雅黑" panose="020B0503020204020204" pitchFamily="34" charset="-122"/>
                <a:sym typeface="微软雅黑" panose="020B0503020204020204" pitchFamily="34" charset="-122"/>
              </a:rPr>
              <a:t>0.7719</a:t>
            </a:r>
            <a:r>
              <a:rPr lang="zh-CN" altLang="en-US" sz="1600" dirty="0">
                <a:latin typeface="微软雅黑" panose="020B0503020204020204" pitchFamily="34" charset="-122"/>
                <a:sym typeface="微软雅黑" panose="020B0503020204020204" pitchFamily="34" charset="-122"/>
              </a:rPr>
              <a:t>，效果变差</a:t>
            </a:r>
          </a:p>
          <a:p>
            <a:pPr algn="ctr">
              <a:buNone/>
            </a:pPr>
            <a:endParaRPr lang="zh-CN" altLang="en-US" sz="1600" dirty="0">
              <a:latin typeface="微软雅黑" panose="020B0503020204020204" pitchFamily="34" charset="-122"/>
              <a:sym typeface="微软雅黑" panose="020B0503020204020204" pitchFamily="34" charset="-122"/>
            </a:endParaRPr>
          </a:p>
        </p:txBody>
      </p:sp>
      <p:grpSp>
        <p:nvGrpSpPr>
          <p:cNvPr id="24" name="组 41"/>
          <p:cNvGrpSpPr/>
          <p:nvPr/>
        </p:nvGrpSpPr>
        <p:grpSpPr>
          <a:xfrm>
            <a:off x="584983" y="1359515"/>
            <a:ext cx="978835" cy="1031163"/>
            <a:chOff x="3222625" y="984250"/>
            <a:chExt cx="1009650" cy="1063625"/>
          </a:xfrm>
          <a:solidFill>
            <a:srgbClr val="FFFFFF"/>
          </a:solidFill>
        </p:grpSpPr>
        <p:sp>
          <p:nvSpPr>
            <p:cNvPr id="25" name="Freeform 61"/>
            <p:cNvSpPr>
              <a:spLocks noEditPoints="1"/>
            </p:cNvSpPr>
            <p:nvPr/>
          </p:nvSpPr>
          <p:spPr bwMode="auto">
            <a:xfrm>
              <a:off x="3454400" y="1250950"/>
              <a:ext cx="539750" cy="796925"/>
            </a:xfrm>
            <a:custGeom>
              <a:avLst/>
              <a:gdLst/>
              <a:ahLst/>
              <a:cxnLst>
                <a:cxn ang="0">
                  <a:pos x="136" y="4"/>
                </a:cxn>
                <a:cxn ang="0">
                  <a:pos x="76" y="30"/>
                </a:cxn>
                <a:cxn ang="0">
                  <a:pos x="30" y="76"/>
                </a:cxn>
                <a:cxn ang="0">
                  <a:pos x="4" y="136"/>
                </a:cxn>
                <a:cxn ang="0">
                  <a:pos x="2" y="190"/>
                </a:cxn>
                <a:cxn ang="0">
                  <a:pos x="30" y="262"/>
                </a:cxn>
                <a:cxn ang="0">
                  <a:pos x="70" y="314"/>
                </a:cxn>
                <a:cxn ang="0">
                  <a:pos x="82" y="348"/>
                </a:cxn>
                <a:cxn ang="0">
                  <a:pos x="76" y="368"/>
                </a:cxn>
                <a:cxn ang="0">
                  <a:pos x="76" y="390"/>
                </a:cxn>
                <a:cxn ang="0">
                  <a:pos x="84" y="408"/>
                </a:cxn>
                <a:cxn ang="0">
                  <a:pos x="74" y="434"/>
                </a:cxn>
                <a:cxn ang="0">
                  <a:pos x="80" y="456"/>
                </a:cxn>
                <a:cxn ang="0">
                  <a:pos x="104" y="472"/>
                </a:cxn>
                <a:cxn ang="0">
                  <a:pos x="110" y="478"/>
                </a:cxn>
                <a:cxn ang="0">
                  <a:pos x="134" y="502"/>
                </a:cxn>
                <a:cxn ang="0">
                  <a:pos x="156" y="488"/>
                </a:cxn>
                <a:cxn ang="0">
                  <a:pos x="188" y="474"/>
                </a:cxn>
                <a:cxn ang="0">
                  <a:pos x="190" y="488"/>
                </a:cxn>
                <a:cxn ang="0">
                  <a:pos x="212" y="502"/>
                </a:cxn>
                <a:cxn ang="0">
                  <a:pos x="236" y="478"/>
                </a:cxn>
                <a:cxn ang="0">
                  <a:pos x="236" y="474"/>
                </a:cxn>
                <a:cxn ang="0">
                  <a:pos x="264" y="462"/>
                </a:cxn>
                <a:cxn ang="0">
                  <a:pos x="274" y="434"/>
                </a:cxn>
                <a:cxn ang="0">
                  <a:pos x="268" y="414"/>
                </a:cxn>
                <a:cxn ang="0">
                  <a:pos x="272" y="396"/>
                </a:cxn>
                <a:cxn ang="0">
                  <a:pos x="272" y="370"/>
                </a:cxn>
                <a:cxn ang="0">
                  <a:pos x="268" y="338"/>
                </a:cxn>
                <a:cxn ang="0">
                  <a:pos x="288" y="290"/>
                </a:cxn>
                <a:cxn ang="0">
                  <a:pos x="326" y="228"/>
                </a:cxn>
                <a:cxn ang="0">
                  <a:pos x="340" y="170"/>
                </a:cxn>
                <a:cxn ang="0">
                  <a:pos x="332" y="120"/>
                </a:cxn>
                <a:cxn ang="0">
                  <a:pos x="300" y="62"/>
                </a:cxn>
                <a:cxn ang="0">
                  <a:pos x="250" y="20"/>
                </a:cxn>
                <a:cxn ang="0">
                  <a:pos x="188" y="2"/>
                </a:cxn>
                <a:cxn ang="0">
                  <a:pos x="112" y="452"/>
                </a:cxn>
                <a:cxn ang="0">
                  <a:pos x="102" y="440"/>
                </a:cxn>
                <a:cxn ang="0">
                  <a:pos x="104" y="422"/>
                </a:cxn>
                <a:cxn ang="0">
                  <a:pos x="234" y="416"/>
                </a:cxn>
                <a:cxn ang="0">
                  <a:pos x="246" y="434"/>
                </a:cxn>
                <a:cxn ang="0">
                  <a:pos x="238" y="450"/>
                </a:cxn>
                <a:cxn ang="0">
                  <a:pos x="236" y="364"/>
                </a:cxn>
                <a:cxn ang="0">
                  <a:pos x="248" y="376"/>
                </a:cxn>
                <a:cxn ang="0">
                  <a:pos x="244" y="394"/>
                </a:cxn>
                <a:cxn ang="0">
                  <a:pos x="114" y="400"/>
                </a:cxn>
                <a:cxn ang="0">
                  <a:pos x="102" y="382"/>
                </a:cxn>
                <a:cxn ang="0">
                  <a:pos x="110" y="366"/>
                </a:cxn>
                <a:cxn ang="0">
                  <a:pos x="266" y="252"/>
                </a:cxn>
                <a:cxn ang="0">
                  <a:pos x="234" y="314"/>
                </a:cxn>
                <a:cxn ang="0">
                  <a:pos x="118" y="324"/>
                </a:cxn>
                <a:cxn ang="0">
                  <a:pos x="102" y="292"/>
                </a:cxn>
                <a:cxn ang="0">
                  <a:pos x="58" y="230"/>
                </a:cxn>
                <a:cxn ang="0">
                  <a:pos x="40" y="170"/>
                </a:cxn>
                <a:cxn ang="0">
                  <a:pos x="46" y="132"/>
                </a:cxn>
                <a:cxn ang="0">
                  <a:pos x="78" y="78"/>
                </a:cxn>
                <a:cxn ang="0">
                  <a:pos x="132" y="46"/>
                </a:cxn>
                <a:cxn ang="0">
                  <a:pos x="170" y="40"/>
                </a:cxn>
                <a:cxn ang="0">
                  <a:pos x="220" y="50"/>
                </a:cxn>
                <a:cxn ang="0">
                  <a:pos x="278" y="96"/>
                </a:cxn>
                <a:cxn ang="0">
                  <a:pos x="298" y="144"/>
                </a:cxn>
                <a:cxn ang="0">
                  <a:pos x="300" y="182"/>
                </a:cxn>
                <a:cxn ang="0">
                  <a:pos x="266" y="252"/>
                </a:cxn>
              </a:cxnLst>
              <a:rect l="0" t="0" r="r" b="b"/>
              <a:pathLst>
                <a:path w="340" h="502">
                  <a:moveTo>
                    <a:pt x="170" y="0"/>
                  </a:moveTo>
                  <a:lnTo>
                    <a:pt x="170" y="0"/>
                  </a:lnTo>
                  <a:lnTo>
                    <a:pt x="152" y="2"/>
                  </a:lnTo>
                  <a:lnTo>
                    <a:pt x="136" y="4"/>
                  </a:lnTo>
                  <a:lnTo>
                    <a:pt x="120" y="8"/>
                  </a:lnTo>
                  <a:lnTo>
                    <a:pt x="104" y="14"/>
                  </a:lnTo>
                  <a:lnTo>
                    <a:pt x="90" y="20"/>
                  </a:lnTo>
                  <a:lnTo>
                    <a:pt x="76" y="30"/>
                  </a:lnTo>
                  <a:lnTo>
                    <a:pt x="62" y="40"/>
                  </a:lnTo>
                  <a:lnTo>
                    <a:pt x="50" y="50"/>
                  </a:lnTo>
                  <a:lnTo>
                    <a:pt x="40" y="62"/>
                  </a:lnTo>
                  <a:lnTo>
                    <a:pt x="30" y="76"/>
                  </a:lnTo>
                  <a:lnTo>
                    <a:pt x="22" y="90"/>
                  </a:lnTo>
                  <a:lnTo>
                    <a:pt x="14" y="104"/>
                  </a:lnTo>
                  <a:lnTo>
                    <a:pt x="8" y="120"/>
                  </a:lnTo>
                  <a:lnTo>
                    <a:pt x="4" y="136"/>
                  </a:lnTo>
                  <a:lnTo>
                    <a:pt x="2" y="152"/>
                  </a:lnTo>
                  <a:lnTo>
                    <a:pt x="0" y="170"/>
                  </a:lnTo>
                  <a:lnTo>
                    <a:pt x="0" y="170"/>
                  </a:lnTo>
                  <a:lnTo>
                    <a:pt x="2" y="190"/>
                  </a:lnTo>
                  <a:lnTo>
                    <a:pt x="6" y="210"/>
                  </a:lnTo>
                  <a:lnTo>
                    <a:pt x="14" y="228"/>
                  </a:lnTo>
                  <a:lnTo>
                    <a:pt x="22" y="246"/>
                  </a:lnTo>
                  <a:lnTo>
                    <a:pt x="30" y="262"/>
                  </a:lnTo>
                  <a:lnTo>
                    <a:pt x="40" y="276"/>
                  </a:lnTo>
                  <a:lnTo>
                    <a:pt x="60" y="302"/>
                  </a:lnTo>
                  <a:lnTo>
                    <a:pt x="60" y="302"/>
                  </a:lnTo>
                  <a:lnTo>
                    <a:pt x="70" y="314"/>
                  </a:lnTo>
                  <a:lnTo>
                    <a:pt x="70" y="314"/>
                  </a:lnTo>
                  <a:lnTo>
                    <a:pt x="78" y="328"/>
                  </a:lnTo>
                  <a:lnTo>
                    <a:pt x="82" y="340"/>
                  </a:lnTo>
                  <a:lnTo>
                    <a:pt x="82" y="348"/>
                  </a:lnTo>
                  <a:lnTo>
                    <a:pt x="82" y="350"/>
                  </a:lnTo>
                  <a:lnTo>
                    <a:pt x="84" y="358"/>
                  </a:lnTo>
                  <a:lnTo>
                    <a:pt x="84" y="358"/>
                  </a:lnTo>
                  <a:lnTo>
                    <a:pt x="76" y="368"/>
                  </a:lnTo>
                  <a:lnTo>
                    <a:pt x="76" y="376"/>
                  </a:lnTo>
                  <a:lnTo>
                    <a:pt x="74" y="382"/>
                  </a:lnTo>
                  <a:lnTo>
                    <a:pt x="74" y="382"/>
                  </a:lnTo>
                  <a:lnTo>
                    <a:pt x="76" y="390"/>
                  </a:lnTo>
                  <a:lnTo>
                    <a:pt x="76" y="396"/>
                  </a:lnTo>
                  <a:lnTo>
                    <a:pt x="80" y="402"/>
                  </a:lnTo>
                  <a:lnTo>
                    <a:pt x="84" y="408"/>
                  </a:lnTo>
                  <a:lnTo>
                    <a:pt x="84" y="408"/>
                  </a:lnTo>
                  <a:lnTo>
                    <a:pt x="80" y="414"/>
                  </a:lnTo>
                  <a:lnTo>
                    <a:pt x="76" y="420"/>
                  </a:lnTo>
                  <a:lnTo>
                    <a:pt x="76" y="426"/>
                  </a:lnTo>
                  <a:lnTo>
                    <a:pt x="74" y="434"/>
                  </a:lnTo>
                  <a:lnTo>
                    <a:pt x="74" y="434"/>
                  </a:lnTo>
                  <a:lnTo>
                    <a:pt x="76" y="442"/>
                  </a:lnTo>
                  <a:lnTo>
                    <a:pt x="78" y="448"/>
                  </a:lnTo>
                  <a:lnTo>
                    <a:pt x="80" y="456"/>
                  </a:lnTo>
                  <a:lnTo>
                    <a:pt x="84" y="460"/>
                  </a:lnTo>
                  <a:lnTo>
                    <a:pt x="90" y="466"/>
                  </a:lnTo>
                  <a:lnTo>
                    <a:pt x="96" y="470"/>
                  </a:lnTo>
                  <a:lnTo>
                    <a:pt x="104" y="472"/>
                  </a:lnTo>
                  <a:lnTo>
                    <a:pt x="112" y="474"/>
                  </a:lnTo>
                  <a:lnTo>
                    <a:pt x="112" y="474"/>
                  </a:lnTo>
                  <a:lnTo>
                    <a:pt x="110" y="478"/>
                  </a:lnTo>
                  <a:lnTo>
                    <a:pt x="110" y="478"/>
                  </a:lnTo>
                  <a:lnTo>
                    <a:pt x="112" y="488"/>
                  </a:lnTo>
                  <a:lnTo>
                    <a:pt x="118" y="496"/>
                  </a:lnTo>
                  <a:lnTo>
                    <a:pt x="124" y="500"/>
                  </a:lnTo>
                  <a:lnTo>
                    <a:pt x="134" y="502"/>
                  </a:lnTo>
                  <a:lnTo>
                    <a:pt x="134" y="502"/>
                  </a:lnTo>
                  <a:lnTo>
                    <a:pt x="144" y="500"/>
                  </a:lnTo>
                  <a:lnTo>
                    <a:pt x="150" y="496"/>
                  </a:lnTo>
                  <a:lnTo>
                    <a:pt x="156" y="488"/>
                  </a:lnTo>
                  <a:lnTo>
                    <a:pt x="158" y="478"/>
                  </a:lnTo>
                  <a:lnTo>
                    <a:pt x="158" y="478"/>
                  </a:lnTo>
                  <a:lnTo>
                    <a:pt x="158" y="474"/>
                  </a:lnTo>
                  <a:lnTo>
                    <a:pt x="188" y="474"/>
                  </a:lnTo>
                  <a:lnTo>
                    <a:pt x="188" y="474"/>
                  </a:lnTo>
                  <a:lnTo>
                    <a:pt x="188" y="478"/>
                  </a:lnTo>
                  <a:lnTo>
                    <a:pt x="188" y="478"/>
                  </a:lnTo>
                  <a:lnTo>
                    <a:pt x="190" y="488"/>
                  </a:lnTo>
                  <a:lnTo>
                    <a:pt x="194" y="496"/>
                  </a:lnTo>
                  <a:lnTo>
                    <a:pt x="202" y="500"/>
                  </a:lnTo>
                  <a:lnTo>
                    <a:pt x="212" y="502"/>
                  </a:lnTo>
                  <a:lnTo>
                    <a:pt x="212" y="502"/>
                  </a:lnTo>
                  <a:lnTo>
                    <a:pt x="220" y="500"/>
                  </a:lnTo>
                  <a:lnTo>
                    <a:pt x="228" y="496"/>
                  </a:lnTo>
                  <a:lnTo>
                    <a:pt x="234" y="488"/>
                  </a:lnTo>
                  <a:lnTo>
                    <a:pt x="236" y="478"/>
                  </a:lnTo>
                  <a:lnTo>
                    <a:pt x="236" y="478"/>
                  </a:lnTo>
                  <a:lnTo>
                    <a:pt x="234" y="474"/>
                  </a:lnTo>
                  <a:lnTo>
                    <a:pt x="236" y="474"/>
                  </a:lnTo>
                  <a:lnTo>
                    <a:pt x="236" y="474"/>
                  </a:lnTo>
                  <a:lnTo>
                    <a:pt x="244" y="472"/>
                  </a:lnTo>
                  <a:lnTo>
                    <a:pt x="250" y="470"/>
                  </a:lnTo>
                  <a:lnTo>
                    <a:pt x="258" y="466"/>
                  </a:lnTo>
                  <a:lnTo>
                    <a:pt x="264" y="462"/>
                  </a:lnTo>
                  <a:lnTo>
                    <a:pt x="268" y="456"/>
                  </a:lnTo>
                  <a:lnTo>
                    <a:pt x="272" y="450"/>
                  </a:lnTo>
                  <a:lnTo>
                    <a:pt x="274" y="442"/>
                  </a:lnTo>
                  <a:lnTo>
                    <a:pt x="274" y="434"/>
                  </a:lnTo>
                  <a:lnTo>
                    <a:pt x="274" y="434"/>
                  </a:lnTo>
                  <a:lnTo>
                    <a:pt x="274" y="426"/>
                  </a:lnTo>
                  <a:lnTo>
                    <a:pt x="272" y="420"/>
                  </a:lnTo>
                  <a:lnTo>
                    <a:pt x="268" y="414"/>
                  </a:lnTo>
                  <a:lnTo>
                    <a:pt x="264" y="408"/>
                  </a:lnTo>
                  <a:lnTo>
                    <a:pt x="264" y="408"/>
                  </a:lnTo>
                  <a:lnTo>
                    <a:pt x="268" y="402"/>
                  </a:lnTo>
                  <a:lnTo>
                    <a:pt x="272" y="396"/>
                  </a:lnTo>
                  <a:lnTo>
                    <a:pt x="274" y="390"/>
                  </a:lnTo>
                  <a:lnTo>
                    <a:pt x="274" y="382"/>
                  </a:lnTo>
                  <a:lnTo>
                    <a:pt x="274" y="382"/>
                  </a:lnTo>
                  <a:lnTo>
                    <a:pt x="272" y="370"/>
                  </a:lnTo>
                  <a:lnTo>
                    <a:pt x="268" y="360"/>
                  </a:lnTo>
                  <a:lnTo>
                    <a:pt x="268" y="350"/>
                  </a:lnTo>
                  <a:lnTo>
                    <a:pt x="268" y="350"/>
                  </a:lnTo>
                  <a:lnTo>
                    <a:pt x="268" y="338"/>
                  </a:lnTo>
                  <a:lnTo>
                    <a:pt x="272" y="326"/>
                  </a:lnTo>
                  <a:lnTo>
                    <a:pt x="280" y="306"/>
                  </a:lnTo>
                  <a:lnTo>
                    <a:pt x="280" y="306"/>
                  </a:lnTo>
                  <a:lnTo>
                    <a:pt x="288" y="290"/>
                  </a:lnTo>
                  <a:lnTo>
                    <a:pt x="300" y="274"/>
                  </a:lnTo>
                  <a:lnTo>
                    <a:pt x="300" y="274"/>
                  </a:lnTo>
                  <a:lnTo>
                    <a:pt x="314" y="252"/>
                  </a:lnTo>
                  <a:lnTo>
                    <a:pt x="326" y="228"/>
                  </a:lnTo>
                  <a:lnTo>
                    <a:pt x="332" y="214"/>
                  </a:lnTo>
                  <a:lnTo>
                    <a:pt x="336" y="200"/>
                  </a:lnTo>
                  <a:lnTo>
                    <a:pt x="338" y="186"/>
                  </a:lnTo>
                  <a:lnTo>
                    <a:pt x="340" y="170"/>
                  </a:lnTo>
                  <a:lnTo>
                    <a:pt x="340" y="170"/>
                  </a:lnTo>
                  <a:lnTo>
                    <a:pt x="338" y="152"/>
                  </a:lnTo>
                  <a:lnTo>
                    <a:pt x="336" y="136"/>
                  </a:lnTo>
                  <a:lnTo>
                    <a:pt x="332" y="120"/>
                  </a:lnTo>
                  <a:lnTo>
                    <a:pt x="326" y="104"/>
                  </a:lnTo>
                  <a:lnTo>
                    <a:pt x="320" y="90"/>
                  </a:lnTo>
                  <a:lnTo>
                    <a:pt x="310" y="76"/>
                  </a:lnTo>
                  <a:lnTo>
                    <a:pt x="300" y="62"/>
                  </a:lnTo>
                  <a:lnTo>
                    <a:pt x="290" y="50"/>
                  </a:lnTo>
                  <a:lnTo>
                    <a:pt x="278" y="40"/>
                  </a:lnTo>
                  <a:lnTo>
                    <a:pt x="264" y="30"/>
                  </a:lnTo>
                  <a:lnTo>
                    <a:pt x="250" y="20"/>
                  </a:lnTo>
                  <a:lnTo>
                    <a:pt x="236" y="14"/>
                  </a:lnTo>
                  <a:lnTo>
                    <a:pt x="220" y="8"/>
                  </a:lnTo>
                  <a:lnTo>
                    <a:pt x="204" y="4"/>
                  </a:lnTo>
                  <a:lnTo>
                    <a:pt x="188" y="2"/>
                  </a:lnTo>
                  <a:lnTo>
                    <a:pt x="170" y="0"/>
                  </a:lnTo>
                  <a:lnTo>
                    <a:pt x="170" y="0"/>
                  </a:lnTo>
                  <a:close/>
                  <a:moveTo>
                    <a:pt x="234" y="452"/>
                  </a:moveTo>
                  <a:lnTo>
                    <a:pt x="112" y="452"/>
                  </a:lnTo>
                  <a:lnTo>
                    <a:pt x="112" y="452"/>
                  </a:lnTo>
                  <a:lnTo>
                    <a:pt x="108" y="450"/>
                  </a:lnTo>
                  <a:lnTo>
                    <a:pt x="104" y="446"/>
                  </a:lnTo>
                  <a:lnTo>
                    <a:pt x="102" y="440"/>
                  </a:lnTo>
                  <a:lnTo>
                    <a:pt x="100" y="434"/>
                  </a:lnTo>
                  <a:lnTo>
                    <a:pt x="100" y="434"/>
                  </a:lnTo>
                  <a:lnTo>
                    <a:pt x="102" y="428"/>
                  </a:lnTo>
                  <a:lnTo>
                    <a:pt x="104" y="422"/>
                  </a:lnTo>
                  <a:lnTo>
                    <a:pt x="108" y="418"/>
                  </a:lnTo>
                  <a:lnTo>
                    <a:pt x="112" y="416"/>
                  </a:lnTo>
                  <a:lnTo>
                    <a:pt x="234" y="416"/>
                  </a:lnTo>
                  <a:lnTo>
                    <a:pt x="234" y="416"/>
                  </a:lnTo>
                  <a:lnTo>
                    <a:pt x="238" y="418"/>
                  </a:lnTo>
                  <a:lnTo>
                    <a:pt x="242" y="422"/>
                  </a:lnTo>
                  <a:lnTo>
                    <a:pt x="244" y="428"/>
                  </a:lnTo>
                  <a:lnTo>
                    <a:pt x="246" y="434"/>
                  </a:lnTo>
                  <a:lnTo>
                    <a:pt x="246" y="434"/>
                  </a:lnTo>
                  <a:lnTo>
                    <a:pt x="244" y="440"/>
                  </a:lnTo>
                  <a:lnTo>
                    <a:pt x="242" y="446"/>
                  </a:lnTo>
                  <a:lnTo>
                    <a:pt x="238" y="450"/>
                  </a:lnTo>
                  <a:lnTo>
                    <a:pt x="234" y="452"/>
                  </a:lnTo>
                  <a:lnTo>
                    <a:pt x="234" y="452"/>
                  </a:lnTo>
                  <a:close/>
                  <a:moveTo>
                    <a:pt x="114" y="364"/>
                  </a:moveTo>
                  <a:lnTo>
                    <a:pt x="236" y="364"/>
                  </a:lnTo>
                  <a:lnTo>
                    <a:pt x="236" y="364"/>
                  </a:lnTo>
                  <a:lnTo>
                    <a:pt x="240" y="366"/>
                  </a:lnTo>
                  <a:lnTo>
                    <a:pt x="244" y="370"/>
                  </a:lnTo>
                  <a:lnTo>
                    <a:pt x="248" y="376"/>
                  </a:lnTo>
                  <a:lnTo>
                    <a:pt x="248" y="382"/>
                  </a:lnTo>
                  <a:lnTo>
                    <a:pt x="248" y="382"/>
                  </a:lnTo>
                  <a:lnTo>
                    <a:pt x="248" y="388"/>
                  </a:lnTo>
                  <a:lnTo>
                    <a:pt x="244" y="394"/>
                  </a:lnTo>
                  <a:lnTo>
                    <a:pt x="240" y="398"/>
                  </a:lnTo>
                  <a:lnTo>
                    <a:pt x="236" y="400"/>
                  </a:lnTo>
                  <a:lnTo>
                    <a:pt x="114" y="400"/>
                  </a:lnTo>
                  <a:lnTo>
                    <a:pt x="114" y="400"/>
                  </a:lnTo>
                  <a:lnTo>
                    <a:pt x="110" y="398"/>
                  </a:lnTo>
                  <a:lnTo>
                    <a:pt x="106" y="394"/>
                  </a:lnTo>
                  <a:lnTo>
                    <a:pt x="104" y="388"/>
                  </a:lnTo>
                  <a:lnTo>
                    <a:pt x="102" y="382"/>
                  </a:lnTo>
                  <a:lnTo>
                    <a:pt x="102" y="382"/>
                  </a:lnTo>
                  <a:lnTo>
                    <a:pt x="104" y="376"/>
                  </a:lnTo>
                  <a:lnTo>
                    <a:pt x="106" y="370"/>
                  </a:lnTo>
                  <a:lnTo>
                    <a:pt x="110" y="366"/>
                  </a:lnTo>
                  <a:lnTo>
                    <a:pt x="114" y="364"/>
                  </a:lnTo>
                  <a:lnTo>
                    <a:pt x="114" y="364"/>
                  </a:lnTo>
                  <a:close/>
                  <a:moveTo>
                    <a:pt x="266" y="252"/>
                  </a:moveTo>
                  <a:lnTo>
                    <a:pt x="266" y="252"/>
                  </a:lnTo>
                  <a:lnTo>
                    <a:pt x="256" y="270"/>
                  </a:lnTo>
                  <a:lnTo>
                    <a:pt x="244" y="288"/>
                  </a:lnTo>
                  <a:lnTo>
                    <a:pt x="244" y="288"/>
                  </a:lnTo>
                  <a:lnTo>
                    <a:pt x="234" y="314"/>
                  </a:lnTo>
                  <a:lnTo>
                    <a:pt x="228" y="334"/>
                  </a:lnTo>
                  <a:lnTo>
                    <a:pt x="120" y="334"/>
                  </a:lnTo>
                  <a:lnTo>
                    <a:pt x="120" y="334"/>
                  </a:lnTo>
                  <a:lnTo>
                    <a:pt x="118" y="324"/>
                  </a:lnTo>
                  <a:lnTo>
                    <a:pt x="114" y="314"/>
                  </a:lnTo>
                  <a:lnTo>
                    <a:pt x="108" y="304"/>
                  </a:lnTo>
                  <a:lnTo>
                    <a:pt x="102" y="292"/>
                  </a:lnTo>
                  <a:lnTo>
                    <a:pt x="102" y="292"/>
                  </a:lnTo>
                  <a:lnTo>
                    <a:pt x="90" y="278"/>
                  </a:lnTo>
                  <a:lnTo>
                    <a:pt x="90" y="278"/>
                  </a:lnTo>
                  <a:lnTo>
                    <a:pt x="74" y="254"/>
                  </a:lnTo>
                  <a:lnTo>
                    <a:pt x="58" y="230"/>
                  </a:lnTo>
                  <a:lnTo>
                    <a:pt x="50" y="216"/>
                  </a:lnTo>
                  <a:lnTo>
                    <a:pt x="44" y="200"/>
                  </a:lnTo>
                  <a:lnTo>
                    <a:pt x="42" y="186"/>
                  </a:lnTo>
                  <a:lnTo>
                    <a:pt x="40" y="170"/>
                  </a:lnTo>
                  <a:lnTo>
                    <a:pt x="40" y="170"/>
                  </a:lnTo>
                  <a:lnTo>
                    <a:pt x="40" y="156"/>
                  </a:lnTo>
                  <a:lnTo>
                    <a:pt x="42" y="144"/>
                  </a:lnTo>
                  <a:lnTo>
                    <a:pt x="46" y="132"/>
                  </a:lnTo>
                  <a:lnTo>
                    <a:pt x="50" y="120"/>
                  </a:lnTo>
                  <a:lnTo>
                    <a:pt x="56" y="108"/>
                  </a:lnTo>
                  <a:lnTo>
                    <a:pt x="62" y="96"/>
                  </a:lnTo>
                  <a:lnTo>
                    <a:pt x="78" y="78"/>
                  </a:lnTo>
                  <a:lnTo>
                    <a:pt x="98" y="62"/>
                  </a:lnTo>
                  <a:lnTo>
                    <a:pt x="108" y="56"/>
                  </a:lnTo>
                  <a:lnTo>
                    <a:pt x="120" y="50"/>
                  </a:lnTo>
                  <a:lnTo>
                    <a:pt x="132" y="46"/>
                  </a:lnTo>
                  <a:lnTo>
                    <a:pt x="144" y="42"/>
                  </a:lnTo>
                  <a:lnTo>
                    <a:pt x="156" y="40"/>
                  </a:lnTo>
                  <a:lnTo>
                    <a:pt x="170" y="40"/>
                  </a:lnTo>
                  <a:lnTo>
                    <a:pt x="170" y="40"/>
                  </a:lnTo>
                  <a:lnTo>
                    <a:pt x="184" y="40"/>
                  </a:lnTo>
                  <a:lnTo>
                    <a:pt x="196" y="42"/>
                  </a:lnTo>
                  <a:lnTo>
                    <a:pt x="208" y="46"/>
                  </a:lnTo>
                  <a:lnTo>
                    <a:pt x="220" y="50"/>
                  </a:lnTo>
                  <a:lnTo>
                    <a:pt x="232" y="56"/>
                  </a:lnTo>
                  <a:lnTo>
                    <a:pt x="242" y="62"/>
                  </a:lnTo>
                  <a:lnTo>
                    <a:pt x="262" y="78"/>
                  </a:lnTo>
                  <a:lnTo>
                    <a:pt x="278" y="96"/>
                  </a:lnTo>
                  <a:lnTo>
                    <a:pt x="284" y="108"/>
                  </a:lnTo>
                  <a:lnTo>
                    <a:pt x="290" y="120"/>
                  </a:lnTo>
                  <a:lnTo>
                    <a:pt x="294" y="132"/>
                  </a:lnTo>
                  <a:lnTo>
                    <a:pt x="298" y="144"/>
                  </a:lnTo>
                  <a:lnTo>
                    <a:pt x="300" y="156"/>
                  </a:lnTo>
                  <a:lnTo>
                    <a:pt x="300" y="170"/>
                  </a:lnTo>
                  <a:lnTo>
                    <a:pt x="300" y="170"/>
                  </a:lnTo>
                  <a:lnTo>
                    <a:pt x="300" y="182"/>
                  </a:lnTo>
                  <a:lnTo>
                    <a:pt x="298" y="192"/>
                  </a:lnTo>
                  <a:lnTo>
                    <a:pt x="290" y="214"/>
                  </a:lnTo>
                  <a:lnTo>
                    <a:pt x="280" y="232"/>
                  </a:lnTo>
                  <a:lnTo>
                    <a:pt x="266" y="252"/>
                  </a:lnTo>
                  <a:lnTo>
                    <a:pt x="266" y="25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6" name="Freeform 62"/>
            <p:cNvSpPr>
              <a:spLocks/>
            </p:cNvSpPr>
            <p:nvPr/>
          </p:nvSpPr>
          <p:spPr bwMode="auto">
            <a:xfrm>
              <a:off x="3702050" y="984250"/>
              <a:ext cx="50800" cy="209550"/>
            </a:xfrm>
            <a:custGeom>
              <a:avLst/>
              <a:gdLst/>
              <a:ahLst/>
              <a:cxnLst>
                <a:cxn ang="0">
                  <a:pos x="16" y="132"/>
                </a:cxn>
                <a:cxn ang="0">
                  <a:pos x="16" y="132"/>
                </a:cxn>
                <a:cxn ang="0">
                  <a:pos x="22" y="130"/>
                </a:cxn>
                <a:cxn ang="0">
                  <a:pos x="28" y="126"/>
                </a:cxn>
                <a:cxn ang="0">
                  <a:pos x="32" y="122"/>
                </a:cxn>
                <a:cxn ang="0">
                  <a:pos x="32" y="114"/>
                </a:cxn>
                <a:cxn ang="0">
                  <a:pos x="32" y="18"/>
                </a:cxn>
                <a:cxn ang="0">
                  <a:pos x="32" y="18"/>
                </a:cxn>
                <a:cxn ang="0">
                  <a:pos x="32" y="10"/>
                </a:cxn>
                <a:cxn ang="0">
                  <a:pos x="28" y="6"/>
                </a:cxn>
                <a:cxn ang="0">
                  <a:pos x="22" y="2"/>
                </a:cxn>
                <a:cxn ang="0">
                  <a:pos x="16" y="0"/>
                </a:cxn>
                <a:cxn ang="0">
                  <a:pos x="16" y="0"/>
                </a:cxn>
                <a:cxn ang="0">
                  <a:pos x="10" y="2"/>
                </a:cxn>
                <a:cxn ang="0">
                  <a:pos x="4" y="6"/>
                </a:cxn>
                <a:cxn ang="0">
                  <a:pos x="2" y="10"/>
                </a:cxn>
                <a:cxn ang="0">
                  <a:pos x="0" y="18"/>
                </a:cxn>
                <a:cxn ang="0">
                  <a:pos x="0" y="114"/>
                </a:cxn>
                <a:cxn ang="0">
                  <a:pos x="0" y="114"/>
                </a:cxn>
                <a:cxn ang="0">
                  <a:pos x="2" y="122"/>
                </a:cxn>
                <a:cxn ang="0">
                  <a:pos x="4" y="126"/>
                </a:cxn>
                <a:cxn ang="0">
                  <a:pos x="10" y="130"/>
                </a:cxn>
                <a:cxn ang="0">
                  <a:pos x="16" y="132"/>
                </a:cxn>
                <a:cxn ang="0">
                  <a:pos x="16" y="132"/>
                </a:cxn>
              </a:cxnLst>
              <a:rect l="0" t="0" r="r" b="b"/>
              <a:pathLst>
                <a:path w="32" h="132">
                  <a:moveTo>
                    <a:pt x="16" y="132"/>
                  </a:moveTo>
                  <a:lnTo>
                    <a:pt x="16" y="132"/>
                  </a:lnTo>
                  <a:lnTo>
                    <a:pt x="22" y="130"/>
                  </a:lnTo>
                  <a:lnTo>
                    <a:pt x="28" y="126"/>
                  </a:lnTo>
                  <a:lnTo>
                    <a:pt x="32" y="122"/>
                  </a:lnTo>
                  <a:lnTo>
                    <a:pt x="32" y="114"/>
                  </a:lnTo>
                  <a:lnTo>
                    <a:pt x="32" y="18"/>
                  </a:lnTo>
                  <a:lnTo>
                    <a:pt x="32" y="18"/>
                  </a:lnTo>
                  <a:lnTo>
                    <a:pt x="32" y="10"/>
                  </a:lnTo>
                  <a:lnTo>
                    <a:pt x="28" y="6"/>
                  </a:lnTo>
                  <a:lnTo>
                    <a:pt x="22" y="2"/>
                  </a:lnTo>
                  <a:lnTo>
                    <a:pt x="16" y="0"/>
                  </a:lnTo>
                  <a:lnTo>
                    <a:pt x="16" y="0"/>
                  </a:lnTo>
                  <a:lnTo>
                    <a:pt x="10" y="2"/>
                  </a:lnTo>
                  <a:lnTo>
                    <a:pt x="4" y="6"/>
                  </a:lnTo>
                  <a:lnTo>
                    <a:pt x="2" y="10"/>
                  </a:lnTo>
                  <a:lnTo>
                    <a:pt x="0" y="18"/>
                  </a:lnTo>
                  <a:lnTo>
                    <a:pt x="0" y="114"/>
                  </a:lnTo>
                  <a:lnTo>
                    <a:pt x="0" y="114"/>
                  </a:lnTo>
                  <a:lnTo>
                    <a:pt x="2" y="122"/>
                  </a:lnTo>
                  <a:lnTo>
                    <a:pt x="4" y="126"/>
                  </a:lnTo>
                  <a:lnTo>
                    <a:pt x="10" y="130"/>
                  </a:lnTo>
                  <a:lnTo>
                    <a:pt x="16" y="132"/>
                  </a:lnTo>
                  <a:lnTo>
                    <a:pt x="16" y="1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7" name="Freeform 63"/>
            <p:cNvSpPr>
              <a:spLocks/>
            </p:cNvSpPr>
            <p:nvPr/>
          </p:nvSpPr>
          <p:spPr bwMode="auto">
            <a:xfrm>
              <a:off x="3222625" y="1270000"/>
              <a:ext cx="187325" cy="130175"/>
            </a:xfrm>
            <a:custGeom>
              <a:avLst/>
              <a:gdLst/>
              <a:ahLst/>
              <a:cxnLst>
                <a:cxn ang="0">
                  <a:pos x="110" y="50"/>
                </a:cxn>
                <a:cxn ang="0">
                  <a:pos x="26" y="2"/>
                </a:cxn>
                <a:cxn ang="0">
                  <a:pos x="26" y="2"/>
                </a:cxn>
                <a:cxn ang="0">
                  <a:pos x="20" y="0"/>
                </a:cxn>
                <a:cxn ang="0">
                  <a:pos x="12" y="0"/>
                </a:cxn>
                <a:cxn ang="0">
                  <a:pos x="8" y="4"/>
                </a:cxn>
                <a:cxn ang="0">
                  <a:pos x="2" y="8"/>
                </a:cxn>
                <a:cxn ang="0">
                  <a:pos x="2" y="8"/>
                </a:cxn>
                <a:cxn ang="0">
                  <a:pos x="0" y="14"/>
                </a:cxn>
                <a:cxn ang="0">
                  <a:pos x="2" y="20"/>
                </a:cxn>
                <a:cxn ang="0">
                  <a:pos x="4" y="26"/>
                </a:cxn>
                <a:cxn ang="0">
                  <a:pos x="8" y="30"/>
                </a:cxn>
                <a:cxn ang="0">
                  <a:pos x="94" y="80"/>
                </a:cxn>
                <a:cxn ang="0">
                  <a:pos x="94" y="80"/>
                </a:cxn>
                <a:cxn ang="0">
                  <a:pos x="100" y="82"/>
                </a:cxn>
                <a:cxn ang="0">
                  <a:pos x="106" y="80"/>
                </a:cxn>
                <a:cxn ang="0">
                  <a:pos x="112" y="78"/>
                </a:cxn>
                <a:cxn ang="0">
                  <a:pos x="116" y="74"/>
                </a:cxn>
                <a:cxn ang="0">
                  <a:pos x="116" y="74"/>
                </a:cxn>
                <a:cxn ang="0">
                  <a:pos x="118" y="66"/>
                </a:cxn>
                <a:cxn ang="0">
                  <a:pos x="118" y="60"/>
                </a:cxn>
                <a:cxn ang="0">
                  <a:pos x="114" y="54"/>
                </a:cxn>
                <a:cxn ang="0">
                  <a:pos x="110" y="50"/>
                </a:cxn>
                <a:cxn ang="0">
                  <a:pos x="110" y="50"/>
                </a:cxn>
              </a:cxnLst>
              <a:rect l="0" t="0" r="r" b="b"/>
              <a:pathLst>
                <a:path w="118" h="82">
                  <a:moveTo>
                    <a:pt x="110" y="50"/>
                  </a:moveTo>
                  <a:lnTo>
                    <a:pt x="26" y="2"/>
                  </a:lnTo>
                  <a:lnTo>
                    <a:pt x="26" y="2"/>
                  </a:lnTo>
                  <a:lnTo>
                    <a:pt x="20" y="0"/>
                  </a:lnTo>
                  <a:lnTo>
                    <a:pt x="12" y="0"/>
                  </a:lnTo>
                  <a:lnTo>
                    <a:pt x="8" y="4"/>
                  </a:lnTo>
                  <a:lnTo>
                    <a:pt x="2" y="8"/>
                  </a:lnTo>
                  <a:lnTo>
                    <a:pt x="2" y="8"/>
                  </a:lnTo>
                  <a:lnTo>
                    <a:pt x="0" y="14"/>
                  </a:lnTo>
                  <a:lnTo>
                    <a:pt x="2" y="20"/>
                  </a:lnTo>
                  <a:lnTo>
                    <a:pt x="4" y="26"/>
                  </a:lnTo>
                  <a:lnTo>
                    <a:pt x="8" y="30"/>
                  </a:lnTo>
                  <a:lnTo>
                    <a:pt x="94" y="80"/>
                  </a:lnTo>
                  <a:lnTo>
                    <a:pt x="94" y="80"/>
                  </a:lnTo>
                  <a:lnTo>
                    <a:pt x="100" y="82"/>
                  </a:lnTo>
                  <a:lnTo>
                    <a:pt x="106" y="80"/>
                  </a:lnTo>
                  <a:lnTo>
                    <a:pt x="112" y="78"/>
                  </a:lnTo>
                  <a:lnTo>
                    <a:pt x="116" y="74"/>
                  </a:lnTo>
                  <a:lnTo>
                    <a:pt x="116" y="74"/>
                  </a:lnTo>
                  <a:lnTo>
                    <a:pt x="118" y="66"/>
                  </a:lnTo>
                  <a:lnTo>
                    <a:pt x="118" y="60"/>
                  </a:lnTo>
                  <a:lnTo>
                    <a:pt x="114" y="54"/>
                  </a:lnTo>
                  <a:lnTo>
                    <a:pt x="110" y="50"/>
                  </a:lnTo>
                  <a:lnTo>
                    <a:pt x="110" y="5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8" name="Freeform 64"/>
            <p:cNvSpPr>
              <a:spLocks/>
            </p:cNvSpPr>
            <p:nvPr/>
          </p:nvSpPr>
          <p:spPr bwMode="auto">
            <a:xfrm>
              <a:off x="4044950" y="1270000"/>
              <a:ext cx="187325" cy="130175"/>
            </a:xfrm>
            <a:custGeom>
              <a:avLst/>
              <a:gdLst/>
              <a:ahLst/>
              <a:cxnLst>
                <a:cxn ang="0">
                  <a:pos x="116" y="8"/>
                </a:cxn>
                <a:cxn ang="0">
                  <a:pos x="116" y="8"/>
                </a:cxn>
                <a:cxn ang="0">
                  <a:pos x="112" y="4"/>
                </a:cxn>
                <a:cxn ang="0">
                  <a:pos x="106" y="0"/>
                </a:cxn>
                <a:cxn ang="0">
                  <a:pos x="100" y="0"/>
                </a:cxn>
                <a:cxn ang="0">
                  <a:pos x="94" y="2"/>
                </a:cxn>
                <a:cxn ang="0">
                  <a:pos x="8" y="50"/>
                </a:cxn>
                <a:cxn ang="0">
                  <a:pos x="8" y="50"/>
                </a:cxn>
                <a:cxn ang="0">
                  <a:pos x="4" y="54"/>
                </a:cxn>
                <a:cxn ang="0">
                  <a:pos x="2" y="60"/>
                </a:cxn>
                <a:cxn ang="0">
                  <a:pos x="0" y="66"/>
                </a:cxn>
                <a:cxn ang="0">
                  <a:pos x="2" y="74"/>
                </a:cxn>
                <a:cxn ang="0">
                  <a:pos x="2" y="74"/>
                </a:cxn>
                <a:cxn ang="0">
                  <a:pos x="8" y="78"/>
                </a:cxn>
                <a:cxn ang="0">
                  <a:pos x="12" y="80"/>
                </a:cxn>
                <a:cxn ang="0">
                  <a:pos x="20" y="82"/>
                </a:cxn>
                <a:cxn ang="0">
                  <a:pos x="26" y="80"/>
                </a:cxn>
                <a:cxn ang="0">
                  <a:pos x="110" y="30"/>
                </a:cxn>
                <a:cxn ang="0">
                  <a:pos x="110" y="30"/>
                </a:cxn>
                <a:cxn ang="0">
                  <a:pos x="114" y="26"/>
                </a:cxn>
                <a:cxn ang="0">
                  <a:pos x="118" y="20"/>
                </a:cxn>
                <a:cxn ang="0">
                  <a:pos x="118" y="14"/>
                </a:cxn>
                <a:cxn ang="0">
                  <a:pos x="116" y="8"/>
                </a:cxn>
                <a:cxn ang="0">
                  <a:pos x="116" y="8"/>
                </a:cxn>
              </a:cxnLst>
              <a:rect l="0" t="0" r="r" b="b"/>
              <a:pathLst>
                <a:path w="118" h="82">
                  <a:moveTo>
                    <a:pt x="116" y="8"/>
                  </a:moveTo>
                  <a:lnTo>
                    <a:pt x="116" y="8"/>
                  </a:lnTo>
                  <a:lnTo>
                    <a:pt x="112" y="4"/>
                  </a:lnTo>
                  <a:lnTo>
                    <a:pt x="106" y="0"/>
                  </a:lnTo>
                  <a:lnTo>
                    <a:pt x="100" y="0"/>
                  </a:lnTo>
                  <a:lnTo>
                    <a:pt x="94" y="2"/>
                  </a:lnTo>
                  <a:lnTo>
                    <a:pt x="8" y="50"/>
                  </a:lnTo>
                  <a:lnTo>
                    <a:pt x="8" y="50"/>
                  </a:lnTo>
                  <a:lnTo>
                    <a:pt x="4" y="54"/>
                  </a:lnTo>
                  <a:lnTo>
                    <a:pt x="2" y="60"/>
                  </a:lnTo>
                  <a:lnTo>
                    <a:pt x="0" y="66"/>
                  </a:lnTo>
                  <a:lnTo>
                    <a:pt x="2" y="74"/>
                  </a:lnTo>
                  <a:lnTo>
                    <a:pt x="2" y="74"/>
                  </a:lnTo>
                  <a:lnTo>
                    <a:pt x="8" y="78"/>
                  </a:lnTo>
                  <a:lnTo>
                    <a:pt x="12" y="80"/>
                  </a:lnTo>
                  <a:lnTo>
                    <a:pt x="20" y="82"/>
                  </a:lnTo>
                  <a:lnTo>
                    <a:pt x="26" y="80"/>
                  </a:lnTo>
                  <a:lnTo>
                    <a:pt x="110" y="30"/>
                  </a:lnTo>
                  <a:lnTo>
                    <a:pt x="110" y="30"/>
                  </a:lnTo>
                  <a:lnTo>
                    <a:pt x="114" y="26"/>
                  </a:lnTo>
                  <a:lnTo>
                    <a:pt x="118" y="20"/>
                  </a:lnTo>
                  <a:lnTo>
                    <a:pt x="118" y="14"/>
                  </a:lnTo>
                  <a:lnTo>
                    <a:pt x="116" y="8"/>
                  </a:lnTo>
                  <a:lnTo>
                    <a:pt x="116"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9" name="Freeform 65"/>
            <p:cNvSpPr>
              <a:spLocks/>
            </p:cNvSpPr>
            <p:nvPr/>
          </p:nvSpPr>
          <p:spPr bwMode="auto">
            <a:xfrm>
              <a:off x="3400425" y="1063625"/>
              <a:ext cx="130175" cy="187325"/>
            </a:xfrm>
            <a:custGeom>
              <a:avLst/>
              <a:gdLst/>
              <a:ahLst/>
              <a:cxnLst>
                <a:cxn ang="0">
                  <a:pos x="52" y="110"/>
                </a:cxn>
                <a:cxn ang="0">
                  <a:pos x="52" y="110"/>
                </a:cxn>
                <a:cxn ang="0">
                  <a:pos x="56" y="114"/>
                </a:cxn>
                <a:cxn ang="0">
                  <a:pos x="62" y="116"/>
                </a:cxn>
                <a:cxn ang="0">
                  <a:pos x="68" y="118"/>
                </a:cxn>
                <a:cxn ang="0">
                  <a:pos x="74" y="116"/>
                </a:cxn>
                <a:cxn ang="0">
                  <a:pos x="74" y="116"/>
                </a:cxn>
                <a:cxn ang="0">
                  <a:pos x="78" y="110"/>
                </a:cxn>
                <a:cxn ang="0">
                  <a:pos x="82" y="106"/>
                </a:cxn>
                <a:cxn ang="0">
                  <a:pos x="82" y="100"/>
                </a:cxn>
                <a:cxn ang="0">
                  <a:pos x="80" y="92"/>
                </a:cxn>
                <a:cxn ang="0">
                  <a:pos x="30" y="8"/>
                </a:cxn>
                <a:cxn ang="0">
                  <a:pos x="30" y="8"/>
                </a:cxn>
                <a:cxn ang="0">
                  <a:pos x="26" y="4"/>
                </a:cxn>
                <a:cxn ang="0">
                  <a:pos x="20" y="0"/>
                </a:cxn>
                <a:cxn ang="0">
                  <a:pos x="14" y="0"/>
                </a:cxn>
                <a:cxn ang="0">
                  <a:pos x="8" y="2"/>
                </a:cxn>
                <a:cxn ang="0">
                  <a:pos x="8" y="2"/>
                </a:cxn>
                <a:cxn ang="0">
                  <a:pos x="4" y="6"/>
                </a:cxn>
                <a:cxn ang="0">
                  <a:pos x="0" y="12"/>
                </a:cxn>
                <a:cxn ang="0">
                  <a:pos x="0" y="18"/>
                </a:cxn>
                <a:cxn ang="0">
                  <a:pos x="2" y="24"/>
                </a:cxn>
                <a:cxn ang="0">
                  <a:pos x="52" y="110"/>
                </a:cxn>
              </a:cxnLst>
              <a:rect l="0" t="0" r="r" b="b"/>
              <a:pathLst>
                <a:path w="82" h="118">
                  <a:moveTo>
                    <a:pt x="52" y="110"/>
                  </a:moveTo>
                  <a:lnTo>
                    <a:pt x="52" y="110"/>
                  </a:lnTo>
                  <a:lnTo>
                    <a:pt x="56" y="114"/>
                  </a:lnTo>
                  <a:lnTo>
                    <a:pt x="62" y="116"/>
                  </a:lnTo>
                  <a:lnTo>
                    <a:pt x="68" y="118"/>
                  </a:lnTo>
                  <a:lnTo>
                    <a:pt x="74" y="116"/>
                  </a:lnTo>
                  <a:lnTo>
                    <a:pt x="74" y="116"/>
                  </a:lnTo>
                  <a:lnTo>
                    <a:pt x="78" y="110"/>
                  </a:lnTo>
                  <a:lnTo>
                    <a:pt x="82" y="106"/>
                  </a:lnTo>
                  <a:lnTo>
                    <a:pt x="82" y="100"/>
                  </a:lnTo>
                  <a:lnTo>
                    <a:pt x="80" y="92"/>
                  </a:lnTo>
                  <a:lnTo>
                    <a:pt x="30" y="8"/>
                  </a:lnTo>
                  <a:lnTo>
                    <a:pt x="30" y="8"/>
                  </a:lnTo>
                  <a:lnTo>
                    <a:pt x="26" y="4"/>
                  </a:lnTo>
                  <a:lnTo>
                    <a:pt x="20" y="0"/>
                  </a:lnTo>
                  <a:lnTo>
                    <a:pt x="14" y="0"/>
                  </a:lnTo>
                  <a:lnTo>
                    <a:pt x="8" y="2"/>
                  </a:lnTo>
                  <a:lnTo>
                    <a:pt x="8" y="2"/>
                  </a:lnTo>
                  <a:lnTo>
                    <a:pt x="4" y="6"/>
                  </a:lnTo>
                  <a:lnTo>
                    <a:pt x="0" y="12"/>
                  </a:lnTo>
                  <a:lnTo>
                    <a:pt x="0" y="18"/>
                  </a:lnTo>
                  <a:lnTo>
                    <a:pt x="2" y="24"/>
                  </a:lnTo>
                  <a:lnTo>
                    <a:pt x="52"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30" name="Freeform 66"/>
            <p:cNvSpPr>
              <a:spLocks/>
            </p:cNvSpPr>
            <p:nvPr/>
          </p:nvSpPr>
          <p:spPr bwMode="auto">
            <a:xfrm>
              <a:off x="3927475" y="1063625"/>
              <a:ext cx="127000" cy="187325"/>
            </a:xfrm>
            <a:custGeom>
              <a:avLst/>
              <a:gdLst/>
              <a:ahLst/>
              <a:cxnLst>
                <a:cxn ang="0">
                  <a:pos x="8" y="116"/>
                </a:cxn>
                <a:cxn ang="0">
                  <a:pos x="8" y="116"/>
                </a:cxn>
                <a:cxn ang="0">
                  <a:pos x="14" y="118"/>
                </a:cxn>
                <a:cxn ang="0">
                  <a:pos x="20" y="116"/>
                </a:cxn>
                <a:cxn ang="0">
                  <a:pos x="26" y="114"/>
                </a:cxn>
                <a:cxn ang="0">
                  <a:pos x="30" y="110"/>
                </a:cxn>
                <a:cxn ang="0">
                  <a:pos x="78" y="24"/>
                </a:cxn>
                <a:cxn ang="0">
                  <a:pos x="78" y="24"/>
                </a:cxn>
                <a:cxn ang="0">
                  <a:pos x="80" y="18"/>
                </a:cxn>
                <a:cxn ang="0">
                  <a:pos x="80" y="12"/>
                </a:cxn>
                <a:cxn ang="0">
                  <a:pos x="78" y="6"/>
                </a:cxn>
                <a:cxn ang="0">
                  <a:pos x="72" y="2"/>
                </a:cxn>
                <a:cxn ang="0">
                  <a:pos x="72" y="2"/>
                </a:cxn>
                <a:cxn ang="0">
                  <a:pos x="66" y="0"/>
                </a:cxn>
                <a:cxn ang="0">
                  <a:pos x="60" y="0"/>
                </a:cxn>
                <a:cxn ang="0">
                  <a:pos x="54" y="4"/>
                </a:cxn>
                <a:cxn ang="0">
                  <a:pos x="50" y="8"/>
                </a:cxn>
                <a:cxn ang="0">
                  <a:pos x="2" y="92"/>
                </a:cxn>
                <a:cxn ang="0">
                  <a:pos x="2" y="92"/>
                </a:cxn>
                <a:cxn ang="0">
                  <a:pos x="0" y="100"/>
                </a:cxn>
                <a:cxn ang="0">
                  <a:pos x="0" y="106"/>
                </a:cxn>
                <a:cxn ang="0">
                  <a:pos x="2" y="110"/>
                </a:cxn>
                <a:cxn ang="0">
                  <a:pos x="8" y="116"/>
                </a:cxn>
                <a:cxn ang="0">
                  <a:pos x="8" y="116"/>
                </a:cxn>
              </a:cxnLst>
              <a:rect l="0" t="0" r="r" b="b"/>
              <a:pathLst>
                <a:path w="80" h="118">
                  <a:moveTo>
                    <a:pt x="8" y="116"/>
                  </a:moveTo>
                  <a:lnTo>
                    <a:pt x="8" y="116"/>
                  </a:lnTo>
                  <a:lnTo>
                    <a:pt x="14" y="118"/>
                  </a:lnTo>
                  <a:lnTo>
                    <a:pt x="20" y="116"/>
                  </a:lnTo>
                  <a:lnTo>
                    <a:pt x="26" y="114"/>
                  </a:lnTo>
                  <a:lnTo>
                    <a:pt x="30" y="110"/>
                  </a:lnTo>
                  <a:lnTo>
                    <a:pt x="78" y="24"/>
                  </a:lnTo>
                  <a:lnTo>
                    <a:pt x="78" y="24"/>
                  </a:lnTo>
                  <a:lnTo>
                    <a:pt x="80" y="18"/>
                  </a:lnTo>
                  <a:lnTo>
                    <a:pt x="80" y="12"/>
                  </a:lnTo>
                  <a:lnTo>
                    <a:pt x="78" y="6"/>
                  </a:lnTo>
                  <a:lnTo>
                    <a:pt x="72" y="2"/>
                  </a:lnTo>
                  <a:lnTo>
                    <a:pt x="72" y="2"/>
                  </a:lnTo>
                  <a:lnTo>
                    <a:pt x="66" y="0"/>
                  </a:lnTo>
                  <a:lnTo>
                    <a:pt x="60" y="0"/>
                  </a:lnTo>
                  <a:lnTo>
                    <a:pt x="54" y="4"/>
                  </a:lnTo>
                  <a:lnTo>
                    <a:pt x="50" y="8"/>
                  </a:lnTo>
                  <a:lnTo>
                    <a:pt x="2" y="92"/>
                  </a:lnTo>
                  <a:lnTo>
                    <a:pt x="2" y="92"/>
                  </a:lnTo>
                  <a:lnTo>
                    <a:pt x="0" y="100"/>
                  </a:lnTo>
                  <a:lnTo>
                    <a:pt x="0" y="106"/>
                  </a:lnTo>
                  <a:lnTo>
                    <a:pt x="2" y="110"/>
                  </a:lnTo>
                  <a:lnTo>
                    <a:pt x="8" y="116"/>
                  </a:lnTo>
                  <a:lnTo>
                    <a:pt x="8" y="11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grpSp>
      <p:grpSp>
        <p:nvGrpSpPr>
          <p:cNvPr id="2" name="组合 1"/>
          <p:cNvGrpSpPr/>
          <p:nvPr/>
        </p:nvGrpSpPr>
        <p:grpSpPr>
          <a:xfrm>
            <a:off x="2440872" y="2814614"/>
            <a:ext cx="8578339" cy="1868204"/>
            <a:chOff x="2440872" y="2814614"/>
            <a:chExt cx="8578339" cy="1868204"/>
          </a:xfrm>
        </p:grpSpPr>
        <p:sp>
          <p:nvSpPr>
            <p:cNvPr id="16" name="等腰三角形 15"/>
            <p:cNvSpPr/>
            <p:nvPr/>
          </p:nvSpPr>
          <p:spPr>
            <a:xfrm rot="4776203" flipH="1">
              <a:off x="2508721" y="2774081"/>
              <a:ext cx="1431668" cy="1567365"/>
            </a:xfrm>
            <a:custGeom>
              <a:avLst/>
              <a:gdLst/>
              <a:ahLst/>
              <a:cxnLst/>
              <a:rect l="l" t="t" r="r" b="b"/>
              <a:pathLst>
                <a:path w="1629149" h="1783565">
                  <a:moveTo>
                    <a:pt x="437303" y="1690743"/>
                  </a:moveTo>
                  <a:cubicBezTo>
                    <a:pt x="38690" y="1482381"/>
                    <a:pt x="-115540" y="990332"/>
                    <a:pt x="92822" y="591719"/>
                  </a:cubicBezTo>
                  <a:cubicBezTo>
                    <a:pt x="223048" y="342586"/>
                    <a:pt x="464089" y="188916"/>
                    <a:pt x="723875" y="159567"/>
                  </a:cubicBezTo>
                  <a:lnTo>
                    <a:pt x="763992" y="158940"/>
                  </a:lnTo>
                  <a:lnTo>
                    <a:pt x="856178" y="0"/>
                  </a:lnTo>
                  <a:lnTo>
                    <a:pt x="952755" y="166512"/>
                  </a:lnTo>
                  <a:lnTo>
                    <a:pt x="960258" y="167499"/>
                  </a:lnTo>
                  <a:cubicBezTo>
                    <a:pt x="1039082" y="181852"/>
                    <a:pt x="1117106" y="208172"/>
                    <a:pt x="1191846" y="247240"/>
                  </a:cubicBezTo>
                  <a:cubicBezTo>
                    <a:pt x="1590460" y="455602"/>
                    <a:pt x="1744689" y="947652"/>
                    <a:pt x="1536328" y="1346264"/>
                  </a:cubicBezTo>
                  <a:cubicBezTo>
                    <a:pt x="1327966" y="1744877"/>
                    <a:pt x="835917" y="1899105"/>
                    <a:pt x="437303" y="1690743"/>
                  </a:cubicBezTo>
                  <a:close/>
                </a:path>
              </a:pathLst>
            </a:custGeom>
            <a:solidFill>
              <a:srgbClr val="3C846F"/>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59"/>
              <a:endParaRPr kumimoji="1" lang="zh-CN" altLang="en-US" sz="3200">
                <a:solidFill>
                  <a:srgbClr val="070707"/>
                </a:solidFill>
                <a:latin typeface="Calibri"/>
                <a:ea typeface="宋体"/>
              </a:endParaRPr>
            </a:p>
          </p:txBody>
        </p:sp>
        <p:grpSp>
          <p:nvGrpSpPr>
            <p:cNvPr id="19" name="组 36"/>
            <p:cNvGrpSpPr/>
            <p:nvPr/>
          </p:nvGrpSpPr>
          <p:grpSpPr>
            <a:xfrm>
              <a:off x="2792079" y="3207105"/>
              <a:ext cx="812800" cy="808567"/>
              <a:chOff x="8328025" y="3667125"/>
              <a:chExt cx="609600" cy="606425"/>
            </a:xfrm>
            <a:solidFill>
              <a:schemeClr val="bg1"/>
            </a:solidFill>
          </p:grpSpPr>
          <p:sp>
            <p:nvSpPr>
              <p:cNvPr id="20" name="Freeform 213"/>
              <p:cNvSpPr>
                <a:spLocks noEditPoints="1"/>
              </p:cNvSpPr>
              <p:nvPr/>
            </p:nvSpPr>
            <p:spPr bwMode="auto">
              <a:xfrm>
                <a:off x="8328025" y="3667125"/>
                <a:ext cx="609600" cy="606425"/>
              </a:xfrm>
              <a:custGeom>
                <a:avLst/>
                <a:gdLst/>
                <a:ahLst/>
                <a:cxnLst>
                  <a:cxn ang="0">
                    <a:pos x="64" y="0"/>
                  </a:cxn>
                  <a:cxn ang="0">
                    <a:pos x="52" y="0"/>
                  </a:cxn>
                  <a:cxn ang="0">
                    <a:pos x="28" y="10"/>
                  </a:cxn>
                  <a:cxn ang="0">
                    <a:pos x="10" y="28"/>
                  </a:cxn>
                  <a:cxn ang="0">
                    <a:pos x="2" y="50"/>
                  </a:cxn>
                  <a:cxn ang="0">
                    <a:pos x="0" y="232"/>
                  </a:cxn>
                  <a:cxn ang="0">
                    <a:pos x="2" y="244"/>
                  </a:cxn>
                  <a:cxn ang="0">
                    <a:pos x="10" y="266"/>
                  </a:cxn>
                  <a:cxn ang="0">
                    <a:pos x="28" y="284"/>
                  </a:cxn>
                  <a:cxn ang="0">
                    <a:pos x="52" y="294"/>
                  </a:cxn>
                  <a:cxn ang="0">
                    <a:pos x="124" y="296"/>
                  </a:cxn>
                  <a:cxn ang="0">
                    <a:pos x="230" y="296"/>
                  </a:cxn>
                  <a:cxn ang="0">
                    <a:pos x="320" y="296"/>
                  </a:cxn>
                  <a:cxn ang="0">
                    <a:pos x="344" y="290"/>
                  </a:cxn>
                  <a:cxn ang="0">
                    <a:pos x="364" y="276"/>
                  </a:cxn>
                  <a:cxn ang="0">
                    <a:pos x="378" y="256"/>
                  </a:cxn>
                  <a:cxn ang="0">
                    <a:pos x="384" y="232"/>
                  </a:cxn>
                  <a:cxn ang="0">
                    <a:pos x="384" y="64"/>
                  </a:cxn>
                  <a:cxn ang="0">
                    <a:pos x="378" y="38"/>
                  </a:cxn>
                  <a:cxn ang="0">
                    <a:pos x="364" y="18"/>
                  </a:cxn>
                  <a:cxn ang="0">
                    <a:pos x="344" y="4"/>
                  </a:cxn>
                  <a:cxn ang="0">
                    <a:pos x="320" y="0"/>
                  </a:cxn>
                  <a:cxn ang="0">
                    <a:pos x="344" y="232"/>
                  </a:cxn>
                  <a:cxn ang="0">
                    <a:pos x="342" y="240"/>
                  </a:cxn>
                  <a:cxn ang="0">
                    <a:pos x="328" y="254"/>
                  </a:cxn>
                  <a:cxn ang="0">
                    <a:pos x="230" y="256"/>
                  </a:cxn>
                  <a:cxn ang="0">
                    <a:pos x="204" y="264"/>
                  </a:cxn>
                  <a:cxn ang="0">
                    <a:pos x="164" y="296"/>
                  </a:cxn>
                  <a:cxn ang="0">
                    <a:pos x="124" y="256"/>
                  </a:cxn>
                  <a:cxn ang="0">
                    <a:pos x="64" y="256"/>
                  </a:cxn>
                  <a:cxn ang="0">
                    <a:pos x="48" y="248"/>
                  </a:cxn>
                  <a:cxn ang="0">
                    <a:pos x="40" y="232"/>
                  </a:cxn>
                  <a:cxn ang="0">
                    <a:pos x="40" y="64"/>
                  </a:cxn>
                  <a:cxn ang="0">
                    <a:pos x="48" y="46"/>
                  </a:cxn>
                  <a:cxn ang="0">
                    <a:pos x="64" y="40"/>
                  </a:cxn>
                  <a:cxn ang="0">
                    <a:pos x="320" y="40"/>
                  </a:cxn>
                  <a:cxn ang="0">
                    <a:pos x="336" y="46"/>
                  </a:cxn>
                  <a:cxn ang="0">
                    <a:pos x="344" y="64"/>
                  </a:cxn>
                  <a:cxn ang="0">
                    <a:pos x="344" y="232"/>
                  </a:cxn>
                </a:cxnLst>
                <a:rect l="0" t="0" r="r" b="b"/>
                <a:pathLst>
                  <a:path w="384" h="382">
                    <a:moveTo>
                      <a:pt x="320" y="0"/>
                    </a:moveTo>
                    <a:lnTo>
                      <a:pt x="64" y="0"/>
                    </a:lnTo>
                    <a:lnTo>
                      <a:pt x="64" y="0"/>
                    </a:lnTo>
                    <a:lnTo>
                      <a:pt x="52" y="0"/>
                    </a:lnTo>
                    <a:lnTo>
                      <a:pt x="40" y="4"/>
                    </a:lnTo>
                    <a:lnTo>
                      <a:pt x="28" y="10"/>
                    </a:lnTo>
                    <a:lnTo>
                      <a:pt x="18" y="18"/>
                    </a:lnTo>
                    <a:lnTo>
                      <a:pt x="10" y="28"/>
                    </a:lnTo>
                    <a:lnTo>
                      <a:pt x="6" y="38"/>
                    </a:lnTo>
                    <a:lnTo>
                      <a:pt x="2" y="50"/>
                    </a:lnTo>
                    <a:lnTo>
                      <a:pt x="0" y="64"/>
                    </a:lnTo>
                    <a:lnTo>
                      <a:pt x="0" y="232"/>
                    </a:lnTo>
                    <a:lnTo>
                      <a:pt x="0" y="232"/>
                    </a:lnTo>
                    <a:lnTo>
                      <a:pt x="2" y="244"/>
                    </a:lnTo>
                    <a:lnTo>
                      <a:pt x="6" y="256"/>
                    </a:lnTo>
                    <a:lnTo>
                      <a:pt x="10" y="266"/>
                    </a:lnTo>
                    <a:lnTo>
                      <a:pt x="18" y="276"/>
                    </a:lnTo>
                    <a:lnTo>
                      <a:pt x="28" y="284"/>
                    </a:lnTo>
                    <a:lnTo>
                      <a:pt x="40" y="290"/>
                    </a:lnTo>
                    <a:lnTo>
                      <a:pt x="52" y="294"/>
                    </a:lnTo>
                    <a:lnTo>
                      <a:pt x="64" y="296"/>
                    </a:lnTo>
                    <a:lnTo>
                      <a:pt x="124" y="296"/>
                    </a:lnTo>
                    <a:lnTo>
                      <a:pt x="124" y="382"/>
                    </a:lnTo>
                    <a:lnTo>
                      <a:pt x="230" y="296"/>
                    </a:lnTo>
                    <a:lnTo>
                      <a:pt x="320" y="296"/>
                    </a:lnTo>
                    <a:lnTo>
                      <a:pt x="320" y="296"/>
                    </a:lnTo>
                    <a:lnTo>
                      <a:pt x="332" y="294"/>
                    </a:lnTo>
                    <a:lnTo>
                      <a:pt x="344" y="290"/>
                    </a:lnTo>
                    <a:lnTo>
                      <a:pt x="356" y="284"/>
                    </a:lnTo>
                    <a:lnTo>
                      <a:pt x="364" y="276"/>
                    </a:lnTo>
                    <a:lnTo>
                      <a:pt x="372" y="266"/>
                    </a:lnTo>
                    <a:lnTo>
                      <a:pt x="378" y="256"/>
                    </a:lnTo>
                    <a:lnTo>
                      <a:pt x="382" y="244"/>
                    </a:lnTo>
                    <a:lnTo>
                      <a:pt x="384" y="232"/>
                    </a:lnTo>
                    <a:lnTo>
                      <a:pt x="384" y="64"/>
                    </a:lnTo>
                    <a:lnTo>
                      <a:pt x="384" y="64"/>
                    </a:lnTo>
                    <a:lnTo>
                      <a:pt x="382" y="50"/>
                    </a:lnTo>
                    <a:lnTo>
                      <a:pt x="378" y="38"/>
                    </a:lnTo>
                    <a:lnTo>
                      <a:pt x="372" y="28"/>
                    </a:lnTo>
                    <a:lnTo>
                      <a:pt x="364" y="18"/>
                    </a:lnTo>
                    <a:lnTo>
                      <a:pt x="356" y="10"/>
                    </a:lnTo>
                    <a:lnTo>
                      <a:pt x="344" y="4"/>
                    </a:lnTo>
                    <a:lnTo>
                      <a:pt x="332" y="0"/>
                    </a:lnTo>
                    <a:lnTo>
                      <a:pt x="320" y="0"/>
                    </a:lnTo>
                    <a:lnTo>
                      <a:pt x="320" y="0"/>
                    </a:lnTo>
                    <a:close/>
                    <a:moveTo>
                      <a:pt x="344" y="232"/>
                    </a:moveTo>
                    <a:lnTo>
                      <a:pt x="344" y="232"/>
                    </a:lnTo>
                    <a:lnTo>
                      <a:pt x="342" y="240"/>
                    </a:lnTo>
                    <a:lnTo>
                      <a:pt x="336" y="248"/>
                    </a:lnTo>
                    <a:lnTo>
                      <a:pt x="328" y="254"/>
                    </a:lnTo>
                    <a:lnTo>
                      <a:pt x="320" y="256"/>
                    </a:lnTo>
                    <a:lnTo>
                      <a:pt x="230" y="256"/>
                    </a:lnTo>
                    <a:lnTo>
                      <a:pt x="216" y="256"/>
                    </a:lnTo>
                    <a:lnTo>
                      <a:pt x="204" y="264"/>
                    </a:lnTo>
                    <a:lnTo>
                      <a:pt x="164" y="298"/>
                    </a:lnTo>
                    <a:lnTo>
                      <a:pt x="164" y="296"/>
                    </a:lnTo>
                    <a:lnTo>
                      <a:pt x="164" y="256"/>
                    </a:lnTo>
                    <a:lnTo>
                      <a:pt x="124" y="256"/>
                    </a:lnTo>
                    <a:lnTo>
                      <a:pt x="64" y="256"/>
                    </a:lnTo>
                    <a:lnTo>
                      <a:pt x="64" y="256"/>
                    </a:lnTo>
                    <a:lnTo>
                      <a:pt x="54" y="254"/>
                    </a:lnTo>
                    <a:lnTo>
                      <a:pt x="48" y="248"/>
                    </a:lnTo>
                    <a:lnTo>
                      <a:pt x="42" y="240"/>
                    </a:lnTo>
                    <a:lnTo>
                      <a:pt x="40" y="232"/>
                    </a:lnTo>
                    <a:lnTo>
                      <a:pt x="40" y="64"/>
                    </a:lnTo>
                    <a:lnTo>
                      <a:pt x="40" y="64"/>
                    </a:lnTo>
                    <a:lnTo>
                      <a:pt x="42" y="54"/>
                    </a:lnTo>
                    <a:lnTo>
                      <a:pt x="48" y="46"/>
                    </a:lnTo>
                    <a:lnTo>
                      <a:pt x="54" y="42"/>
                    </a:lnTo>
                    <a:lnTo>
                      <a:pt x="64" y="40"/>
                    </a:lnTo>
                    <a:lnTo>
                      <a:pt x="320" y="40"/>
                    </a:lnTo>
                    <a:lnTo>
                      <a:pt x="320" y="40"/>
                    </a:lnTo>
                    <a:lnTo>
                      <a:pt x="328" y="42"/>
                    </a:lnTo>
                    <a:lnTo>
                      <a:pt x="336" y="46"/>
                    </a:lnTo>
                    <a:lnTo>
                      <a:pt x="342" y="54"/>
                    </a:lnTo>
                    <a:lnTo>
                      <a:pt x="344" y="64"/>
                    </a:lnTo>
                    <a:lnTo>
                      <a:pt x="344" y="232"/>
                    </a:lnTo>
                    <a:lnTo>
                      <a:pt x="344" y="2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1" name="Freeform 214"/>
              <p:cNvSpPr>
                <a:spLocks/>
              </p:cNvSpPr>
              <p:nvPr/>
            </p:nvSpPr>
            <p:spPr bwMode="auto">
              <a:xfrm>
                <a:off x="8464550"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2" name="Freeform 215"/>
              <p:cNvSpPr>
                <a:spLocks/>
              </p:cNvSpPr>
              <p:nvPr/>
            </p:nvSpPr>
            <p:spPr bwMode="auto">
              <a:xfrm>
                <a:off x="8594725"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3" name="Freeform 216"/>
              <p:cNvSpPr>
                <a:spLocks/>
              </p:cNvSpPr>
              <p:nvPr/>
            </p:nvSpPr>
            <p:spPr bwMode="auto">
              <a:xfrm>
                <a:off x="8724900" y="3863975"/>
                <a:ext cx="76200" cy="73025"/>
              </a:xfrm>
              <a:custGeom>
                <a:avLst/>
                <a:gdLst/>
                <a:ahLst/>
                <a:cxnLst>
                  <a:cxn ang="0">
                    <a:pos x="24" y="0"/>
                  </a:cxn>
                  <a:cxn ang="0">
                    <a:pos x="24" y="0"/>
                  </a:cxn>
                  <a:cxn ang="0">
                    <a:pos x="32" y="2"/>
                  </a:cxn>
                  <a:cxn ang="0">
                    <a:pos x="40" y="6"/>
                  </a:cxn>
                  <a:cxn ang="0">
                    <a:pos x="46" y="14"/>
                  </a:cxn>
                  <a:cxn ang="0">
                    <a:pos x="48" y="24"/>
                  </a:cxn>
                  <a:cxn ang="0">
                    <a:pos x="48"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8" h="46">
                    <a:moveTo>
                      <a:pt x="24" y="0"/>
                    </a:moveTo>
                    <a:lnTo>
                      <a:pt x="24" y="0"/>
                    </a:lnTo>
                    <a:lnTo>
                      <a:pt x="32" y="2"/>
                    </a:lnTo>
                    <a:lnTo>
                      <a:pt x="40" y="6"/>
                    </a:lnTo>
                    <a:lnTo>
                      <a:pt x="46" y="14"/>
                    </a:lnTo>
                    <a:lnTo>
                      <a:pt x="48" y="24"/>
                    </a:lnTo>
                    <a:lnTo>
                      <a:pt x="48"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grpSp>
        <p:sp>
          <p:nvSpPr>
            <p:cNvPr id="38" name="矩形 37"/>
            <p:cNvSpPr/>
            <p:nvPr/>
          </p:nvSpPr>
          <p:spPr>
            <a:xfrm>
              <a:off x="4166599" y="2814614"/>
              <a:ext cx="6852612" cy="1868204"/>
            </a:xfrm>
            <a:prstGeom prst="rect">
              <a:avLst/>
            </a:prstGeom>
            <a:solidFill>
              <a:schemeClr val="accent6">
                <a:lumMod val="20000"/>
                <a:lumOff val="80000"/>
              </a:schemeClr>
            </a:solidFill>
            <a:ln>
              <a:solidFill>
                <a:schemeClr val="accent6"/>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lnSpc>
                  <a:spcPct val="130000"/>
                </a:lnSpc>
                <a:buNone/>
              </a:pPr>
              <a:r>
                <a:rPr lang="zh-CN" altLang="en-US" b="1" dirty="0">
                  <a:latin typeface="黑体" panose="02010609060101010101" pitchFamily="49" charset="-122"/>
                  <a:ea typeface="黑体" panose="02010609060101010101" pitchFamily="49" charset="-122"/>
                  <a:sym typeface="微软雅黑" panose="020B0503020204020204" pitchFamily="34" charset="-122"/>
                </a:rPr>
                <a:t>调参解决</a:t>
              </a:r>
              <a:endParaRPr lang="en-US" altLang="zh-CN" b="1" dirty="0">
                <a:latin typeface="黑体" panose="02010609060101010101" pitchFamily="49" charset="-122"/>
                <a:ea typeface="黑体" panose="02010609060101010101" pitchFamily="49" charset="-122"/>
                <a:sym typeface="微软雅黑" panose="020B0503020204020204" pitchFamily="34" charset="-122"/>
              </a:endParaRPr>
            </a:p>
            <a:p>
              <a:pPr algn="ctr"/>
              <a:r>
                <a:rPr lang="zh-CN" altLang="en-US" sz="1600" dirty="0">
                  <a:latin typeface="微软雅黑" panose="020B0503020204020204" pitchFamily="34" charset="-122"/>
                  <a:sym typeface="微软雅黑" panose="020B0503020204020204" pitchFamily="34" charset="-122"/>
                </a:rPr>
                <a:t>随后对</a:t>
              </a:r>
              <a:r>
                <a:rPr lang="en-US" altLang="zh-CN" sz="1600" dirty="0">
                  <a:latin typeface="微软雅黑" panose="020B0503020204020204" pitchFamily="34" charset="-122"/>
                  <a:sym typeface="微软雅黑" panose="020B0503020204020204" pitchFamily="34" charset="-122"/>
                </a:rPr>
                <a:t>service_type4</a:t>
              </a:r>
              <a:r>
                <a:rPr lang="zh-CN" altLang="en-US" sz="1600" dirty="0">
                  <a:latin typeface="微软雅黑" panose="020B0503020204020204" pitchFamily="34" charset="-122"/>
                  <a:sym typeface="微软雅黑" panose="020B0503020204020204" pitchFamily="34" charset="-122"/>
                </a:rPr>
                <a:t>进行调参。调参方法是：</a:t>
              </a:r>
              <a:endParaRPr lang="en-US" altLang="zh-CN" sz="1600" dirty="0">
                <a:latin typeface="微软雅黑" panose="020B0503020204020204" pitchFamily="34" charset="-122"/>
                <a:sym typeface="微软雅黑" panose="020B0503020204020204" pitchFamily="34" charset="-122"/>
              </a:endParaRPr>
            </a:p>
            <a:p>
              <a:pPr algn="ctr"/>
              <a:r>
                <a:rPr lang="en-US" altLang="zh-CN" sz="1600" dirty="0">
                  <a:latin typeface="微软雅黑" panose="020B0503020204020204" pitchFamily="34" charset="-122"/>
                  <a:sym typeface="微软雅黑" panose="020B0503020204020204" pitchFamily="34" charset="-122"/>
                </a:rPr>
                <a:t>1</a:t>
              </a:r>
              <a:r>
                <a:rPr lang="zh-CN" altLang="en-US" sz="1600" dirty="0">
                  <a:latin typeface="微软雅黑" panose="020B0503020204020204" pitchFamily="34" charset="-122"/>
                  <a:sym typeface="微软雅黑" panose="020B0503020204020204" pitchFamily="34" charset="-122"/>
                </a:rPr>
                <a:t>）对于最小叶子节点的参数取值，从</a:t>
              </a:r>
              <a:r>
                <a:rPr lang="en-US" altLang="zh-CN" sz="1600" dirty="0">
                  <a:latin typeface="微软雅黑" panose="020B0503020204020204" pitchFamily="34" charset="-122"/>
                  <a:sym typeface="微软雅黑" panose="020B0503020204020204" pitchFamily="34" charset="-122"/>
                </a:rPr>
                <a:t>1</a:t>
              </a:r>
              <a:r>
                <a:rPr lang="zh-CN" altLang="en-US" sz="1600" dirty="0">
                  <a:latin typeface="微软雅黑" panose="020B0503020204020204" pitchFamily="34" charset="-122"/>
                  <a:sym typeface="微软雅黑" panose="020B0503020204020204" pitchFamily="34" charset="-122"/>
                </a:rPr>
                <a:t>到</a:t>
              </a:r>
              <a:r>
                <a:rPr lang="en-US" altLang="zh-CN" sz="1600" dirty="0">
                  <a:latin typeface="微软雅黑" panose="020B0503020204020204" pitchFamily="34" charset="-122"/>
                  <a:sym typeface="微软雅黑" panose="020B0503020204020204" pitchFamily="34" charset="-122"/>
                </a:rPr>
                <a:t>500</a:t>
              </a:r>
              <a:r>
                <a:rPr lang="zh-CN" altLang="en-US" sz="1600" dirty="0">
                  <a:latin typeface="微软雅黑" panose="020B0503020204020204" pitchFamily="34" charset="-122"/>
                  <a:sym typeface="微软雅黑" panose="020B0503020204020204" pitchFamily="34" charset="-122"/>
                </a:rPr>
                <a:t>每隔</a:t>
              </a:r>
              <a:r>
                <a:rPr lang="en-US" altLang="zh-CN" sz="1600" dirty="0">
                  <a:latin typeface="微软雅黑" panose="020B0503020204020204" pitchFamily="34" charset="-122"/>
                  <a:sym typeface="微软雅黑" panose="020B0503020204020204" pitchFamily="34" charset="-122"/>
                </a:rPr>
                <a:t>3</a:t>
              </a:r>
              <a:r>
                <a:rPr lang="zh-CN" altLang="en-US" sz="1600" dirty="0">
                  <a:latin typeface="微软雅黑" panose="020B0503020204020204" pitchFamily="34" charset="-122"/>
                  <a:sym typeface="微软雅黑" panose="020B0503020204020204" pitchFamily="34" charset="-122"/>
                </a:rPr>
                <a:t>取</a:t>
              </a:r>
              <a:r>
                <a:rPr lang="en-US" altLang="zh-CN" sz="1600" dirty="0">
                  <a:latin typeface="微软雅黑" panose="020B0503020204020204" pitchFamily="34" charset="-122"/>
                  <a:sym typeface="微软雅黑" panose="020B0503020204020204" pitchFamily="34" charset="-122"/>
                </a:rPr>
                <a:t>1</a:t>
              </a:r>
              <a:r>
                <a:rPr lang="zh-CN" altLang="en-US" sz="1600" dirty="0">
                  <a:latin typeface="微软雅黑" panose="020B0503020204020204" pitchFamily="34" charset="-122"/>
                  <a:sym typeface="微软雅黑" panose="020B0503020204020204" pitchFamily="34" charset="-122"/>
                </a:rPr>
                <a:t>个；</a:t>
              </a:r>
              <a:endParaRPr lang="en-US" altLang="zh-CN" sz="1600" dirty="0">
                <a:latin typeface="微软雅黑" panose="020B0503020204020204" pitchFamily="34" charset="-122"/>
                <a:sym typeface="微软雅黑" panose="020B0503020204020204" pitchFamily="34" charset="-122"/>
              </a:endParaRPr>
            </a:p>
            <a:p>
              <a:pPr algn="ctr"/>
              <a:r>
                <a:rPr lang="en-US" altLang="zh-CN" sz="1600" dirty="0">
                  <a:latin typeface="微软雅黑" panose="020B0503020204020204" pitchFamily="34" charset="-122"/>
                  <a:sym typeface="微软雅黑" panose="020B0503020204020204" pitchFamily="34" charset="-122"/>
                </a:rPr>
                <a:t>2</a:t>
              </a:r>
              <a:r>
                <a:rPr lang="zh-CN" altLang="en-US" sz="1600" dirty="0">
                  <a:latin typeface="微软雅黑" panose="020B0503020204020204" pitchFamily="34" charset="-122"/>
                  <a:sym typeface="微软雅黑" panose="020B0503020204020204" pitchFamily="34" charset="-122"/>
                </a:rPr>
                <a:t>）对于决策树个数的参数取值，从</a:t>
              </a:r>
              <a:r>
                <a:rPr lang="en-US" altLang="zh-CN" sz="1600" dirty="0">
                  <a:latin typeface="微软雅黑" panose="020B0503020204020204" pitchFamily="34" charset="-122"/>
                  <a:sym typeface="微软雅黑" panose="020B0503020204020204" pitchFamily="34" charset="-122"/>
                </a:rPr>
                <a:t>1</a:t>
              </a:r>
              <a:r>
                <a:rPr lang="zh-CN" altLang="en-US" sz="1600" dirty="0">
                  <a:latin typeface="微软雅黑" panose="020B0503020204020204" pitchFamily="34" charset="-122"/>
                  <a:sym typeface="微软雅黑" panose="020B0503020204020204" pitchFamily="34" charset="-122"/>
                </a:rPr>
                <a:t>到</a:t>
              </a:r>
              <a:r>
                <a:rPr lang="en-US" altLang="zh-CN" sz="1600" dirty="0">
                  <a:latin typeface="微软雅黑" panose="020B0503020204020204" pitchFamily="34" charset="-122"/>
                  <a:sym typeface="微软雅黑" panose="020B0503020204020204" pitchFamily="34" charset="-122"/>
                </a:rPr>
                <a:t>1000</a:t>
              </a:r>
              <a:r>
                <a:rPr lang="zh-CN" altLang="en-US" sz="1600" dirty="0">
                  <a:latin typeface="微软雅黑" panose="020B0503020204020204" pitchFamily="34" charset="-122"/>
                  <a:sym typeface="微软雅黑" panose="020B0503020204020204" pitchFamily="34" charset="-122"/>
                </a:rPr>
                <a:t>每隔</a:t>
              </a:r>
              <a:r>
                <a:rPr lang="en-US" altLang="zh-CN" sz="1600" dirty="0">
                  <a:latin typeface="微软雅黑" panose="020B0503020204020204" pitchFamily="34" charset="-122"/>
                  <a:sym typeface="微软雅黑" panose="020B0503020204020204" pitchFamily="34" charset="-122"/>
                </a:rPr>
                <a:t>5</a:t>
              </a:r>
              <a:r>
                <a:rPr lang="zh-CN" altLang="en-US" sz="1600" dirty="0">
                  <a:latin typeface="微软雅黑" panose="020B0503020204020204" pitchFamily="34" charset="-122"/>
                  <a:sym typeface="微软雅黑" panose="020B0503020204020204" pitchFamily="34" charset="-122"/>
                </a:rPr>
                <a:t>取一个。</a:t>
              </a:r>
              <a:endParaRPr lang="en-US" altLang="zh-CN" sz="1600" dirty="0">
                <a:latin typeface="微软雅黑" panose="020B0503020204020204" pitchFamily="34" charset="-122"/>
                <a:sym typeface="微软雅黑" panose="020B0503020204020204" pitchFamily="34" charset="-122"/>
              </a:endParaRPr>
            </a:p>
            <a:p>
              <a:pPr algn="ctr"/>
              <a:r>
                <a:rPr lang="zh-CN" altLang="en-US" sz="1600" dirty="0">
                  <a:latin typeface="微软雅黑" panose="020B0503020204020204" pitchFamily="34" charset="-122"/>
                  <a:sym typeface="微软雅黑" panose="020B0503020204020204" pitchFamily="34" charset="-122"/>
                </a:rPr>
                <a:t>在遍历完这么多组参数的模型并分别输出准确率之后，输出准确率最高的参数组合。（目前得到的最高准确率是</a:t>
              </a:r>
              <a:r>
                <a:rPr lang="en-US" altLang="zh-CN" sz="1600" dirty="0">
                  <a:solidFill>
                    <a:schemeClr val="accent6"/>
                  </a:solidFill>
                  <a:latin typeface="微软雅黑" panose="020B0503020204020204" pitchFamily="34" charset="-122"/>
                  <a:sym typeface="微软雅黑" panose="020B0503020204020204" pitchFamily="34" charset="-122"/>
                </a:rPr>
                <a:t>0.7824</a:t>
              </a:r>
              <a:endParaRPr lang="zh-CN" altLang="en-US" sz="1200" dirty="0">
                <a:solidFill>
                  <a:schemeClr val="accent6"/>
                </a:solidFill>
                <a:latin typeface="微软雅黑" panose="020B0503020204020204" pitchFamily="34" charset="-122"/>
                <a:sym typeface="微软雅黑" panose="020B0503020204020204" pitchFamily="34" charset="-122"/>
              </a:endParaRPr>
            </a:p>
            <a:p>
              <a:pPr algn="ctr">
                <a:buNone/>
              </a:pPr>
              <a:endParaRPr lang="zh-CN" altLang="en-US" sz="1200" dirty="0">
                <a:latin typeface="微软雅黑" panose="020B0503020204020204" pitchFamily="34" charset="-122"/>
                <a:sym typeface="微软雅黑" panose="020B0503020204020204" pitchFamily="34" charset="-122"/>
              </a:endParaRPr>
            </a:p>
          </p:txBody>
        </p:sp>
      </p:grpSp>
      <p:grpSp>
        <p:nvGrpSpPr>
          <p:cNvPr id="3" name="组合 2"/>
          <p:cNvGrpSpPr/>
          <p:nvPr/>
        </p:nvGrpSpPr>
        <p:grpSpPr>
          <a:xfrm>
            <a:off x="1460405" y="4348229"/>
            <a:ext cx="9269306" cy="2339137"/>
            <a:chOff x="1460405" y="4348229"/>
            <a:chExt cx="9269306" cy="2339137"/>
          </a:xfrm>
        </p:grpSpPr>
        <p:sp>
          <p:nvSpPr>
            <p:cNvPr id="11" name="等腰三角形 15"/>
            <p:cNvSpPr/>
            <p:nvPr/>
          </p:nvSpPr>
          <p:spPr>
            <a:xfrm rot="7716562" flipH="1">
              <a:off x="1528254" y="4280380"/>
              <a:ext cx="1431668" cy="1567365"/>
            </a:xfrm>
            <a:custGeom>
              <a:avLst/>
              <a:gdLst/>
              <a:ahLst/>
              <a:cxnLst/>
              <a:rect l="l" t="t" r="r" b="b"/>
              <a:pathLst>
                <a:path w="1629149" h="1783565">
                  <a:moveTo>
                    <a:pt x="437303" y="1690743"/>
                  </a:moveTo>
                  <a:cubicBezTo>
                    <a:pt x="38690" y="1482381"/>
                    <a:pt x="-115540" y="990332"/>
                    <a:pt x="92822" y="591719"/>
                  </a:cubicBezTo>
                  <a:cubicBezTo>
                    <a:pt x="223048" y="342586"/>
                    <a:pt x="464089" y="188916"/>
                    <a:pt x="723875" y="159567"/>
                  </a:cubicBezTo>
                  <a:lnTo>
                    <a:pt x="763992" y="158940"/>
                  </a:lnTo>
                  <a:lnTo>
                    <a:pt x="856178" y="0"/>
                  </a:lnTo>
                  <a:lnTo>
                    <a:pt x="952755" y="166512"/>
                  </a:lnTo>
                  <a:lnTo>
                    <a:pt x="960258" y="167499"/>
                  </a:lnTo>
                  <a:cubicBezTo>
                    <a:pt x="1039082" y="181852"/>
                    <a:pt x="1117106" y="208172"/>
                    <a:pt x="1191846" y="247240"/>
                  </a:cubicBezTo>
                  <a:cubicBezTo>
                    <a:pt x="1590460" y="455602"/>
                    <a:pt x="1744689" y="947652"/>
                    <a:pt x="1536328" y="1346264"/>
                  </a:cubicBezTo>
                  <a:cubicBezTo>
                    <a:pt x="1327966" y="1744877"/>
                    <a:pt x="835917" y="1899105"/>
                    <a:pt x="437303" y="1690743"/>
                  </a:cubicBezTo>
                  <a:close/>
                </a:path>
              </a:pathLst>
            </a:custGeom>
            <a:solidFill>
              <a:srgbClr val="CBD35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59"/>
              <a:endParaRPr kumimoji="1" lang="zh-CN" altLang="en-US" sz="3200">
                <a:solidFill>
                  <a:srgbClr val="070707"/>
                </a:solidFill>
                <a:latin typeface="Calibri"/>
                <a:ea typeface="宋体"/>
              </a:endParaRPr>
            </a:p>
          </p:txBody>
        </p:sp>
        <p:grpSp>
          <p:nvGrpSpPr>
            <p:cNvPr id="31" name="组 49"/>
            <p:cNvGrpSpPr/>
            <p:nvPr/>
          </p:nvGrpSpPr>
          <p:grpSpPr>
            <a:xfrm>
              <a:off x="1788852" y="4681031"/>
              <a:ext cx="843453" cy="797861"/>
              <a:chOff x="4321175" y="111125"/>
              <a:chExt cx="704850" cy="666750"/>
            </a:xfrm>
            <a:solidFill>
              <a:srgbClr val="FFFFFF"/>
            </a:solidFill>
          </p:grpSpPr>
          <p:sp>
            <p:nvSpPr>
              <p:cNvPr id="32" name="Freeform 34"/>
              <p:cNvSpPr>
                <a:spLocks noEditPoints="1"/>
              </p:cNvSpPr>
              <p:nvPr/>
            </p:nvSpPr>
            <p:spPr bwMode="auto">
              <a:xfrm>
                <a:off x="4321175" y="111125"/>
                <a:ext cx="704850" cy="666750"/>
              </a:xfrm>
              <a:custGeom>
                <a:avLst/>
                <a:gdLst/>
                <a:ahLst/>
                <a:cxnLst>
                  <a:cxn ang="0">
                    <a:pos x="444" y="0"/>
                  </a:cxn>
                  <a:cxn ang="0">
                    <a:pos x="0" y="0"/>
                  </a:cxn>
                  <a:cxn ang="0">
                    <a:pos x="0" y="54"/>
                  </a:cxn>
                  <a:cxn ang="0">
                    <a:pos x="36" y="54"/>
                  </a:cxn>
                  <a:cxn ang="0">
                    <a:pos x="36" y="330"/>
                  </a:cxn>
                  <a:cxn ang="0">
                    <a:pos x="194" y="330"/>
                  </a:cxn>
                  <a:cxn ang="0">
                    <a:pos x="194" y="368"/>
                  </a:cxn>
                  <a:cxn ang="0">
                    <a:pos x="194" y="368"/>
                  </a:cxn>
                  <a:cxn ang="0">
                    <a:pos x="172" y="374"/>
                  </a:cxn>
                  <a:cxn ang="0">
                    <a:pos x="154" y="382"/>
                  </a:cxn>
                  <a:cxn ang="0">
                    <a:pos x="148" y="386"/>
                  </a:cxn>
                  <a:cxn ang="0">
                    <a:pos x="144" y="392"/>
                  </a:cxn>
                  <a:cxn ang="0">
                    <a:pos x="140" y="398"/>
                  </a:cxn>
                  <a:cxn ang="0">
                    <a:pos x="140" y="404"/>
                  </a:cxn>
                  <a:cxn ang="0">
                    <a:pos x="140" y="404"/>
                  </a:cxn>
                  <a:cxn ang="0">
                    <a:pos x="142" y="408"/>
                  </a:cxn>
                  <a:cxn ang="0">
                    <a:pos x="146" y="410"/>
                  </a:cxn>
                  <a:cxn ang="0">
                    <a:pos x="166" y="416"/>
                  </a:cxn>
                  <a:cxn ang="0">
                    <a:pos x="192" y="418"/>
                  </a:cxn>
                  <a:cxn ang="0">
                    <a:pos x="222" y="420"/>
                  </a:cxn>
                  <a:cxn ang="0">
                    <a:pos x="252" y="418"/>
                  </a:cxn>
                  <a:cxn ang="0">
                    <a:pos x="278" y="416"/>
                  </a:cxn>
                  <a:cxn ang="0">
                    <a:pos x="298" y="410"/>
                  </a:cxn>
                  <a:cxn ang="0">
                    <a:pos x="302" y="408"/>
                  </a:cxn>
                  <a:cxn ang="0">
                    <a:pos x="304" y="404"/>
                  </a:cxn>
                  <a:cxn ang="0">
                    <a:pos x="304" y="404"/>
                  </a:cxn>
                  <a:cxn ang="0">
                    <a:pos x="304" y="398"/>
                  </a:cxn>
                  <a:cxn ang="0">
                    <a:pos x="300" y="392"/>
                  </a:cxn>
                  <a:cxn ang="0">
                    <a:pos x="296" y="386"/>
                  </a:cxn>
                  <a:cxn ang="0">
                    <a:pos x="290" y="382"/>
                  </a:cxn>
                  <a:cxn ang="0">
                    <a:pos x="272" y="374"/>
                  </a:cxn>
                  <a:cxn ang="0">
                    <a:pos x="250" y="368"/>
                  </a:cxn>
                  <a:cxn ang="0">
                    <a:pos x="250" y="330"/>
                  </a:cxn>
                  <a:cxn ang="0">
                    <a:pos x="408" y="330"/>
                  </a:cxn>
                  <a:cxn ang="0">
                    <a:pos x="408" y="54"/>
                  </a:cxn>
                  <a:cxn ang="0">
                    <a:pos x="444" y="54"/>
                  </a:cxn>
                  <a:cxn ang="0">
                    <a:pos x="444" y="0"/>
                  </a:cxn>
                  <a:cxn ang="0">
                    <a:pos x="444" y="0"/>
                  </a:cxn>
                  <a:cxn ang="0">
                    <a:pos x="378" y="300"/>
                  </a:cxn>
                  <a:cxn ang="0">
                    <a:pos x="66" y="300"/>
                  </a:cxn>
                  <a:cxn ang="0">
                    <a:pos x="66" y="56"/>
                  </a:cxn>
                  <a:cxn ang="0">
                    <a:pos x="378" y="56"/>
                  </a:cxn>
                  <a:cxn ang="0">
                    <a:pos x="378" y="300"/>
                  </a:cxn>
                  <a:cxn ang="0">
                    <a:pos x="378" y="300"/>
                  </a:cxn>
                </a:cxnLst>
                <a:rect l="0" t="0" r="r" b="b"/>
                <a:pathLst>
                  <a:path w="444" h="420">
                    <a:moveTo>
                      <a:pt x="444" y="0"/>
                    </a:moveTo>
                    <a:lnTo>
                      <a:pt x="0" y="0"/>
                    </a:lnTo>
                    <a:lnTo>
                      <a:pt x="0" y="54"/>
                    </a:lnTo>
                    <a:lnTo>
                      <a:pt x="36" y="54"/>
                    </a:lnTo>
                    <a:lnTo>
                      <a:pt x="36" y="330"/>
                    </a:lnTo>
                    <a:lnTo>
                      <a:pt x="194" y="330"/>
                    </a:lnTo>
                    <a:lnTo>
                      <a:pt x="194" y="368"/>
                    </a:lnTo>
                    <a:lnTo>
                      <a:pt x="194" y="368"/>
                    </a:lnTo>
                    <a:lnTo>
                      <a:pt x="172" y="374"/>
                    </a:lnTo>
                    <a:lnTo>
                      <a:pt x="154" y="382"/>
                    </a:lnTo>
                    <a:lnTo>
                      <a:pt x="148" y="386"/>
                    </a:lnTo>
                    <a:lnTo>
                      <a:pt x="144" y="392"/>
                    </a:lnTo>
                    <a:lnTo>
                      <a:pt x="140" y="398"/>
                    </a:lnTo>
                    <a:lnTo>
                      <a:pt x="140" y="404"/>
                    </a:lnTo>
                    <a:lnTo>
                      <a:pt x="140" y="404"/>
                    </a:lnTo>
                    <a:lnTo>
                      <a:pt x="142" y="408"/>
                    </a:lnTo>
                    <a:lnTo>
                      <a:pt x="146" y="410"/>
                    </a:lnTo>
                    <a:lnTo>
                      <a:pt x="166" y="416"/>
                    </a:lnTo>
                    <a:lnTo>
                      <a:pt x="192" y="418"/>
                    </a:lnTo>
                    <a:lnTo>
                      <a:pt x="222" y="420"/>
                    </a:lnTo>
                    <a:lnTo>
                      <a:pt x="252" y="418"/>
                    </a:lnTo>
                    <a:lnTo>
                      <a:pt x="278" y="416"/>
                    </a:lnTo>
                    <a:lnTo>
                      <a:pt x="298" y="410"/>
                    </a:lnTo>
                    <a:lnTo>
                      <a:pt x="302" y="408"/>
                    </a:lnTo>
                    <a:lnTo>
                      <a:pt x="304" y="404"/>
                    </a:lnTo>
                    <a:lnTo>
                      <a:pt x="304" y="404"/>
                    </a:lnTo>
                    <a:lnTo>
                      <a:pt x="304" y="398"/>
                    </a:lnTo>
                    <a:lnTo>
                      <a:pt x="300" y="392"/>
                    </a:lnTo>
                    <a:lnTo>
                      <a:pt x="296" y="386"/>
                    </a:lnTo>
                    <a:lnTo>
                      <a:pt x="290" y="382"/>
                    </a:lnTo>
                    <a:lnTo>
                      <a:pt x="272" y="374"/>
                    </a:lnTo>
                    <a:lnTo>
                      <a:pt x="250" y="368"/>
                    </a:lnTo>
                    <a:lnTo>
                      <a:pt x="250" y="330"/>
                    </a:lnTo>
                    <a:lnTo>
                      <a:pt x="408" y="330"/>
                    </a:lnTo>
                    <a:lnTo>
                      <a:pt x="408" y="54"/>
                    </a:lnTo>
                    <a:lnTo>
                      <a:pt x="444" y="54"/>
                    </a:lnTo>
                    <a:lnTo>
                      <a:pt x="444" y="0"/>
                    </a:lnTo>
                    <a:lnTo>
                      <a:pt x="444" y="0"/>
                    </a:lnTo>
                    <a:close/>
                    <a:moveTo>
                      <a:pt x="378" y="300"/>
                    </a:moveTo>
                    <a:lnTo>
                      <a:pt x="66" y="300"/>
                    </a:lnTo>
                    <a:lnTo>
                      <a:pt x="66" y="56"/>
                    </a:lnTo>
                    <a:lnTo>
                      <a:pt x="378" y="56"/>
                    </a:lnTo>
                    <a:lnTo>
                      <a:pt x="378" y="300"/>
                    </a:lnTo>
                    <a:lnTo>
                      <a:pt x="378" y="30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3" name="Rectangle 35"/>
              <p:cNvSpPr>
                <a:spLocks noChangeArrowheads="1"/>
              </p:cNvSpPr>
              <p:nvPr/>
            </p:nvSpPr>
            <p:spPr bwMode="auto">
              <a:xfrm>
                <a:off x="4476750" y="276225"/>
                <a:ext cx="139700" cy="1428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4" name="Rectangle 36"/>
              <p:cNvSpPr>
                <a:spLocks noChangeArrowheads="1"/>
              </p:cNvSpPr>
              <p:nvPr/>
            </p:nvSpPr>
            <p:spPr bwMode="auto">
              <a:xfrm>
                <a:off x="4667250" y="276225"/>
                <a:ext cx="2032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5" name="Rectangle 37"/>
              <p:cNvSpPr>
                <a:spLocks noChangeArrowheads="1"/>
              </p:cNvSpPr>
              <p:nvPr/>
            </p:nvSpPr>
            <p:spPr bwMode="auto">
              <a:xfrm>
                <a:off x="4667250" y="368300"/>
                <a:ext cx="2032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6" name="Rectangle 38"/>
              <p:cNvSpPr>
                <a:spLocks noChangeArrowheads="1"/>
              </p:cNvSpPr>
              <p:nvPr/>
            </p:nvSpPr>
            <p:spPr bwMode="auto">
              <a:xfrm>
                <a:off x="4476750" y="460375"/>
                <a:ext cx="3937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grpSp>
        <p:sp>
          <p:nvSpPr>
            <p:cNvPr id="39" name="矩形 38"/>
            <p:cNvSpPr/>
            <p:nvPr/>
          </p:nvSpPr>
          <p:spPr>
            <a:xfrm>
              <a:off x="4170725" y="4757607"/>
              <a:ext cx="6558986" cy="1929759"/>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a:spAutoFit/>
            </a:bodyPr>
            <a:lstStyle/>
            <a:p>
              <a:pPr algn="ctr">
                <a:lnSpc>
                  <a:spcPct val="130000"/>
                </a:lnSpc>
                <a:buNone/>
              </a:pPr>
              <a:r>
                <a:rPr lang="zh-CN" altLang="en-US" b="1" dirty="0">
                  <a:latin typeface="黑体" panose="02010609060101010101" pitchFamily="49" charset="-122"/>
                  <a:ea typeface="黑体" panose="02010609060101010101" pitchFamily="49" charset="-122"/>
                  <a:sym typeface="微软雅黑" panose="020B0503020204020204" pitchFamily="34" charset="-122"/>
                </a:rPr>
                <a:t>分析猜测</a:t>
              </a:r>
              <a:endParaRPr lang="en-US" altLang="zh-CN" b="1" dirty="0">
                <a:latin typeface="黑体" panose="02010609060101010101" pitchFamily="49" charset="-122"/>
                <a:ea typeface="黑体" panose="02010609060101010101" pitchFamily="49" charset="-122"/>
                <a:sym typeface="微软雅黑" panose="020B0503020204020204" pitchFamily="34" charset="-122"/>
              </a:endParaRPr>
            </a:p>
            <a:p>
              <a:pPr algn="ctr">
                <a:buNone/>
              </a:pPr>
              <a:r>
                <a:rPr lang="zh-CN" altLang="en-US" sz="1600" dirty="0">
                  <a:latin typeface="微软雅黑" panose="020B0503020204020204" pitchFamily="34" charset="-122"/>
                  <a:sym typeface="微软雅黑" panose="020B0503020204020204" pitchFamily="34" charset="-122"/>
                </a:rPr>
                <a:t>随机森林相较于一棵决策树的优势就在于多棵树组合防止过拟合的现象，起初怀疑是这一部分调参不足导致过拟合，但是在调参没有收获应有的成效之后进行猜想，应该是</a:t>
              </a:r>
              <a:r>
                <a:rPr lang="en-US" altLang="zh-CN" sz="1600" dirty="0">
                  <a:solidFill>
                    <a:schemeClr val="accent4">
                      <a:lumMod val="75000"/>
                    </a:schemeClr>
                  </a:solidFill>
                  <a:latin typeface="微软雅黑" panose="020B0503020204020204" pitchFamily="34" charset="-122"/>
                  <a:sym typeface="微软雅黑" panose="020B0503020204020204" pitchFamily="34" charset="-122"/>
                </a:rPr>
                <a:t>service_type4</a:t>
              </a:r>
              <a:r>
                <a:rPr lang="zh-CN" altLang="en-US" sz="1600" dirty="0">
                  <a:solidFill>
                    <a:schemeClr val="accent4">
                      <a:lumMod val="75000"/>
                    </a:schemeClr>
                  </a:solidFill>
                  <a:latin typeface="微软雅黑" panose="020B0503020204020204" pitchFamily="34" charset="-122"/>
                  <a:sym typeface="微软雅黑" panose="020B0503020204020204" pitchFamily="34" charset="-122"/>
                </a:rPr>
                <a:t>这一类代表下的套餐问题</a:t>
              </a:r>
              <a:r>
                <a:rPr lang="zh-CN" altLang="en-US" sz="1600" dirty="0">
                  <a:latin typeface="微软雅黑" panose="020B0503020204020204" pitchFamily="34" charset="-122"/>
                  <a:sym typeface="微软雅黑" panose="020B0503020204020204" pitchFamily="34" charset="-122"/>
                </a:rPr>
                <a:t>。我们确实存在类似的套餐，</a:t>
              </a:r>
              <a:r>
                <a:rPr lang="zh-CN" altLang="en-US" sz="1600" dirty="0">
                  <a:solidFill>
                    <a:schemeClr val="accent4">
                      <a:lumMod val="75000"/>
                    </a:schemeClr>
                  </a:solidFill>
                  <a:latin typeface="微软雅黑" panose="020B0503020204020204" pitchFamily="34" charset="-122"/>
                  <a:sym typeface="微软雅黑" panose="020B0503020204020204" pitchFamily="34" charset="-122"/>
                </a:rPr>
                <a:t>很难用数据化的信息进行记录</a:t>
              </a:r>
              <a:r>
                <a:rPr lang="zh-CN" altLang="en-US" sz="1600" dirty="0">
                  <a:latin typeface="微软雅黑" panose="020B0503020204020204" pitchFamily="34" charset="-122"/>
                  <a:sym typeface="微软雅黑" panose="020B0503020204020204" pitchFamily="34" charset="-122"/>
                </a:rPr>
                <a:t>，比如某一特殊品牌手机或某一</a:t>
              </a:r>
              <a:r>
                <a:rPr lang="en-US" altLang="zh-CN" sz="1600" dirty="0">
                  <a:latin typeface="微软雅黑" panose="020B0503020204020204" pitchFamily="34" charset="-122"/>
                  <a:sym typeface="微软雅黑" panose="020B0503020204020204" pitchFamily="34" charset="-122"/>
                </a:rPr>
                <a:t>app</a:t>
              </a:r>
              <a:r>
                <a:rPr lang="zh-CN" altLang="en-US" sz="1600" dirty="0">
                  <a:latin typeface="微软雅黑" panose="020B0503020204020204" pitchFamily="34" charset="-122"/>
                  <a:sym typeface="微软雅黑" panose="020B0503020204020204" pitchFamily="34" charset="-122"/>
                </a:rPr>
                <a:t>的用户，他们有可能是因为套餐本身的优惠购入，也有可能是使用</a:t>
              </a:r>
              <a:r>
                <a:rPr lang="en-US" altLang="zh-CN" sz="1600" dirty="0">
                  <a:latin typeface="微软雅黑" panose="020B0503020204020204" pitchFamily="34" charset="-122"/>
                  <a:sym typeface="微软雅黑" panose="020B0503020204020204" pitchFamily="34" charset="-122"/>
                </a:rPr>
                <a:t>app</a:t>
              </a:r>
              <a:r>
                <a:rPr lang="zh-CN" altLang="en-US" sz="1600" dirty="0">
                  <a:latin typeface="微软雅黑" panose="020B0503020204020204" pitchFamily="34" charset="-122"/>
                  <a:sym typeface="微软雅黑" panose="020B0503020204020204" pitchFamily="34" charset="-122"/>
                </a:rPr>
                <a:t>的习惯购入。</a:t>
              </a:r>
              <a:endParaRPr lang="en-US" altLang="zh-CN" sz="1600" dirty="0">
                <a:latin typeface="微软雅黑" panose="020B0503020204020204" pitchFamily="34" charset="-122"/>
                <a:sym typeface="微软雅黑" panose="020B0503020204020204" pitchFamily="34" charset="-122"/>
              </a:endParaRPr>
            </a:p>
          </p:txBody>
        </p:sp>
      </p:grpSp>
      <p:sp>
        <p:nvSpPr>
          <p:cNvPr id="37" name="文本框 36"/>
          <p:cNvSpPr txBox="1"/>
          <p:nvPr/>
        </p:nvSpPr>
        <p:spPr>
          <a:xfrm>
            <a:off x="1497125" y="157456"/>
            <a:ext cx="8036341"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不同</a:t>
            </a:r>
            <a:r>
              <a:rPr lang="en-US" altLang="zh-CN" sz="3200" b="1" kern="0" dirty="0" err="1">
                <a:latin typeface="微软雅黑" panose="020B0503020204020204" pitchFamily="34" charset="-122"/>
                <a:ea typeface="微软雅黑" panose="020B0503020204020204" pitchFamily="34" charset="-122"/>
                <a:cs typeface="微软雅黑"/>
              </a:rPr>
              <a:t>service_type</a:t>
            </a:r>
            <a:r>
              <a:rPr lang="zh-CN" altLang="en-US" sz="3200" b="1" kern="0" dirty="0">
                <a:latin typeface="微软雅黑" panose="020B0503020204020204" pitchFamily="34" charset="-122"/>
                <a:ea typeface="微软雅黑" panose="020B0503020204020204" pitchFamily="34" charset="-122"/>
                <a:cs typeface="微软雅黑"/>
              </a:rPr>
              <a:t>之间较大的预测差距：</a:t>
            </a:r>
          </a:p>
        </p:txBody>
      </p:sp>
    </p:spTree>
    <p:extLst>
      <p:ext uri="{BB962C8B-B14F-4D97-AF65-F5344CB8AC3E}">
        <p14:creationId xmlns:p14="http://schemas.microsoft.com/office/powerpoint/2010/main" val="231682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cxnSp>
        <p:nvCxnSpPr>
          <p:cNvPr id="9" name="直接连接符 8"/>
          <p:cNvCxnSpPr/>
          <p:nvPr/>
        </p:nvCxnSpPr>
        <p:spPr>
          <a:xfrm>
            <a:off x="1090968" y="1456160"/>
            <a:ext cx="10045272" cy="0"/>
          </a:xfrm>
          <a:prstGeom prst="line">
            <a:avLst/>
          </a:prstGeom>
          <a:ln w="3810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椭圆 9"/>
          <p:cNvSpPr>
            <a:spLocks noChangeAspect="1"/>
          </p:cNvSpPr>
          <p:nvPr/>
        </p:nvSpPr>
        <p:spPr>
          <a:xfrm>
            <a:off x="960741" y="1369719"/>
            <a:ext cx="172881" cy="172881"/>
          </a:xfrm>
          <a:prstGeom prst="ellipse">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a:spLocks noChangeAspect="1"/>
          </p:cNvSpPr>
          <p:nvPr/>
        </p:nvSpPr>
        <p:spPr>
          <a:xfrm>
            <a:off x="2556841" y="1390344"/>
            <a:ext cx="172881" cy="172881"/>
          </a:xfrm>
          <a:prstGeom prst="ellipse">
            <a:avLst/>
          </a:prstGeom>
          <a:solidFill>
            <a:srgbClr val="ADB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5732939" y="1369612"/>
            <a:ext cx="172881" cy="172881"/>
          </a:xfrm>
          <a:prstGeom prst="ellipse">
            <a:avLst/>
          </a:prstGeom>
          <a:solidFill>
            <a:srgbClr val="D6E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sp>
        <p:nvSpPr>
          <p:cNvPr id="14" name="椭圆 13"/>
          <p:cNvSpPr>
            <a:spLocks noChangeAspect="1"/>
          </p:cNvSpPr>
          <p:nvPr/>
        </p:nvSpPr>
        <p:spPr>
          <a:xfrm>
            <a:off x="8890154" y="1360931"/>
            <a:ext cx="172881" cy="172881"/>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370843" y="1582288"/>
            <a:ext cx="902812" cy="523220"/>
          </a:xfrm>
          <a:prstGeom prst="rect">
            <a:avLst/>
          </a:prstGeom>
          <a:noFill/>
        </p:spPr>
        <p:txBody>
          <a:bodyPr wrap="none" rtlCol="0">
            <a:spAutoFit/>
          </a:bodyPr>
          <a:lstStyle/>
          <a:p>
            <a:pPr algn="ctr"/>
            <a:r>
              <a:rPr lang="zh-CN" altLang="en-US" sz="2800" dirty="0">
                <a:solidFill>
                  <a:schemeClr val="accent6">
                    <a:lumMod val="60000"/>
                    <a:lumOff val="40000"/>
                  </a:schemeClr>
                </a:solidFill>
              </a:rPr>
              <a:t>优势</a:t>
            </a:r>
          </a:p>
        </p:txBody>
      </p:sp>
      <p:sp>
        <p:nvSpPr>
          <p:cNvPr id="20" name="文本框 19"/>
          <p:cNvSpPr txBox="1"/>
          <p:nvPr/>
        </p:nvSpPr>
        <p:spPr>
          <a:xfrm>
            <a:off x="8160138" y="1582288"/>
            <a:ext cx="1620958" cy="523220"/>
          </a:xfrm>
          <a:prstGeom prst="rect">
            <a:avLst/>
          </a:prstGeom>
          <a:noFill/>
        </p:spPr>
        <p:txBody>
          <a:bodyPr wrap="none" rtlCol="0">
            <a:spAutoFit/>
          </a:bodyPr>
          <a:lstStyle/>
          <a:p>
            <a:pPr algn="ctr"/>
            <a:r>
              <a:rPr lang="zh-CN" altLang="en-US" sz="2800" dirty="0">
                <a:solidFill>
                  <a:srgbClr val="93CD66"/>
                </a:solidFill>
              </a:rPr>
              <a:t>最终结果</a:t>
            </a:r>
          </a:p>
        </p:txBody>
      </p:sp>
      <p:sp>
        <p:nvSpPr>
          <p:cNvPr id="27" name="文本框 26"/>
          <p:cNvSpPr txBox="1"/>
          <p:nvPr/>
        </p:nvSpPr>
        <p:spPr>
          <a:xfrm>
            <a:off x="2195899" y="1590755"/>
            <a:ext cx="902811" cy="523220"/>
          </a:xfrm>
          <a:prstGeom prst="rect">
            <a:avLst/>
          </a:prstGeom>
          <a:noFill/>
        </p:spPr>
        <p:txBody>
          <a:bodyPr wrap="none" rtlCol="0">
            <a:spAutoFit/>
          </a:bodyPr>
          <a:lstStyle/>
          <a:p>
            <a:pPr algn="ctr"/>
            <a:r>
              <a:rPr lang="zh-CN" altLang="en-US" sz="2800" dirty="0">
                <a:solidFill>
                  <a:srgbClr val="465761"/>
                </a:solidFill>
              </a:rPr>
              <a:t>模型</a:t>
            </a:r>
          </a:p>
        </p:txBody>
      </p:sp>
      <p:sp>
        <p:nvSpPr>
          <p:cNvPr id="28" name="等腰三角形 27"/>
          <p:cNvSpPr/>
          <p:nvPr/>
        </p:nvSpPr>
        <p:spPr>
          <a:xfrm flipV="1">
            <a:off x="2521152" y="2175432"/>
            <a:ext cx="259349" cy="221702"/>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flipV="1">
            <a:off x="5705828" y="2166965"/>
            <a:ext cx="259349" cy="221702"/>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flipV="1">
            <a:off x="8850053" y="2166965"/>
            <a:ext cx="259349" cy="221702"/>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316342" y="2722021"/>
            <a:ext cx="2163164" cy="707310"/>
          </a:xfrm>
          <a:prstGeom prst="rect">
            <a:avLst/>
          </a:prstGeom>
        </p:spPr>
        <p:txBody>
          <a:bodyPr wrap="square">
            <a:spAutoFit/>
          </a:bodyPr>
          <a:lstStyle/>
          <a:p>
            <a:pPr algn="ctr">
              <a:lnSpc>
                <a:spcPct val="130000"/>
              </a:lnSpc>
            </a:pPr>
            <a:r>
              <a:rPr lang="en-US" altLang="zh-CN" sz="1600" dirty="0" err="1">
                <a:solidFill>
                  <a:schemeClr val="tx1">
                    <a:lumMod val="75000"/>
                    <a:lumOff val="25000"/>
                  </a:schemeClr>
                </a:solidFill>
                <a:cs typeface="+mn-ea"/>
                <a:sym typeface="+mn-lt"/>
              </a:rPr>
              <a:t>LightGBM</a:t>
            </a:r>
            <a:r>
              <a:rPr lang="zh-CN" altLang="en-US" sz="1600" dirty="0">
                <a:solidFill>
                  <a:schemeClr val="tx1">
                    <a:lumMod val="75000"/>
                    <a:lumOff val="25000"/>
                  </a:schemeClr>
                </a:solidFill>
                <a:cs typeface="+mn-ea"/>
                <a:sym typeface="+mn-lt"/>
              </a:rPr>
              <a:t>，基于</a:t>
            </a:r>
            <a:r>
              <a:rPr lang="en-US" altLang="zh-CN" sz="1600" dirty="0" err="1">
                <a:solidFill>
                  <a:schemeClr val="tx1">
                    <a:lumMod val="75000"/>
                    <a:lumOff val="25000"/>
                  </a:schemeClr>
                </a:solidFill>
                <a:cs typeface="+mn-ea"/>
                <a:sym typeface="+mn-lt"/>
              </a:rPr>
              <a:t>XGBoost</a:t>
            </a:r>
            <a:r>
              <a:rPr lang="zh-CN" altLang="en-US" sz="1600" dirty="0">
                <a:solidFill>
                  <a:schemeClr val="tx1">
                    <a:lumMod val="75000"/>
                    <a:lumOff val="25000"/>
                  </a:schemeClr>
                </a:solidFill>
                <a:cs typeface="+mn-ea"/>
                <a:sym typeface="+mn-lt"/>
              </a:rPr>
              <a:t>的优化版本。</a:t>
            </a:r>
          </a:p>
        </p:txBody>
      </p:sp>
      <p:sp>
        <p:nvSpPr>
          <p:cNvPr id="42" name="矩形 41"/>
          <p:cNvSpPr/>
          <p:nvPr/>
        </p:nvSpPr>
        <p:spPr>
          <a:xfrm>
            <a:off x="8160204" y="2694993"/>
            <a:ext cx="2163164" cy="387222"/>
          </a:xfrm>
          <a:prstGeom prst="rect">
            <a:avLst/>
          </a:prstGeom>
        </p:spPr>
        <p:txBody>
          <a:bodyPr wrap="square">
            <a:spAutoFit/>
          </a:bodyPr>
          <a:lstStyle/>
          <a:p>
            <a:pPr algn="ctr">
              <a:lnSpc>
                <a:spcPct val="130000"/>
              </a:lnSpc>
            </a:pPr>
            <a:r>
              <a:rPr lang="en-US" altLang="zh-CN" sz="1600" dirty="0"/>
              <a:t>f1_score</a:t>
            </a:r>
            <a:r>
              <a:rPr lang="zh-CN" altLang="zh-CN" sz="1600" dirty="0"/>
              <a:t>：</a:t>
            </a:r>
            <a:r>
              <a:rPr lang="en-US" altLang="zh-CN" sz="1600" dirty="0"/>
              <a:t>0.9249</a:t>
            </a:r>
            <a:endParaRPr lang="zh-CN" altLang="en-US" sz="1200" dirty="0">
              <a:solidFill>
                <a:schemeClr val="tx1">
                  <a:lumMod val="75000"/>
                  <a:lumOff val="25000"/>
                </a:schemeClr>
              </a:solidFill>
              <a:cs typeface="+mn-ea"/>
              <a:sym typeface="+mn-lt"/>
            </a:endParaRPr>
          </a:p>
        </p:txBody>
      </p:sp>
      <p:sp>
        <p:nvSpPr>
          <p:cNvPr id="35" name="文本框 34"/>
          <p:cNvSpPr txBox="1"/>
          <p:nvPr/>
        </p:nvSpPr>
        <p:spPr>
          <a:xfrm>
            <a:off x="1497125" y="157456"/>
            <a:ext cx="6563141" cy="615531"/>
          </a:xfrm>
          <a:prstGeom prst="rect">
            <a:avLst/>
          </a:prstGeom>
          <a:noFill/>
        </p:spPr>
        <p:txBody>
          <a:bodyPr wrap="square" lIns="121899" tIns="60949" rIns="121899" bIns="60949" rtlCol="0">
            <a:spAutoFit/>
          </a:bodyPr>
          <a:lstStyle/>
          <a:p>
            <a:pPr lvl="0">
              <a:defRPr/>
            </a:pPr>
            <a:r>
              <a:rPr lang="en-US" altLang="zh-CN" sz="3200" b="1" kern="0" dirty="0" err="1">
                <a:latin typeface="微软雅黑" panose="020B0503020204020204" pitchFamily="34" charset="-122"/>
                <a:ea typeface="微软雅黑" panose="020B0503020204020204" pitchFamily="34" charset="-122"/>
                <a:cs typeface="微软雅黑"/>
              </a:rPr>
              <a:t>LightGBM</a:t>
            </a:r>
            <a:r>
              <a:rPr lang="zh-CN" altLang="en-US" sz="3200" b="1" kern="0" dirty="0">
                <a:latin typeface="微软雅黑" panose="020B0503020204020204" pitchFamily="34" charset="-122"/>
                <a:ea typeface="微软雅黑" panose="020B0503020204020204" pitchFamily="34" charset="-122"/>
                <a:cs typeface="微软雅黑"/>
              </a:rPr>
              <a:t>（</a:t>
            </a:r>
            <a:r>
              <a:rPr lang="zh-CN" altLang="en-US" sz="2400" b="1" kern="0" dirty="0">
                <a:latin typeface="微软雅黑" panose="020B0503020204020204" pitchFamily="34" charset="-122"/>
                <a:ea typeface="微软雅黑" panose="020B0503020204020204" pitchFamily="34" charset="-122"/>
                <a:cs typeface="微软雅黑"/>
              </a:rPr>
              <a:t>随机森林走到一个瓶颈）</a:t>
            </a:r>
            <a:r>
              <a:rPr lang="zh-CN" altLang="en-US" sz="3200" b="1" kern="0" dirty="0">
                <a:latin typeface="微软雅黑" panose="020B0503020204020204" pitchFamily="34" charset="-122"/>
                <a:ea typeface="微软雅黑" panose="020B0503020204020204" pitchFamily="34" charset="-122"/>
                <a:cs typeface="微软雅黑"/>
              </a:rPr>
              <a:t>：</a:t>
            </a:r>
          </a:p>
        </p:txBody>
      </p:sp>
      <p:graphicFrame>
        <p:nvGraphicFramePr>
          <p:cNvPr id="4" name="图表 3"/>
          <p:cNvGraphicFramePr/>
          <p:nvPr>
            <p:extLst>
              <p:ext uri="{D42A27DB-BD31-4B8C-83A1-F6EECF244321}">
                <p14:modId xmlns:p14="http://schemas.microsoft.com/office/powerpoint/2010/main" val="3630720957"/>
              </p:ext>
            </p:extLst>
          </p:nvPr>
        </p:nvGraphicFramePr>
        <p:xfrm>
          <a:off x="7948095" y="3429952"/>
          <a:ext cx="3251337" cy="2183448"/>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37" name="矩形 36"/>
              <p:cNvSpPr/>
              <p:nvPr/>
            </p:nvSpPr>
            <p:spPr>
              <a:xfrm>
                <a:off x="3891480" y="2722021"/>
                <a:ext cx="3852333" cy="2800767"/>
              </a:xfrm>
              <a:prstGeom prst="rect">
                <a:avLst/>
              </a:prstGeom>
            </p:spPr>
            <p:txBody>
              <a:bodyPr wrap="square">
                <a:spAutoFit/>
              </a:bodyPr>
              <a:lstStyle/>
              <a:p>
                <a:r>
                  <a:rPr lang="en-US" altLang="zh-CN" sz="1600" dirty="0"/>
                  <a:t>LGBM</a:t>
                </a:r>
                <a:r>
                  <a:rPr lang="zh-CN" altLang="en-US" sz="1600" dirty="0"/>
                  <a:t>相比于</a:t>
                </a:r>
                <a:r>
                  <a:rPr lang="en-US" altLang="zh-CN" sz="1600" dirty="0" err="1"/>
                  <a:t>XGBoost</a:t>
                </a:r>
                <a:r>
                  <a:rPr lang="zh-CN" altLang="en-US" sz="1600" dirty="0"/>
                  <a:t>拥有更快的训练效率、更低内存使用、更高的准确率，对于没有服务器支持的简单机器学习更为合适；</a:t>
                </a:r>
                <a:endParaRPr lang="en-US" altLang="zh-CN" sz="1600" dirty="0"/>
              </a:p>
              <a:p>
                <a:r>
                  <a:rPr lang="zh-CN" altLang="en-US" sz="1600" dirty="0"/>
                  <a:t>因为</a:t>
                </a:r>
                <a:r>
                  <a:rPr lang="en-US" altLang="zh-CN" sz="1600" dirty="0"/>
                  <a:t>pre-sorted</a:t>
                </a:r>
                <a:r>
                  <a:rPr lang="zh-CN" altLang="en-US" sz="1600" dirty="0"/>
                  <a:t>算法需要保存起来每一个特征的排序结构，所以其需要的内存大小是</a:t>
                </a:r>
                <a:endParaRPr lang="en-US" altLang="zh-CN" sz="1600" dirty="0"/>
              </a:p>
              <a:p>
                <a14:m>
                  <m:oMath xmlns:m="http://schemas.openxmlformats.org/officeDocument/2006/math">
                    <m:r>
                      <a:rPr lang="en-US" altLang="zh-CN" sz="1600" i="1" dirty="0" smtClean="0">
                        <a:latin typeface="Cambria Math" panose="02040503050406030204" pitchFamily="18" charset="0"/>
                      </a:rPr>
                      <m:t>2 </m:t>
                    </m:r>
                    <m:r>
                      <a:rPr lang="en-US" altLang="zh-CN" sz="1600" i="1" dirty="0">
                        <a:latin typeface="Cambria Math" panose="02040503050406030204" pitchFamily="18" charset="0"/>
                      </a:rPr>
                      <m:t>∗ #</m:t>
                    </m:r>
                    <m:r>
                      <a:rPr lang="en-US" altLang="zh-CN" sz="1600" i="1" dirty="0">
                        <a:latin typeface="Cambria Math" panose="02040503050406030204" pitchFamily="18" charset="0"/>
                      </a:rPr>
                      <m:t>𝑑𝑎𝑡𝑎</m:t>
                    </m:r>
                    <m:r>
                      <a:rPr lang="en-US" altLang="zh-CN" sz="1600" i="1" dirty="0">
                        <a:latin typeface="Cambria Math" panose="02040503050406030204" pitchFamily="18" charset="0"/>
                      </a:rPr>
                      <m:t> ∗ #</m:t>
                    </m:r>
                    <m:r>
                      <a:rPr lang="en-US" altLang="zh-CN" sz="1600" i="1" dirty="0">
                        <a:latin typeface="Cambria Math" panose="02040503050406030204" pitchFamily="18" charset="0"/>
                      </a:rPr>
                      <m:t>𝑓𝑒𝑎𝑡𝑢𝑟𝑒</m:t>
                    </m:r>
                    <m:r>
                      <a:rPr lang="en-US" altLang="zh-CN" sz="1600" i="1" dirty="0">
                        <a:latin typeface="Cambria Math" panose="02040503050406030204" pitchFamily="18" charset="0"/>
                      </a:rPr>
                      <m:t> ∗ 4</m:t>
                    </m:r>
                    <m:r>
                      <a:rPr lang="en-US" altLang="zh-CN" sz="1600" i="1" dirty="0" smtClean="0">
                        <a:latin typeface="Cambria Math" panose="02040503050406030204" pitchFamily="18" charset="0"/>
                      </a:rPr>
                      <m:t>𝐵𝑦𝑡𝑒𝑠</m:t>
                    </m:r>
                  </m:oMath>
                </a14:m>
                <a:r>
                  <a:rPr lang="en-US" altLang="zh-CN" sz="1600" baseline="30000" dirty="0"/>
                  <a:t>[4]</a:t>
                </a:r>
              </a:p>
              <a:p>
                <a:r>
                  <a:rPr lang="zh-CN" altLang="en-US" sz="1600" dirty="0"/>
                  <a:t>而</a:t>
                </a:r>
                <a:r>
                  <a:rPr lang="en-US" altLang="zh-CN" sz="1600" dirty="0"/>
                  <a:t>histogram</a:t>
                </a:r>
                <a:r>
                  <a:rPr lang="zh-CN" altLang="en-US" sz="1600" dirty="0"/>
                  <a:t>只需保存离散值</a:t>
                </a:r>
                <a:r>
                  <a:rPr lang="en-US" altLang="zh-CN" sz="1600" dirty="0"/>
                  <a:t>bin value</a:t>
                </a:r>
                <a:r>
                  <a:rPr lang="zh-CN" altLang="en-US" sz="1600" dirty="0"/>
                  <a:t>，而且我们不需要原始的</a:t>
                </a:r>
                <a:r>
                  <a:rPr lang="en-US" altLang="zh-CN" sz="1600" dirty="0"/>
                  <a:t>feature value</a:t>
                </a:r>
                <a:r>
                  <a:rPr lang="zh-CN" altLang="en-US" sz="1600" dirty="0"/>
                  <a:t>，所以占用的内存大小为：</a:t>
                </a:r>
                <a:endParaRPr lang="en-US" altLang="zh-CN" sz="1600" dirty="0"/>
              </a:p>
              <a:p>
                <a:pPr algn="ctr"/>
                <a14:m>
                  <m:oMath xmlns:m="http://schemas.openxmlformats.org/officeDocument/2006/math">
                    <m:r>
                      <a:rPr lang="en-US" altLang="zh-CN" sz="1600" i="1" dirty="0" smtClean="0">
                        <a:latin typeface="Cambria Math" panose="02040503050406030204" pitchFamily="18" charset="0"/>
                      </a:rPr>
                      <m:t>#</m:t>
                    </m:r>
                    <m:r>
                      <a:rPr lang="en-US" altLang="zh-CN" sz="1600" i="1" dirty="0">
                        <a:latin typeface="Cambria Math" panose="02040503050406030204" pitchFamily="18" charset="0"/>
                      </a:rPr>
                      <m:t>𝑑𝑎𝑡𝑎</m:t>
                    </m:r>
                    <m:r>
                      <a:rPr lang="en-US" altLang="zh-CN" sz="1600" i="1" dirty="0">
                        <a:latin typeface="Cambria Math" panose="02040503050406030204" pitchFamily="18" charset="0"/>
                      </a:rPr>
                      <m:t> ∗ # </m:t>
                    </m:r>
                    <m:r>
                      <a:rPr lang="en-US" altLang="zh-CN" sz="1600" i="1" dirty="0">
                        <a:latin typeface="Cambria Math" panose="02040503050406030204" pitchFamily="18" charset="0"/>
                      </a:rPr>
                      <m:t>𝑓𝑒𝑎𝑡𝑢𝑟𝑒</m:t>
                    </m:r>
                    <m:r>
                      <a:rPr lang="en-US" altLang="zh-CN" sz="1600" i="1" dirty="0">
                        <a:latin typeface="Cambria Math" panose="02040503050406030204" pitchFamily="18" charset="0"/>
                      </a:rPr>
                      <m:t> ∗ 1</m:t>
                    </m:r>
                    <m:r>
                      <a:rPr lang="en-US" altLang="zh-CN" sz="1600" i="1" dirty="0" smtClean="0">
                        <a:latin typeface="Cambria Math" panose="02040503050406030204" pitchFamily="18" charset="0"/>
                      </a:rPr>
                      <m:t>𝐵𝑦𝑡𝑒</m:t>
                    </m:r>
                  </m:oMath>
                </a14:m>
                <a:r>
                  <a:rPr lang="zh-CN" altLang="en-US" sz="1600" dirty="0"/>
                  <a:t>。</a:t>
                </a:r>
              </a:p>
            </p:txBody>
          </p:sp>
        </mc:Choice>
        <mc:Fallback xmlns="">
          <p:sp>
            <p:nvSpPr>
              <p:cNvPr id="37" name="矩形 36"/>
              <p:cNvSpPr>
                <a:spLocks noRot="1" noChangeAspect="1" noMove="1" noResize="1" noEditPoints="1" noAdjustHandles="1" noChangeArrowheads="1" noChangeShapeType="1" noTextEdit="1"/>
              </p:cNvSpPr>
              <p:nvPr/>
            </p:nvSpPr>
            <p:spPr>
              <a:xfrm>
                <a:off x="3891480" y="2722021"/>
                <a:ext cx="3852333" cy="2800767"/>
              </a:xfrm>
              <a:prstGeom prst="rect">
                <a:avLst/>
              </a:prstGeom>
              <a:blipFill>
                <a:blip r:embed="rId3"/>
                <a:stretch>
                  <a:fillRect l="-791" t="-654" r="-5854" b="-17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800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0-#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p:bldP spid="20" grpId="0"/>
      <p:bldP spid="29" grpId="0" animBg="1"/>
      <p:bldP spid="30" grpId="0" animBg="1"/>
      <p:bldP spid="42" grpId="0"/>
      <p:bldGraphic spid="4" grpId="0">
        <p:bldAsOne/>
      </p:bldGraphic>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0" name="文本框 29"/>
          <p:cNvSpPr txBox="1"/>
          <p:nvPr/>
        </p:nvSpPr>
        <p:spPr>
          <a:xfrm>
            <a:off x="1379455" y="124254"/>
            <a:ext cx="439051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参考文献：</a:t>
            </a:r>
          </a:p>
        </p:txBody>
      </p:sp>
      <p:sp>
        <p:nvSpPr>
          <p:cNvPr id="3" name="文本框 2"/>
          <p:cNvSpPr txBox="1"/>
          <p:nvPr/>
        </p:nvSpPr>
        <p:spPr>
          <a:xfrm>
            <a:off x="1379454" y="1278701"/>
            <a:ext cx="9974346" cy="3139321"/>
          </a:xfrm>
          <a:prstGeom prst="rect">
            <a:avLst/>
          </a:prstGeom>
          <a:noFill/>
        </p:spPr>
        <p:txBody>
          <a:bodyPr wrap="square" rtlCol="0">
            <a:spAutoFit/>
          </a:bodyPr>
          <a:lstStyle/>
          <a:p>
            <a:pPr>
              <a:lnSpc>
                <a:spcPct val="200000"/>
              </a:lnSpc>
            </a:pPr>
            <a:r>
              <a:rPr lang="en-US" altLang="zh-CN" dirty="0">
                <a:latin typeface="Times New Roman" panose="02020603050405020304" pitchFamily="18" charset="0"/>
                <a:cs typeface="Times New Roman" panose="02020603050405020304" pitchFamily="18" charset="0"/>
              </a:rPr>
              <a:t>[1]Quinlan J R . Induction on decision tree[J]. Machine Learning, 1986, 1(1):81-106.</a:t>
            </a:r>
          </a:p>
          <a:p>
            <a:pPr>
              <a:lnSpc>
                <a:spcPct val="200000"/>
              </a:lnSpc>
            </a:pPr>
            <a:r>
              <a:rPr lang="en-US" altLang="zh-CN" dirty="0">
                <a:latin typeface="Times New Roman" panose="02020603050405020304" pitchFamily="18" charset="0"/>
                <a:cs typeface="Times New Roman" panose="02020603050405020304" pitchFamily="18" charset="0"/>
              </a:rPr>
              <a:t>[2] Cutler K , </a:t>
            </a:r>
            <a:r>
              <a:rPr lang="en-US" altLang="zh-CN" dirty="0" err="1">
                <a:latin typeface="Times New Roman" panose="02020603050405020304" pitchFamily="18" charset="0"/>
                <a:cs typeface="Times New Roman" panose="02020603050405020304" pitchFamily="18" charset="0"/>
              </a:rPr>
              <a:t>Breiman</a:t>
            </a:r>
            <a:r>
              <a:rPr lang="en-US" altLang="zh-CN" dirty="0">
                <a:latin typeface="Times New Roman" panose="02020603050405020304" pitchFamily="18" charset="0"/>
                <a:cs typeface="Times New Roman" panose="02020603050405020304" pitchFamily="18" charset="0"/>
              </a:rPr>
              <a:t> L . Random forests[J]. Machine Learning, 2004, 45(1):157-176.</a:t>
            </a:r>
          </a:p>
          <a:p>
            <a:pPr>
              <a:lnSpc>
                <a:spcPct val="200000"/>
              </a:lnSpc>
            </a:pPr>
            <a:r>
              <a:rPr lang="en-US" altLang="zh-CN" dirty="0">
                <a:latin typeface="Times New Roman" panose="02020603050405020304" pitchFamily="18" charset="0"/>
                <a:cs typeface="Times New Roman" panose="02020603050405020304" pitchFamily="18" charset="0"/>
              </a:rPr>
              <a:t>[3] </a:t>
            </a:r>
            <a:r>
              <a:rPr lang="en-US" altLang="zh-CN" dirty="0" err="1">
                <a:latin typeface="Times New Roman" panose="02020603050405020304" pitchFamily="18" charset="0"/>
                <a:cs typeface="Times New Roman" panose="02020603050405020304" pitchFamily="18" charset="0"/>
              </a:rPr>
              <a:t>Schuldt</a:t>
            </a:r>
            <a:r>
              <a:rPr lang="en-US" altLang="zh-CN" dirty="0">
                <a:latin typeface="Times New Roman" panose="02020603050405020304" pitchFamily="18" charset="0"/>
                <a:cs typeface="Times New Roman" panose="02020603050405020304" pitchFamily="18" charset="0"/>
              </a:rPr>
              <a:t> C , Laptev I , Caputo B . Recognizing human actions: a local SVM approach[C]// </a:t>
            </a:r>
          </a:p>
          <a:p>
            <a:pPr>
              <a:lnSpc>
                <a:spcPct val="200000"/>
              </a:lnSpc>
            </a:pPr>
            <a:r>
              <a:rPr lang="en-US" altLang="zh-CN" dirty="0">
                <a:latin typeface="Times New Roman" panose="02020603050405020304" pitchFamily="18" charset="0"/>
                <a:cs typeface="Times New Roman" panose="02020603050405020304" pitchFamily="18" charset="0"/>
              </a:rPr>
              <a:t>Proceedings of the 17th International Conference on Pattern Recognition, 2004. ICPR 2004. IEEE, 2004.</a:t>
            </a:r>
          </a:p>
          <a:p>
            <a:pPr>
              <a:lnSpc>
                <a:spcPct val="200000"/>
              </a:lnSpc>
            </a:pPr>
            <a:r>
              <a:rPr lang="en-US" altLang="zh-CN" dirty="0">
                <a:latin typeface="Times New Roman" panose="02020603050405020304" pitchFamily="18" charset="0"/>
                <a:cs typeface="Times New Roman" panose="02020603050405020304" pitchFamily="18" charset="0"/>
              </a:rPr>
              <a:t>[4] Chen T , </a:t>
            </a:r>
            <a:r>
              <a:rPr lang="en-US" altLang="zh-CN" dirty="0" err="1">
                <a:latin typeface="Times New Roman" panose="02020603050405020304" pitchFamily="18" charset="0"/>
                <a:cs typeface="Times New Roman" panose="02020603050405020304" pitchFamily="18" charset="0"/>
              </a:rPr>
              <a:t>Guestrin</a:t>
            </a:r>
            <a:r>
              <a:rPr lang="en-US" altLang="zh-CN" dirty="0">
                <a:latin typeface="Times New Roman" panose="02020603050405020304" pitchFamily="18" charset="0"/>
                <a:cs typeface="Times New Roman" panose="02020603050405020304" pitchFamily="18" charset="0"/>
              </a:rPr>
              <a:t> C . </a:t>
            </a:r>
            <a:r>
              <a:rPr lang="en-US" altLang="zh-CN" dirty="0" err="1">
                <a:latin typeface="Times New Roman" panose="02020603050405020304" pitchFamily="18" charset="0"/>
                <a:cs typeface="Times New Roman" panose="02020603050405020304" pitchFamily="18" charset="0"/>
              </a:rPr>
              <a:t>XGBoost</a:t>
            </a:r>
            <a:r>
              <a:rPr lang="en-US" altLang="zh-CN" dirty="0">
                <a:latin typeface="Times New Roman" panose="02020603050405020304" pitchFamily="18" charset="0"/>
                <a:cs typeface="Times New Roman" panose="02020603050405020304" pitchFamily="18" charset="0"/>
              </a:rPr>
              <a:t>: A Scalable Tree Boosting System[J]. 2016.</a:t>
            </a:r>
          </a:p>
          <a:p>
            <a:endParaRPr lang="zh-CN" altLang="en-US" dirty="0"/>
          </a:p>
        </p:txBody>
      </p:sp>
    </p:spTree>
    <p:extLst>
      <p:ext uri="{BB962C8B-B14F-4D97-AF65-F5344CB8AC3E}">
        <p14:creationId xmlns:p14="http://schemas.microsoft.com/office/powerpoint/2010/main" val="590908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0" name="文本框 29"/>
          <p:cNvSpPr txBox="1"/>
          <p:nvPr/>
        </p:nvSpPr>
        <p:spPr>
          <a:xfrm>
            <a:off x="1379455" y="124254"/>
            <a:ext cx="439051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总结</a:t>
            </a:r>
            <a:r>
              <a:rPr lang="en-US" altLang="zh-CN" sz="3200" b="1" kern="0" dirty="0">
                <a:latin typeface="微软雅黑" panose="020B0503020204020204" pitchFamily="34" charset="-122"/>
                <a:ea typeface="微软雅黑" panose="020B0503020204020204" pitchFamily="34" charset="-122"/>
                <a:cs typeface="微软雅黑"/>
              </a:rPr>
              <a:t>&amp;</a:t>
            </a:r>
            <a:r>
              <a:rPr lang="zh-CN" altLang="en-US" sz="3200" b="1" kern="0" dirty="0">
                <a:latin typeface="微软雅黑" panose="020B0503020204020204" pitchFamily="34" charset="-122"/>
                <a:ea typeface="微软雅黑" panose="020B0503020204020204" pitchFamily="34" charset="-122"/>
                <a:cs typeface="微软雅黑"/>
              </a:rPr>
              <a:t>分工：</a:t>
            </a:r>
          </a:p>
        </p:txBody>
      </p:sp>
      <p:grpSp>
        <p:nvGrpSpPr>
          <p:cNvPr id="9" name="组合 8"/>
          <p:cNvGrpSpPr/>
          <p:nvPr/>
        </p:nvGrpSpPr>
        <p:grpSpPr>
          <a:xfrm>
            <a:off x="0" y="3062167"/>
            <a:ext cx="2648608" cy="3795832"/>
            <a:chOff x="0" y="3062167"/>
            <a:chExt cx="2648608" cy="3795832"/>
          </a:xfrm>
        </p:grpSpPr>
        <p:sp>
          <p:nvSpPr>
            <p:cNvPr id="33" name="剪去单圆角的矩形 3"/>
            <p:cNvSpPr/>
            <p:nvPr/>
          </p:nvSpPr>
          <p:spPr>
            <a:xfrm>
              <a:off x="0" y="3062167"/>
              <a:ext cx="2648608" cy="3795832"/>
            </a:xfrm>
            <a:prstGeom prst="snipRoundRect">
              <a:avLst>
                <a:gd name="adj1" fmla="val 3854"/>
                <a:gd name="adj2" fmla="val 16667"/>
              </a:avLst>
            </a:prstGeom>
            <a:solidFill>
              <a:srgbClr val="00D7D7"/>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7" name="文本框 36"/>
            <p:cNvSpPr txBox="1"/>
            <p:nvPr/>
          </p:nvSpPr>
          <p:spPr>
            <a:xfrm>
              <a:off x="292585" y="3766785"/>
              <a:ext cx="580547" cy="348813"/>
            </a:xfrm>
            <a:prstGeom prst="rect">
              <a:avLst/>
            </a:prstGeom>
            <a:noFill/>
          </p:spPr>
          <p:txBody>
            <a:bodyPr wrap="square" rtlCol="0">
              <a:spAutoFit/>
            </a:bodyPr>
            <a:lstStyle/>
            <a:p>
              <a:pPr defTabSz="914377">
                <a:lnSpc>
                  <a:spcPts val="2000"/>
                </a:lnSpc>
              </a:pPr>
              <a:r>
                <a:rPr kumimoji="1" lang="en-US" altLang="zh-CN" sz="2667" b="1" dirty="0">
                  <a:solidFill>
                    <a:srgbClr val="000000">
                      <a:lumMod val="85000"/>
                      <a:lumOff val="15000"/>
                    </a:srgbClr>
                  </a:solidFill>
                  <a:latin typeface="Impact"/>
                  <a:ea typeface="宋体" panose="02010600030101010101" pitchFamily="2" charset="-122"/>
                  <a:cs typeface="Impact"/>
                </a:rPr>
                <a:t>01</a:t>
              </a:r>
              <a:endParaRPr kumimoji="1" lang="zh-CN" altLang="en-US" sz="2667" b="1" dirty="0">
                <a:solidFill>
                  <a:srgbClr val="000000">
                    <a:lumMod val="85000"/>
                    <a:lumOff val="15000"/>
                  </a:srgbClr>
                </a:solidFill>
                <a:latin typeface="Impact"/>
                <a:ea typeface="宋体" panose="02010600030101010101" pitchFamily="2" charset="-122"/>
                <a:cs typeface="Impact"/>
              </a:endParaRPr>
            </a:p>
          </p:txBody>
        </p:sp>
        <p:grpSp>
          <p:nvGrpSpPr>
            <p:cNvPr id="38" name="组合 2"/>
            <p:cNvGrpSpPr/>
            <p:nvPr/>
          </p:nvGrpSpPr>
          <p:grpSpPr>
            <a:xfrm>
              <a:off x="379578" y="3239035"/>
              <a:ext cx="280771" cy="386853"/>
              <a:chOff x="1342472" y="2356963"/>
              <a:chExt cx="210578" cy="290140"/>
            </a:xfrm>
            <a:solidFill>
              <a:srgbClr val="000000">
                <a:lumMod val="85000"/>
                <a:lumOff val="15000"/>
              </a:srgbClr>
            </a:solidFill>
          </p:grpSpPr>
          <p:sp>
            <p:nvSpPr>
              <p:cNvPr id="39" name="燕尾形 38"/>
              <p:cNvSpPr/>
              <p:nvPr/>
            </p:nvSpPr>
            <p:spPr>
              <a:xfrm rot="16200000">
                <a:off x="1352110" y="2446164"/>
                <a:ext cx="191301" cy="210578"/>
              </a:xfrm>
              <a:prstGeom prst="chevron">
                <a:avLst>
                  <a:gd name="adj" fmla="val 62964"/>
                </a:avLst>
              </a:prstGeom>
              <a:grpFill/>
              <a:ln w="635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000000">
                      <a:lumMod val="85000"/>
                      <a:lumOff val="15000"/>
                    </a:srgbClr>
                  </a:solidFill>
                  <a:effectLst/>
                  <a:uLnTx/>
                  <a:uFillTx/>
                  <a:latin typeface="Calibri" panose="020F0502020204030204"/>
                  <a:ea typeface="宋体" panose="02010600030101010101" pitchFamily="2" charset="-122"/>
                  <a:cs typeface="+mn-cs"/>
                </a:endParaRPr>
              </a:p>
            </p:txBody>
          </p:sp>
          <p:sp>
            <p:nvSpPr>
              <p:cNvPr id="40" name="燕尾形 39"/>
              <p:cNvSpPr/>
              <p:nvPr/>
            </p:nvSpPr>
            <p:spPr>
              <a:xfrm rot="16200000">
                <a:off x="1352110" y="2347325"/>
                <a:ext cx="191301" cy="210578"/>
              </a:xfrm>
              <a:prstGeom prst="chevron">
                <a:avLst>
                  <a:gd name="adj" fmla="val 62964"/>
                </a:avLst>
              </a:prstGeom>
              <a:grpFill/>
              <a:ln w="635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000000">
                      <a:lumMod val="85000"/>
                      <a:lumOff val="15000"/>
                    </a:srgbClr>
                  </a:solidFill>
                  <a:effectLst/>
                  <a:uLnTx/>
                  <a:uFillTx/>
                  <a:latin typeface="Calibri" panose="020F0502020204030204"/>
                  <a:ea typeface="宋体" panose="02010600030101010101" pitchFamily="2" charset="-122"/>
                  <a:cs typeface="+mn-cs"/>
                </a:endParaRPr>
              </a:p>
            </p:txBody>
          </p:sp>
        </p:grpSp>
        <p:sp>
          <p:nvSpPr>
            <p:cNvPr id="41" name="文本框 40"/>
            <p:cNvSpPr txBox="1"/>
            <p:nvPr/>
          </p:nvSpPr>
          <p:spPr>
            <a:xfrm>
              <a:off x="65002" y="4643394"/>
              <a:ext cx="2456657" cy="1846659"/>
            </a:xfrm>
            <a:prstGeom prst="rect">
              <a:avLst/>
            </a:prstGeom>
            <a:noFill/>
          </p:spPr>
          <p:txBody>
            <a:bodyPr wrap="square" rtlCol="0">
              <a:spAutoFit/>
            </a:bodyPr>
            <a:lstStyle/>
            <a:p>
              <a:pPr algn="ctr">
                <a:buNone/>
              </a:pPr>
              <a:r>
                <a:rPr lang="zh-CN" altLang="en-US" sz="1600" b="1" dirty="0">
                  <a:latin typeface="微软雅黑" panose="020B0503020204020204" pitchFamily="34" charset="-122"/>
                  <a:sym typeface="微软雅黑" panose="020B0503020204020204" pitchFamily="34" charset="-122"/>
                </a:rPr>
                <a:t>赛题分析</a:t>
              </a:r>
              <a:endParaRPr lang="en-US" altLang="zh-CN" sz="1600" b="1" dirty="0">
                <a:latin typeface="微软雅黑" panose="020B0503020204020204" pitchFamily="34" charset="-122"/>
                <a:sym typeface="微软雅黑" panose="020B0503020204020204" pitchFamily="34" charset="-122"/>
              </a:endParaRPr>
            </a:p>
            <a:p>
              <a:pPr algn="ctr">
                <a:buNone/>
              </a:pPr>
              <a:r>
                <a:rPr lang="zh-CN" altLang="en-US" sz="1600" b="1" dirty="0">
                  <a:latin typeface="微软雅黑" panose="020B0503020204020204" pitchFamily="34" charset="-122"/>
                  <a:sym typeface="微软雅黑" panose="020B0503020204020204" pitchFamily="34" charset="-122"/>
                </a:rPr>
                <a:t>数据分析</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论文阅读</a:t>
              </a:r>
              <a:endParaRPr lang="en-US" altLang="zh-CN" sz="1600" b="1" dirty="0">
                <a:latin typeface="微软雅黑" panose="020B0503020204020204" pitchFamily="34" charset="-122"/>
                <a:sym typeface="微软雅黑" panose="020B0503020204020204" pitchFamily="34" charset="-122"/>
              </a:endParaRPr>
            </a:p>
            <a:p>
              <a:pPr algn="ctr">
                <a:buNone/>
              </a:pPr>
              <a:r>
                <a:rPr lang="en-US" altLang="zh-CN" b="1" dirty="0">
                  <a:solidFill>
                    <a:srgbClr val="FF0000"/>
                  </a:solidFill>
                  <a:latin typeface="微软雅黑" panose="020B0503020204020204" pitchFamily="34" charset="-122"/>
                  <a:sym typeface="微软雅黑" panose="020B0503020204020204" pitchFamily="34" charset="-122"/>
                </a:rPr>
                <a:t>SVM</a:t>
              </a:r>
              <a:r>
                <a:rPr lang="zh-CN" altLang="en-US" sz="1600" b="1" dirty="0">
                  <a:latin typeface="微软雅黑" panose="020B0503020204020204" pitchFamily="34" charset="-122"/>
                  <a:sym typeface="微软雅黑" panose="020B0503020204020204" pitchFamily="34" charset="-122"/>
                </a:rPr>
                <a:t>实现与调参</a:t>
              </a:r>
              <a:endParaRPr lang="en-US" altLang="zh-CN" sz="1600" b="1" dirty="0">
                <a:latin typeface="微软雅黑" panose="020B0503020204020204" pitchFamily="34" charset="-122"/>
                <a:sym typeface="微软雅黑" panose="020B0503020204020204" pitchFamily="34" charset="-122"/>
              </a:endParaRPr>
            </a:p>
            <a:p>
              <a:pPr algn="ctr">
                <a:buNone/>
              </a:pPr>
              <a:r>
                <a:rPr lang="en-US" altLang="zh-CN" b="1" dirty="0" err="1">
                  <a:solidFill>
                    <a:srgbClr val="FF0000"/>
                  </a:solidFill>
                  <a:latin typeface="微软雅黑" panose="020B0503020204020204" pitchFamily="34" charset="-122"/>
                  <a:sym typeface="微软雅黑" panose="020B0503020204020204" pitchFamily="34" charset="-122"/>
                </a:rPr>
                <a:t>Xgboost</a:t>
              </a:r>
              <a:r>
                <a:rPr lang="zh-CN" altLang="en-US" sz="1600" b="1" dirty="0">
                  <a:latin typeface="微软雅黑" panose="020B0503020204020204" pitchFamily="34" charset="-122"/>
                  <a:sym typeface="微软雅黑" panose="020B0503020204020204" pitchFamily="34" charset="-122"/>
                </a:rPr>
                <a:t>实现（未竟）</a:t>
              </a:r>
              <a:endParaRPr lang="en-US" altLang="zh-CN" sz="1600" b="1" dirty="0">
                <a:latin typeface="微软雅黑" panose="020B0503020204020204" pitchFamily="34" charset="-122"/>
                <a:sym typeface="微软雅黑" panose="020B0503020204020204" pitchFamily="34" charset="-122"/>
              </a:endParaRPr>
            </a:p>
            <a:p>
              <a:pPr algn="ctr">
                <a:buNone/>
              </a:pPr>
              <a:r>
                <a:rPr lang="zh-CN" altLang="en-US" sz="1600" b="1" dirty="0">
                  <a:latin typeface="微软雅黑" panose="020B0503020204020204" pitchFamily="34" charset="-122"/>
                  <a:sym typeface="微软雅黑" panose="020B0503020204020204" pitchFamily="34" charset="-122"/>
                </a:rPr>
                <a:t>报告</a:t>
              </a:r>
              <a:r>
                <a:rPr lang="en-US" altLang="zh-CN" sz="1600" b="1" dirty="0">
                  <a:latin typeface="微软雅黑" panose="020B0503020204020204" pitchFamily="34" charset="-122"/>
                  <a:sym typeface="微软雅黑" panose="020B0503020204020204" pitchFamily="34" charset="-122"/>
                </a:rPr>
                <a:t>PPT</a:t>
              </a:r>
              <a:r>
                <a:rPr lang="zh-CN" altLang="en-US" sz="1600" b="1" dirty="0">
                  <a:latin typeface="微软雅黑" panose="020B0503020204020204" pitchFamily="34" charset="-122"/>
                  <a:sym typeface="微软雅黑" panose="020B0503020204020204" pitchFamily="34" charset="-122"/>
                </a:rPr>
                <a:t>编写与讲解</a:t>
              </a:r>
              <a:endParaRPr lang="en-US" altLang="zh-CN" sz="1600" b="1" dirty="0">
                <a:latin typeface="微软雅黑" panose="020B0503020204020204" pitchFamily="34" charset="-122"/>
                <a:sym typeface="微软雅黑" panose="020B0503020204020204" pitchFamily="34" charset="-122"/>
              </a:endParaRPr>
            </a:p>
            <a:p>
              <a:pPr algn="ctr">
                <a:buNone/>
              </a:pPr>
              <a:endParaRPr lang="zh-CN" altLang="en-US" sz="1400" dirty="0">
                <a:solidFill>
                  <a:schemeClr val="bg1"/>
                </a:solidFill>
                <a:latin typeface="微软雅黑" panose="020B0503020204020204" pitchFamily="34" charset="-122"/>
                <a:sym typeface="微软雅黑" panose="020B0503020204020204" pitchFamily="34" charset="-122"/>
              </a:endParaRPr>
            </a:p>
          </p:txBody>
        </p:sp>
        <p:sp>
          <p:nvSpPr>
            <p:cNvPr id="2" name="文本框 1"/>
            <p:cNvSpPr txBox="1"/>
            <p:nvPr/>
          </p:nvSpPr>
          <p:spPr>
            <a:xfrm>
              <a:off x="269008" y="4044616"/>
              <a:ext cx="1208248" cy="369332"/>
            </a:xfrm>
            <a:prstGeom prst="rect">
              <a:avLst/>
            </a:prstGeom>
            <a:noFill/>
          </p:spPr>
          <p:txBody>
            <a:bodyPr wrap="square" rtlCol="0">
              <a:spAutoFit/>
            </a:bodyPr>
            <a:lstStyle/>
            <a:p>
              <a:r>
                <a:rPr lang="zh-CN" altLang="en-US" b="1" dirty="0"/>
                <a:t>万之凡</a:t>
              </a:r>
            </a:p>
          </p:txBody>
        </p:sp>
      </p:grpSp>
      <p:grpSp>
        <p:nvGrpSpPr>
          <p:cNvPr id="5" name="组合 4"/>
          <p:cNvGrpSpPr/>
          <p:nvPr/>
        </p:nvGrpSpPr>
        <p:grpSpPr>
          <a:xfrm>
            <a:off x="7945824" y="3103567"/>
            <a:ext cx="2648608" cy="3754433"/>
            <a:chOff x="7945824" y="3103567"/>
            <a:chExt cx="2648608" cy="3754433"/>
          </a:xfrm>
        </p:grpSpPr>
        <p:sp>
          <p:nvSpPr>
            <p:cNvPr id="36" name="剪去单圆角的矩形 6"/>
            <p:cNvSpPr/>
            <p:nvPr/>
          </p:nvSpPr>
          <p:spPr>
            <a:xfrm>
              <a:off x="7945824" y="3103567"/>
              <a:ext cx="2648608" cy="3754433"/>
            </a:xfrm>
            <a:prstGeom prst="snipRoundRect">
              <a:avLst>
                <a:gd name="adj1" fmla="val 3854"/>
                <a:gd name="adj2" fmla="val 16667"/>
              </a:avLst>
            </a:prstGeom>
            <a:solidFill>
              <a:schemeClr val="bg2">
                <a:lumMod val="90000"/>
              </a:schemeClr>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8272466" y="3725247"/>
              <a:ext cx="580547" cy="348813"/>
            </a:xfrm>
            <a:prstGeom prst="rect">
              <a:avLst/>
            </a:prstGeom>
            <a:noFill/>
          </p:spPr>
          <p:txBody>
            <a:bodyPr wrap="square" rtlCol="0">
              <a:spAutoFit/>
            </a:bodyPr>
            <a:lstStyle/>
            <a:p>
              <a:pPr defTabSz="914377">
                <a:lnSpc>
                  <a:spcPts val="2000"/>
                </a:lnSpc>
              </a:pPr>
              <a:r>
                <a:rPr kumimoji="1" lang="en-US" altLang="zh-CN" sz="2667" b="1" dirty="0">
                  <a:solidFill>
                    <a:srgbClr val="000000">
                      <a:lumMod val="85000"/>
                      <a:lumOff val="15000"/>
                    </a:srgbClr>
                  </a:solidFill>
                  <a:latin typeface="Impact"/>
                  <a:ea typeface="宋体" panose="02010600030101010101" pitchFamily="2" charset="-122"/>
                  <a:cs typeface="Impact"/>
                </a:rPr>
                <a:t>04</a:t>
              </a:r>
              <a:endParaRPr kumimoji="1" lang="zh-CN" altLang="en-US" sz="2667" b="1" dirty="0">
                <a:solidFill>
                  <a:srgbClr val="000000">
                    <a:lumMod val="85000"/>
                    <a:lumOff val="15000"/>
                  </a:srgbClr>
                </a:solidFill>
                <a:latin typeface="Impact"/>
                <a:ea typeface="宋体" panose="02010600030101010101" pitchFamily="2" charset="-122"/>
                <a:cs typeface="Impact"/>
              </a:endParaRPr>
            </a:p>
          </p:txBody>
        </p:sp>
        <p:grpSp>
          <p:nvGrpSpPr>
            <p:cNvPr id="53" name="组合 2"/>
            <p:cNvGrpSpPr/>
            <p:nvPr/>
          </p:nvGrpSpPr>
          <p:grpSpPr>
            <a:xfrm>
              <a:off x="8370806" y="3229423"/>
              <a:ext cx="280771" cy="386853"/>
              <a:chOff x="1342472" y="2356963"/>
              <a:chExt cx="210578" cy="290140"/>
            </a:xfrm>
            <a:solidFill>
              <a:srgbClr val="000000">
                <a:lumMod val="85000"/>
                <a:lumOff val="15000"/>
              </a:srgbClr>
            </a:solidFill>
          </p:grpSpPr>
          <p:sp>
            <p:nvSpPr>
              <p:cNvPr id="54" name="燕尾形 53"/>
              <p:cNvSpPr/>
              <p:nvPr/>
            </p:nvSpPr>
            <p:spPr>
              <a:xfrm rot="16200000">
                <a:off x="1352110" y="2446164"/>
                <a:ext cx="191301" cy="210578"/>
              </a:xfrm>
              <a:prstGeom prst="chevron">
                <a:avLst>
                  <a:gd name="adj" fmla="val 62964"/>
                </a:avLst>
              </a:prstGeom>
              <a:grpFill/>
              <a:ln w="635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000000">
                      <a:lumMod val="85000"/>
                      <a:lumOff val="15000"/>
                    </a:srgbClr>
                  </a:solidFill>
                  <a:effectLst/>
                  <a:uLnTx/>
                  <a:uFillTx/>
                  <a:latin typeface="Calibri" panose="020F0502020204030204"/>
                  <a:ea typeface="宋体" panose="02010600030101010101" pitchFamily="2" charset="-122"/>
                  <a:cs typeface="+mn-cs"/>
                </a:endParaRPr>
              </a:p>
            </p:txBody>
          </p:sp>
          <p:sp>
            <p:nvSpPr>
              <p:cNvPr id="55" name="燕尾形 54"/>
              <p:cNvSpPr/>
              <p:nvPr/>
            </p:nvSpPr>
            <p:spPr>
              <a:xfrm rot="16200000">
                <a:off x="1352110" y="2347325"/>
                <a:ext cx="191301" cy="210578"/>
              </a:xfrm>
              <a:prstGeom prst="chevron">
                <a:avLst>
                  <a:gd name="adj" fmla="val 62964"/>
                </a:avLst>
              </a:prstGeom>
              <a:grpFill/>
              <a:ln w="635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000000">
                      <a:lumMod val="85000"/>
                      <a:lumOff val="15000"/>
                    </a:srgbClr>
                  </a:solidFill>
                  <a:effectLst/>
                  <a:uLnTx/>
                  <a:uFillTx/>
                  <a:latin typeface="Calibri" panose="020F0502020204030204"/>
                  <a:ea typeface="宋体" panose="02010600030101010101" pitchFamily="2" charset="-122"/>
                  <a:cs typeface="+mn-cs"/>
                </a:endParaRPr>
              </a:p>
            </p:txBody>
          </p:sp>
        </p:grpSp>
        <p:sp>
          <p:nvSpPr>
            <p:cNvPr id="59" name="文本框 58"/>
            <p:cNvSpPr txBox="1"/>
            <p:nvPr/>
          </p:nvSpPr>
          <p:spPr>
            <a:xfrm>
              <a:off x="8253273" y="4643394"/>
              <a:ext cx="2087261" cy="1600438"/>
            </a:xfrm>
            <a:prstGeom prst="rect">
              <a:avLst/>
            </a:prstGeom>
            <a:noFill/>
          </p:spPr>
          <p:txBody>
            <a:bodyPr wrap="square" rtlCol="0">
              <a:spAutoFit/>
            </a:bodyPr>
            <a:lstStyle/>
            <a:p>
              <a:pPr algn="ctr"/>
              <a:r>
                <a:rPr lang="zh-CN" altLang="en-US" sz="1600" b="1" dirty="0">
                  <a:latin typeface="微软雅黑" panose="020B0503020204020204" pitchFamily="34" charset="-122"/>
                  <a:sym typeface="微软雅黑" panose="020B0503020204020204" pitchFamily="34" charset="-122"/>
                </a:rPr>
                <a:t>赛题分析</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数据分析</a:t>
              </a:r>
              <a:endParaRPr lang="en-US" altLang="zh-CN" sz="1600" b="1" dirty="0">
                <a:latin typeface="微软雅黑" panose="020B0503020204020204" pitchFamily="34" charset="-122"/>
                <a:sym typeface="微软雅黑" panose="020B0503020204020204" pitchFamily="34" charset="-122"/>
              </a:endParaRPr>
            </a:p>
            <a:p>
              <a:pPr algn="ctr"/>
              <a:r>
                <a:rPr lang="en-US" altLang="zh-CN" b="1" dirty="0">
                  <a:solidFill>
                    <a:srgbClr val="FF0000"/>
                  </a:solidFill>
                  <a:latin typeface="微软雅黑" panose="020B0503020204020204" pitchFamily="34" charset="-122"/>
                  <a:sym typeface="微软雅黑" panose="020B0503020204020204" pitchFamily="34" charset="-122"/>
                </a:rPr>
                <a:t>LGBM</a:t>
              </a:r>
              <a:r>
                <a:rPr lang="zh-CN" altLang="en-US" sz="1600" b="1" dirty="0">
                  <a:latin typeface="微软雅黑" panose="020B0503020204020204" pitchFamily="34" charset="-122"/>
                  <a:sym typeface="微软雅黑" panose="020B0503020204020204" pitchFamily="34" charset="-122"/>
                </a:rPr>
                <a:t>实现与调参</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模型评估</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过程得失分析</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报告</a:t>
              </a:r>
              <a:r>
                <a:rPr lang="en-US" altLang="zh-CN" sz="1600" b="1" dirty="0">
                  <a:latin typeface="微软雅黑" panose="020B0503020204020204" pitchFamily="34" charset="-122"/>
                  <a:sym typeface="微软雅黑" panose="020B0503020204020204" pitchFamily="34" charset="-122"/>
                </a:rPr>
                <a:t>PPT</a:t>
              </a:r>
              <a:r>
                <a:rPr lang="zh-CN" altLang="en-US" sz="1600" b="1" dirty="0">
                  <a:latin typeface="微软雅黑" panose="020B0503020204020204" pitchFamily="34" charset="-122"/>
                  <a:sym typeface="微软雅黑" panose="020B0503020204020204" pitchFamily="34" charset="-122"/>
                </a:rPr>
                <a:t>资料提供</a:t>
              </a:r>
              <a:endParaRPr lang="en-US" altLang="zh-CN" sz="1600" b="1" dirty="0">
                <a:latin typeface="微软雅黑" panose="020B0503020204020204" pitchFamily="34" charset="-122"/>
                <a:sym typeface="微软雅黑" panose="020B0503020204020204" pitchFamily="34" charset="-122"/>
              </a:endParaRPr>
            </a:p>
          </p:txBody>
        </p:sp>
        <p:sp>
          <p:nvSpPr>
            <p:cNvPr id="32" name="文本框 31"/>
            <p:cNvSpPr txBox="1"/>
            <p:nvPr/>
          </p:nvSpPr>
          <p:spPr>
            <a:xfrm>
              <a:off x="8267634" y="3963746"/>
              <a:ext cx="1208248" cy="369332"/>
            </a:xfrm>
            <a:prstGeom prst="rect">
              <a:avLst/>
            </a:prstGeom>
            <a:noFill/>
          </p:spPr>
          <p:txBody>
            <a:bodyPr wrap="square" rtlCol="0">
              <a:spAutoFit/>
            </a:bodyPr>
            <a:lstStyle/>
            <a:p>
              <a:r>
                <a:rPr lang="zh-CN" altLang="en-US" b="1" dirty="0"/>
                <a:t>钟赟</a:t>
              </a:r>
            </a:p>
          </p:txBody>
        </p:sp>
      </p:grpSp>
      <p:grpSp>
        <p:nvGrpSpPr>
          <p:cNvPr id="4" name="组合 3"/>
          <p:cNvGrpSpPr/>
          <p:nvPr/>
        </p:nvGrpSpPr>
        <p:grpSpPr>
          <a:xfrm>
            <a:off x="5297216" y="3103567"/>
            <a:ext cx="2648608" cy="3754430"/>
            <a:chOff x="5297216" y="3103567"/>
            <a:chExt cx="2648608" cy="3754430"/>
          </a:xfrm>
        </p:grpSpPr>
        <p:sp>
          <p:nvSpPr>
            <p:cNvPr id="35" name="剪去单圆角的矩形 5"/>
            <p:cNvSpPr/>
            <p:nvPr/>
          </p:nvSpPr>
          <p:spPr>
            <a:xfrm>
              <a:off x="5297216" y="3103567"/>
              <a:ext cx="2648608" cy="3754430"/>
            </a:xfrm>
            <a:prstGeom prst="snipRoundRect">
              <a:avLst>
                <a:gd name="adj1" fmla="val 3854"/>
                <a:gd name="adj2" fmla="val 16667"/>
              </a:avLst>
            </a:prstGeom>
            <a:solidFill>
              <a:srgbClr val="A6E94E"/>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7" name="文本框 46"/>
            <p:cNvSpPr txBox="1"/>
            <p:nvPr/>
          </p:nvSpPr>
          <p:spPr>
            <a:xfrm>
              <a:off x="5623858" y="3725247"/>
              <a:ext cx="580547" cy="348813"/>
            </a:xfrm>
            <a:prstGeom prst="rect">
              <a:avLst/>
            </a:prstGeom>
            <a:noFill/>
          </p:spPr>
          <p:txBody>
            <a:bodyPr wrap="square" rtlCol="0">
              <a:spAutoFit/>
            </a:bodyPr>
            <a:lstStyle/>
            <a:p>
              <a:pPr defTabSz="914377">
                <a:lnSpc>
                  <a:spcPts val="2000"/>
                </a:lnSpc>
              </a:pPr>
              <a:r>
                <a:rPr kumimoji="1" lang="en-US" altLang="zh-CN" sz="2667" b="1" dirty="0">
                  <a:solidFill>
                    <a:srgbClr val="000000">
                      <a:lumMod val="85000"/>
                      <a:lumOff val="15000"/>
                    </a:srgbClr>
                  </a:solidFill>
                  <a:latin typeface="Impact"/>
                  <a:ea typeface="宋体" panose="02010600030101010101" pitchFamily="2" charset="-122"/>
                  <a:cs typeface="Impact"/>
                </a:rPr>
                <a:t>03</a:t>
              </a:r>
              <a:endParaRPr kumimoji="1" lang="zh-CN" altLang="en-US" sz="2667" b="1" dirty="0">
                <a:solidFill>
                  <a:srgbClr val="000000">
                    <a:lumMod val="85000"/>
                    <a:lumOff val="15000"/>
                  </a:srgbClr>
                </a:solidFill>
                <a:latin typeface="Impact"/>
                <a:ea typeface="宋体" panose="02010600030101010101" pitchFamily="2" charset="-122"/>
                <a:cs typeface="Impact"/>
              </a:endParaRPr>
            </a:p>
          </p:txBody>
        </p:sp>
        <p:grpSp>
          <p:nvGrpSpPr>
            <p:cNvPr id="48" name="组合 2"/>
            <p:cNvGrpSpPr/>
            <p:nvPr/>
          </p:nvGrpSpPr>
          <p:grpSpPr>
            <a:xfrm>
              <a:off x="5722198" y="3229423"/>
              <a:ext cx="280771" cy="386853"/>
              <a:chOff x="1342472" y="2356963"/>
              <a:chExt cx="210578" cy="290140"/>
            </a:xfrm>
            <a:solidFill>
              <a:srgbClr val="000000">
                <a:lumMod val="85000"/>
                <a:lumOff val="15000"/>
              </a:srgbClr>
            </a:solidFill>
          </p:grpSpPr>
          <p:sp>
            <p:nvSpPr>
              <p:cNvPr id="49" name="燕尾形 48"/>
              <p:cNvSpPr/>
              <p:nvPr/>
            </p:nvSpPr>
            <p:spPr>
              <a:xfrm rot="16200000">
                <a:off x="1352110" y="2446164"/>
                <a:ext cx="191301" cy="210578"/>
              </a:xfrm>
              <a:prstGeom prst="chevron">
                <a:avLst>
                  <a:gd name="adj" fmla="val 62964"/>
                </a:avLst>
              </a:prstGeom>
              <a:grpFill/>
              <a:ln w="635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000000">
                      <a:lumMod val="85000"/>
                      <a:lumOff val="15000"/>
                    </a:srgbClr>
                  </a:solidFill>
                  <a:effectLst/>
                  <a:uLnTx/>
                  <a:uFillTx/>
                  <a:latin typeface="Calibri" panose="020F0502020204030204"/>
                  <a:ea typeface="宋体" panose="02010600030101010101" pitchFamily="2" charset="-122"/>
                  <a:cs typeface="+mn-cs"/>
                </a:endParaRPr>
              </a:p>
            </p:txBody>
          </p:sp>
          <p:sp>
            <p:nvSpPr>
              <p:cNvPr id="50" name="燕尾形 49"/>
              <p:cNvSpPr/>
              <p:nvPr/>
            </p:nvSpPr>
            <p:spPr>
              <a:xfrm rot="16200000">
                <a:off x="1352110" y="2347325"/>
                <a:ext cx="191301" cy="210578"/>
              </a:xfrm>
              <a:prstGeom prst="chevron">
                <a:avLst>
                  <a:gd name="adj" fmla="val 62964"/>
                </a:avLst>
              </a:prstGeom>
              <a:grpFill/>
              <a:ln w="635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000000">
                      <a:lumMod val="85000"/>
                      <a:lumOff val="15000"/>
                    </a:srgbClr>
                  </a:solidFill>
                  <a:effectLst/>
                  <a:uLnTx/>
                  <a:uFillTx/>
                  <a:latin typeface="Calibri" panose="020F0502020204030204"/>
                  <a:ea typeface="宋体" panose="02010600030101010101" pitchFamily="2" charset="-122"/>
                  <a:cs typeface="+mn-cs"/>
                </a:endParaRPr>
              </a:p>
            </p:txBody>
          </p:sp>
        </p:grpSp>
        <p:sp>
          <p:nvSpPr>
            <p:cNvPr id="58" name="文本框 57"/>
            <p:cNvSpPr txBox="1"/>
            <p:nvPr/>
          </p:nvSpPr>
          <p:spPr>
            <a:xfrm>
              <a:off x="5619100" y="4643394"/>
              <a:ext cx="2120412" cy="1600438"/>
            </a:xfrm>
            <a:prstGeom prst="rect">
              <a:avLst/>
            </a:prstGeom>
            <a:noFill/>
          </p:spPr>
          <p:txBody>
            <a:bodyPr wrap="square" rtlCol="0">
              <a:spAutoFit/>
            </a:bodyPr>
            <a:lstStyle/>
            <a:p>
              <a:pPr algn="ctr"/>
              <a:r>
                <a:rPr lang="zh-CN" altLang="en-US" sz="1600" b="1" dirty="0">
                  <a:latin typeface="微软雅黑" panose="020B0503020204020204" pitchFamily="34" charset="-122"/>
                  <a:sym typeface="微软雅黑" panose="020B0503020204020204" pitchFamily="34" charset="-122"/>
                </a:rPr>
                <a:t>赛题分析</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数据可视化</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特征组合</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模型原理调研</a:t>
              </a:r>
              <a:endParaRPr lang="en-US" altLang="zh-CN" sz="1600" b="1" dirty="0">
                <a:latin typeface="微软雅黑" panose="020B0503020204020204" pitchFamily="34" charset="-122"/>
                <a:sym typeface="微软雅黑" panose="020B0503020204020204" pitchFamily="34" charset="-122"/>
              </a:endParaRPr>
            </a:p>
            <a:p>
              <a:pPr algn="ctr"/>
              <a:r>
                <a:rPr lang="zh-CN" altLang="en-US" b="1" dirty="0">
                  <a:solidFill>
                    <a:srgbClr val="FF0000"/>
                  </a:solidFill>
                  <a:latin typeface="微软雅黑" panose="020B0503020204020204" pitchFamily="34" charset="-122"/>
                  <a:sym typeface="微软雅黑" panose="020B0503020204020204" pitchFamily="34" charset="-122"/>
                </a:rPr>
                <a:t>随机森林</a:t>
              </a:r>
              <a:r>
                <a:rPr lang="zh-CN" altLang="en-US" sz="1600" b="1" dirty="0">
                  <a:latin typeface="微软雅黑" panose="020B0503020204020204" pitchFamily="34" charset="-122"/>
                  <a:sym typeface="微软雅黑" panose="020B0503020204020204" pitchFamily="34" charset="-122"/>
                </a:rPr>
                <a:t>实现与调参</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报告</a:t>
              </a:r>
              <a:r>
                <a:rPr lang="en-US" altLang="zh-CN" sz="1600" b="1" dirty="0">
                  <a:latin typeface="微软雅黑" panose="020B0503020204020204" pitchFamily="34" charset="-122"/>
                  <a:sym typeface="微软雅黑" panose="020B0503020204020204" pitchFamily="34" charset="-122"/>
                </a:rPr>
                <a:t>PPT</a:t>
              </a:r>
              <a:r>
                <a:rPr lang="zh-CN" altLang="en-US" sz="1600" b="1" dirty="0">
                  <a:latin typeface="微软雅黑" panose="020B0503020204020204" pitchFamily="34" charset="-122"/>
                  <a:sym typeface="微软雅黑" panose="020B0503020204020204" pitchFamily="34" charset="-122"/>
                </a:rPr>
                <a:t>资料提供</a:t>
              </a:r>
              <a:endParaRPr lang="en-US" altLang="zh-CN" sz="1600" b="1" dirty="0">
                <a:latin typeface="微软雅黑" panose="020B0503020204020204" pitchFamily="34" charset="-122"/>
                <a:sym typeface="微软雅黑" panose="020B0503020204020204" pitchFamily="34" charset="-122"/>
              </a:endParaRPr>
            </a:p>
          </p:txBody>
        </p:sp>
        <p:sp>
          <p:nvSpPr>
            <p:cNvPr id="46" name="文本框 45"/>
            <p:cNvSpPr txBox="1"/>
            <p:nvPr/>
          </p:nvSpPr>
          <p:spPr>
            <a:xfrm>
              <a:off x="5619026" y="3993518"/>
              <a:ext cx="1208248" cy="369332"/>
            </a:xfrm>
            <a:prstGeom prst="rect">
              <a:avLst/>
            </a:prstGeom>
            <a:noFill/>
          </p:spPr>
          <p:txBody>
            <a:bodyPr wrap="square" rtlCol="0">
              <a:spAutoFit/>
            </a:bodyPr>
            <a:lstStyle/>
            <a:p>
              <a:r>
                <a:rPr lang="zh-CN" altLang="en-US" b="1" dirty="0"/>
                <a:t>熊可欣</a:t>
              </a:r>
            </a:p>
          </p:txBody>
        </p:sp>
      </p:grpSp>
      <p:grpSp>
        <p:nvGrpSpPr>
          <p:cNvPr id="3" name="组合 2"/>
          <p:cNvGrpSpPr/>
          <p:nvPr/>
        </p:nvGrpSpPr>
        <p:grpSpPr>
          <a:xfrm>
            <a:off x="2648608" y="3091553"/>
            <a:ext cx="2648608" cy="3766445"/>
            <a:chOff x="2648608" y="3091553"/>
            <a:chExt cx="2648608" cy="3766445"/>
          </a:xfrm>
        </p:grpSpPr>
        <p:sp>
          <p:nvSpPr>
            <p:cNvPr id="34" name="剪去单圆角的矩形 4"/>
            <p:cNvSpPr/>
            <p:nvPr/>
          </p:nvSpPr>
          <p:spPr>
            <a:xfrm>
              <a:off x="2648608" y="3091553"/>
              <a:ext cx="2648608" cy="3766445"/>
            </a:xfrm>
            <a:prstGeom prst="snipRoundRect">
              <a:avLst>
                <a:gd name="adj1" fmla="val 3854"/>
                <a:gd name="adj2" fmla="val 16667"/>
              </a:avLst>
            </a:prstGeom>
            <a:solidFill>
              <a:srgbClr val="00C165"/>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2929845" y="3725247"/>
              <a:ext cx="580547" cy="348813"/>
            </a:xfrm>
            <a:prstGeom prst="rect">
              <a:avLst/>
            </a:prstGeom>
            <a:noFill/>
          </p:spPr>
          <p:txBody>
            <a:bodyPr wrap="square" rtlCol="0">
              <a:spAutoFit/>
            </a:bodyPr>
            <a:lstStyle/>
            <a:p>
              <a:pPr defTabSz="914377">
                <a:lnSpc>
                  <a:spcPts val="2000"/>
                </a:lnSpc>
              </a:pPr>
              <a:r>
                <a:rPr kumimoji="1" lang="en-US" altLang="zh-CN" sz="2667" b="1" dirty="0">
                  <a:solidFill>
                    <a:srgbClr val="000000">
                      <a:lumMod val="85000"/>
                      <a:lumOff val="15000"/>
                    </a:srgbClr>
                  </a:solidFill>
                  <a:latin typeface="Impact"/>
                  <a:ea typeface="宋体" panose="02010600030101010101" pitchFamily="2" charset="-122"/>
                  <a:cs typeface="Impact"/>
                </a:rPr>
                <a:t>02</a:t>
              </a:r>
              <a:endParaRPr kumimoji="1" lang="zh-CN" altLang="en-US" sz="2667" b="1" dirty="0">
                <a:solidFill>
                  <a:srgbClr val="000000">
                    <a:lumMod val="85000"/>
                    <a:lumOff val="15000"/>
                  </a:srgbClr>
                </a:solidFill>
                <a:latin typeface="Impact"/>
                <a:ea typeface="宋体" panose="02010600030101010101" pitchFamily="2" charset="-122"/>
                <a:cs typeface="Impact"/>
              </a:endParaRPr>
            </a:p>
          </p:txBody>
        </p:sp>
        <p:grpSp>
          <p:nvGrpSpPr>
            <p:cNvPr id="43" name="组合 2"/>
            <p:cNvGrpSpPr/>
            <p:nvPr/>
          </p:nvGrpSpPr>
          <p:grpSpPr>
            <a:xfrm>
              <a:off x="3028185" y="3229423"/>
              <a:ext cx="280771" cy="386853"/>
              <a:chOff x="1342472" y="2356963"/>
              <a:chExt cx="210578" cy="290140"/>
            </a:xfrm>
            <a:solidFill>
              <a:srgbClr val="000000">
                <a:lumMod val="85000"/>
                <a:lumOff val="15000"/>
              </a:srgbClr>
            </a:solidFill>
          </p:grpSpPr>
          <p:sp>
            <p:nvSpPr>
              <p:cNvPr id="44" name="燕尾形 43"/>
              <p:cNvSpPr/>
              <p:nvPr/>
            </p:nvSpPr>
            <p:spPr>
              <a:xfrm rot="16200000">
                <a:off x="1352110" y="2446164"/>
                <a:ext cx="191301" cy="210578"/>
              </a:xfrm>
              <a:prstGeom prst="chevron">
                <a:avLst>
                  <a:gd name="adj" fmla="val 62964"/>
                </a:avLst>
              </a:prstGeom>
              <a:grpFill/>
              <a:ln w="635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000000">
                      <a:lumMod val="85000"/>
                      <a:lumOff val="15000"/>
                    </a:srgbClr>
                  </a:solidFill>
                  <a:effectLst/>
                  <a:uLnTx/>
                  <a:uFillTx/>
                  <a:latin typeface="Calibri" panose="020F0502020204030204"/>
                  <a:ea typeface="宋体" panose="02010600030101010101" pitchFamily="2" charset="-122"/>
                  <a:cs typeface="+mn-cs"/>
                </a:endParaRPr>
              </a:p>
            </p:txBody>
          </p:sp>
          <p:sp>
            <p:nvSpPr>
              <p:cNvPr id="45" name="燕尾形 44"/>
              <p:cNvSpPr/>
              <p:nvPr/>
            </p:nvSpPr>
            <p:spPr>
              <a:xfrm rot="16200000">
                <a:off x="1352110" y="2347325"/>
                <a:ext cx="191301" cy="210578"/>
              </a:xfrm>
              <a:prstGeom prst="chevron">
                <a:avLst>
                  <a:gd name="adj" fmla="val 62964"/>
                </a:avLst>
              </a:prstGeom>
              <a:grpFill/>
              <a:ln w="635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000000">
                      <a:lumMod val="85000"/>
                      <a:lumOff val="15000"/>
                    </a:srgbClr>
                  </a:solidFill>
                  <a:effectLst/>
                  <a:uLnTx/>
                  <a:uFillTx/>
                  <a:latin typeface="Calibri" panose="020F0502020204030204"/>
                  <a:ea typeface="宋体" panose="02010600030101010101" pitchFamily="2" charset="-122"/>
                  <a:cs typeface="+mn-cs"/>
                </a:endParaRPr>
              </a:p>
            </p:txBody>
          </p:sp>
        </p:grpSp>
        <p:sp>
          <p:nvSpPr>
            <p:cNvPr id="57" name="文本框 56"/>
            <p:cNvSpPr txBox="1"/>
            <p:nvPr/>
          </p:nvSpPr>
          <p:spPr>
            <a:xfrm>
              <a:off x="2902506" y="4643394"/>
              <a:ext cx="2087261" cy="1600438"/>
            </a:xfrm>
            <a:prstGeom prst="rect">
              <a:avLst/>
            </a:prstGeom>
            <a:noFill/>
          </p:spPr>
          <p:txBody>
            <a:bodyPr wrap="square" rtlCol="0">
              <a:spAutoFit/>
            </a:bodyPr>
            <a:lstStyle/>
            <a:p>
              <a:pPr algn="ctr"/>
              <a:r>
                <a:rPr lang="zh-CN" altLang="en-US" sz="1600" b="1" dirty="0">
                  <a:latin typeface="微软雅黑" panose="020B0503020204020204" pitchFamily="34" charset="-122"/>
                  <a:sym typeface="微软雅黑" panose="020B0503020204020204" pitchFamily="34" charset="-122"/>
                </a:rPr>
                <a:t>赛题分析</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数据预处理</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基本特征提取</a:t>
              </a:r>
              <a:endParaRPr lang="en-US" altLang="zh-CN" sz="1600" b="1" dirty="0">
                <a:solidFill>
                  <a:srgbClr val="FF0000"/>
                </a:solidFill>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模型原理调研</a:t>
              </a:r>
              <a:endParaRPr lang="en-US" altLang="zh-CN" sz="1600" b="1" dirty="0">
                <a:latin typeface="微软雅黑" panose="020B0503020204020204" pitchFamily="34" charset="-122"/>
                <a:sym typeface="微软雅黑" panose="020B0503020204020204" pitchFamily="34" charset="-122"/>
              </a:endParaRPr>
            </a:p>
            <a:p>
              <a:pPr algn="ctr"/>
              <a:r>
                <a:rPr lang="zh-CN" altLang="en-US" b="1" dirty="0">
                  <a:solidFill>
                    <a:srgbClr val="FF0000"/>
                  </a:solidFill>
                  <a:latin typeface="微软雅黑" panose="020B0503020204020204" pitchFamily="34" charset="-122"/>
                  <a:sym typeface="微软雅黑" panose="020B0503020204020204" pitchFamily="34" charset="-122"/>
                </a:rPr>
                <a:t>决策树</a:t>
              </a:r>
              <a:r>
                <a:rPr lang="zh-CN" altLang="en-US" sz="1600" b="1" dirty="0">
                  <a:latin typeface="微软雅黑" panose="020B0503020204020204" pitchFamily="34" charset="-122"/>
                  <a:sym typeface="微软雅黑" panose="020B0503020204020204" pitchFamily="34" charset="-122"/>
                </a:rPr>
                <a:t>实现与调参</a:t>
              </a:r>
              <a:endParaRPr lang="en-US" altLang="zh-CN" sz="1600" b="1" dirty="0">
                <a:latin typeface="微软雅黑" panose="020B0503020204020204" pitchFamily="34" charset="-122"/>
                <a:sym typeface="微软雅黑" panose="020B0503020204020204" pitchFamily="34" charset="-122"/>
              </a:endParaRPr>
            </a:p>
            <a:p>
              <a:pPr algn="ctr"/>
              <a:r>
                <a:rPr lang="zh-CN" altLang="en-US" sz="1600" b="1" dirty="0">
                  <a:latin typeface="微软雅黑" panose="020B0503020204020204" pitchFamily="34" charset="-122"/>
                  <a:sym typeface="微软雅黑" panose="020B0503020204020204" pitchFamily="34" charset="-122"/>
                </a:rPr>
                <a:t>报告</a:t>
              </a:r>
              <a:r>
                <a:rPr lang="en-US" altLang="zh-CN" sz="1600" b="1" dirty="0">
                  <a:latin typeface="微软雅黑" panose="020B0503020204020204" pitchFamily="34" charset="-122"/>
                  <a:sym typeface="微软雅黑" panose="020B0503020204020204" pitchFamily="34" charset="-122"/>
                </a:rPr>
                <a:t>PPT</a:t>
              </a:r>
              <a:r>
                <a:rPr lang="zh-CN" altLang="en-US" sz="1600" b="1" dirty="0">
                  <a:latin typeface="微软雅黑" panose="020B0503020204020204" pitchFamily="34" charset="-122"/>
                  <a:sym typeface="微软雅黑" panose="020B0503020204020204" pitchFamily="34" charset="-122"/>
                </a:rPr>
                <a:t>资料提供</a:t>
              </a:r>
              <a:endParaRPr lang="en-US" altLang="zh-CN" sz="1600" b="1" dirty="0">
                <a:latin typeface="微软雅黑" panose="020B0503020204020204" pitchFamily="34" charset="-122"/>
                <a:sym typeface="微软雅黑" panose="020B0503020204020204" pitchFamily="34" charset="-122"/>
              </a:endParaRPr>
            </a:p>
          </p:txBody>
        </p:sp>
        <p:sp>
          <p:nvSpPr>
            <p:cNvPr id="56" name="文本框 55"/>
            <p:cNvSpPr txBox="1"/>
            <p:nvPr/>
          </p:nvSpPr>
          <p:spPr>
            <a:xfrm>
              <a:off x="2905703" y="3986373"/>
              <a:ext cx="1208248" cy="369332"/>
            </a:xfrm>
            <a:prstGeom prst="rect">
              <a:avLst/>
            </a:prstGeom>
            <a:noFill/>
          </p:spPr>
          <p:txBody>
            <a:bodyPr wrap="square" rtlCol="0">
              <a:spAutoFit/>
            </a:bodyPr>
            <a:lstStyle/>
            <a:p>
              <a:r>
                <a:rPr lang="zh-CN" altLang="en-US" b="1" dirty="0"/>
                <a:t>李金洋</a:t>
              </a:r>
            </a:p>
          </p:txBody>
        </p:sp>
      </p:grpSp>
      <p:sp>
        <p:nvSpPr>
          <p:cNvPr id="60" name="内容占位符 2"/>
          <p:cNvSpPr>
            <a:spLocks noGrp="1"/>
          </p:cNvSpPr>
          <p:nvPr>
            <p:ph idx="1"/>
          </p:nvPr>
        </p:nvSpPr>
        <p:spPr>
          <a:xfrm>
            <a:off x="1358555" y="783294"/>
            <a:ext cx="5593139" cy="2307416"/>
          </a:xfrm>
        </p:spPr>
        <p:txBody>
          <a:bodyPr/>
          <a:lstStyle/>
          <a:p>
            <a:r>
              <a:rPr lang="zh-CN" altLang="en-US" sz="2000" dirty="0">
                <a:solidFill>
                  <a:schemeClr val="accent6"/>
                </a:solidFill>
              </a:rPr>
              <a:t>最大的困难：学习使用</a:t>
            </a:r>
            <a:r>
              <a:rPr lang="en-US" altLang="zh-CN" sz="2000" dirty="0">
                <a:solidFill>
                  <a:schemeClr val="accent6"/>
                </a:solidFill>
              </a:rPr>
              <a:t>python</a:t>
            </a:r>
            <a:r>
              <a:rPr lang="zh-CN" altLang="en-US" sz="2000" dirty="0">
                <a:solidFill>
                  <a:schemeClr val="accent6"/>
                </a:solidFill>
              </a:rPr>
              <a:t>相关函数与库</a:t>
            </a:r>
            <a:endParaRPr lang="en-US" altLang="zh-CN" sz="2000" dirty="0">
              <a:solidFill>
                <a:schemeClr val="accent6"/>
              </a:solidFill>
            </a:endParaRPr>
          </a:p>
          <a:p>
            <a:r>
              <a:rPr lang="zh-CN" altLang="en-US" sz="2000" dirty="0">
                <a:solidFill>
                  <a:schemeClr val="accent6"/>
                </a:solidFill>
              </a:rPr>
              <a:t>曾经最大的困难：成功安装</a:t>
            </a:r>
            <a:r>
              <a:rPr lang="en-US" altLang="zh-CN" sz="2000" dirty="0">
                <a:solidFill>
                  <a:schemeClr val="accent6"/>
                </a:solidFill>
              </a:rPr>
              <a:t>python</a:t>
            </a:r>
            <a:r>
              <a:rPr lang="zh-CN" altLang="en-US" sz="2000" dirty="0">
                <a:solidFill>
                  <a:schemeClr val="accent6"/>
                </a:solidFill>
              </a:rPr>
              <a:t>环境</a:t>
            </a:r>
            <a:endParaRPr lang="en-US" altLang="zh-CN" sz="2000" dirty="0">
              <a:solidFill>
                <a:schemeClr val="accent6"/>
              </a:solidFill>
            </a:endParaRPr>
          </a:p>
          <a:p>
            <a:r>
              <a:rPr lang="zh-CN" altLang="en-US" sz="2000" dirty="0">
                <a:solidFill>
                  <a:schemeClr val="accent6"/>
                </a:solidFill>
              </a:rPr>
              <a:t>数据预处理与特征工程不足，从比赛讲</a:t>
            </a:r>
            <a:r>
              <a:rPr lang="en-US" altLang="zh-CN" sz="2000" dirty="0">
                <a:solidFill>
                  <a:schemeClr val="accent6"/>
                </a:solidFill>
              </a:rPr>
              <a:t>/</a:t>
            </a:r>
            <a:r>
              <a:rPr lang="zh-CN" altLang="en-US" sz="2000" dirty="0">
                <a:solidFill>
                  <a:schemeClr val="accent6"/>
                </a:solidFill>
              </a:rPr>
              <a:t>从实际情况讲。</a:t>
            </a:r>
            <a:endParaRPr lang="en-US" altLang="zh-CN" sz="2000" dirty="0">
              <a:solidFill>
                <a:schemeClr val="accent6"/>
              </a:solidFill>
            </a:endParaRPr>
          </a:p>
          <a:p>
            <a:r>
              <a:rPr lang="zh-CN" altLang="en-US" sz="2000" dirty="0">
                <a:solidFill>
                  <a:schemeClr val="accent6"/>
                </a:solidFill>
              </a:rPr>
              <a:t>随机森林和</a:t>
            </a:r>
            <a:r>
              <a:rPr lang="en-US" altLang="zh-CN" sz="2000" dirty="0" err="1">
                <a:solidFill>
                  <a:schemeClr val="accent6"/>
                </a:solidFill>
              </a:rPr>
              <a:t>XGBoost</a:t>
            </a:r>
            <a:r>
              <a:rPr lang="zh-CN" altLang="en-US" sz="2000" dirty="0">
                <a:solidFill>
                  <a:schemeClr val="accent6"/>
                </a:solidFill>
              </a:rPr>
              <a:t>对硬件要求较高，运行时间长。</a:t>
            </a:r>
            <a:endParaRPr lang="en-US" altLang="zh-CN" sz="2000" dirty="0">
              <a:solidFill>
                <a:schemeClr val="accent6"/>
              </a:solidFill>
            </a:endParaRPr>
          </a:p>
        </p:txBody>
      </p:sp>
      <p:sp>
        <p:nvSpPr>
          <p:cNvPr id="61" name="内容占位符 2"/>
          <p:cNvSpPr txBox="1">
            <a:spLocks/>
          </p:cNvSpPr>
          <p:nvPr/>
        </p:nvSpPr>
        <p:spPr>
          <a:xfrm>
            <a:off x="7085694" y="767056"/>
            <a:ext cx="55931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chemeClr val="accent2"/>
                </a:solidFill>
              </a:rPr>
              <a:t>优势：</a:t>
            </a:r>
            <a:endParaRPr lang="en-US" altLang="zh-CN" sz="2000" dirty="0">
              <a:solidFill>
                <a:schemeClr val="accent2"/>
              </a:solidFill>
            </a:endParaRPr>
          </a:p>
          <a:p>
            <a:r>
              <a:rPr lang="zh-CN" altLang="en-US" sz="2000" dirty="0">
                <a:solidFill>
                  <a:schemeClr val="accent2"/>
                </a:solidFill>
              </a:rPr>
              <a:t>人人参与</a:t>
            </a:r>
            <a:endParaRPr lang="en-US" altLang="zh-CN" sz="2000" dirty="0">
              <a:solidFill>
                <a:schemeClr val="accent2"/>
              </a:solidFill>
            </a:endParaRPr>
          </a:p>
          <a:p>
            <a:r>
              <a:rPr lang="zh-CN" altLang="en-US" sz="2000" dirty="0">
                <a:solidFill>
                  <a:schemeClr val="accent2"/>
                </a:solidFill>
              </a:rPr>
              <a:t>充分思考</a:t>
            </a:r>
            <a:endParaRPr lang="en-US" altLang="zh-CN" sz="2000" dirty="0">
              <a:solidFill>
                <a:schemeClr val="accent2"/>
              </a:solidFill>
            </a:endParaRPr>
          </a:p>
          <a:p>
            <a:r>
              <a:rPr lang="zh-CN" altLang="en-US" sz="2000" dirty="0">
                <a:solidFill>
                  <a:schemeClr val="accent2"/>
                </a:solidFill>
              </a:rPr>
              <a:t>课题丰富</a:t>
            </a:r>
            <a:endParaRPr lang="en-US" altLang="zh-CN" sz="2000" dirty="0">
              <a:solidFill>
                <a:schemeClr val="accent2"/>
              </a:solidFill>
            </a:endParaRPr>
          </a:p>
          <a:p>
            <a:r>
              <a:rPr lang="zh-CN" altLang="en-US" sz="2000" dirty="0">
                <a:solidFill>
                  <a:schemeClr val="accent2"/>
                </a:solidFill>
              </a:rPr>
              <a:t>收获多样</a:t>
            </a:r>
            <a:endParaRPr lang="en-US" altLang="zh-CN" sz="2000" dirty="0">
              <a:solidFill>
                <a:schemeClr val="accent2"/>
              </a:solidFill>
            </a:endParaRPr>
          </a:p>
          <a:p>
            <a:endParaRPr lang="zh-CN" altLang="en-US" b="1" dirty="0"/>
          </a:p>
        </p:txBody>
      </p:sp>
    </p:spTree>
    <p:extLst>
      <p:ext uri="{BB962C8B-B14F-4D97-AF65-F5344CB8AC3E}">
        <p14:creationId xmlns:p14="http://schemas.microsoft.com/office/powerpoint/2010/main" val="945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 calcmode="lin" valueType="num">
                                      <p:cBhvr additive="base">
                                        <p:cTn id="7"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
                                            <p:txEl>
                                              <p:pRg st="1" end="1"/>
                                            </p:txEl>
                                          </p:spTgt>
                                        </p:tgtEl>
                                        <p:attrNameLst>
                                          <p:attrName>style.visibility</p:attrName>
                                        </p:attrNameLst>
                                      </p:cBhvr>
                                      <p:to>
                                        <p:strVal val="visible"/>
                                      </p:to>
                                    </p:set>
                                    <p:anim calcmode="lin" valueType="num">
                                      <p:cBhvr additive="base">
                                        <p:cTn id="11" dur="500" fill="hold"/>
                                        <p:tgtEl>
                                          <p:spTgt spid="6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xEl>
                                              <p:pRg st="2" end="2"/>
                                            </p:txEl>
                                          </p:spTgt>
                                        </p:tgtEl>
                                        <p:attrNameLst>
                                          <p:attrName>style.visibility</p:attrName>
                                        </p:attrNameLst>
                                      </p:cBhvr>
                                      <p:to>
                                        <p:strVal val="visible"/>
                                      </p:to>
                                    </p:set>
                                    <p:anim calcmode="lin" valueType="num">
                                      <p:cBhvr additive="base">
                                        <p:cTn id="15" dur="500" fill="hold"/>
                                        <p:tgtEl>
                                          <p:spTgt spid="6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0">
                                            <p:txEl>
                                              <p:pRg st="3" end="3"/>
                                            </p:txEl>
                                          </p:spTgt>
                                        </p:tgtEl>
                                        <p:attrNameLst>
                                          <p:attrName>style.visibility</p:attrName>
                                        </p:attrNameLst>
                                      </p:cBhvr>
                                      <p:to>
                                        <p:strVal val="visible"/>
                                      </p:to>
                                    </p:set>
                                    <p:anim calcmode="lin" valueType="num">
                                      <p:cBhvr additive="base">
                                        <p:cTn id="19" dur="500" fill="hold"/>
                                        <p:tgtEl>
                                          <p:spTgt spid="6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additive="base">
                                        <p:cTn id="25" dur="500" fill="hold"/>
                                        <p:tgtEl>
                                          <p:spTgt spid="61"/>
                                        </p:tgtEl>
                                        <p:attrNameLst>
                                          <p:attrName>ppt_x</p:attrName>
                                        </p:attrNameLst>
                                      </p:cBhvr>
                                      <p:tavLst>
                                        <p:tav tm="0">
                                          <p:val>
                                            <p:strVal val="#ppt_x"/>
                                          </p:val>
                                        </p:tav>
                                        <p:tav tm="100000">
                                          <p:val>
                                            <p:strVal val="#ppt_x"/>
                                          </p:val>
                                        </p:tav>
                                      </p:tavLst>
                                    </p:anim>
                                    <p:anim calcmode="lin" valueType="num">
                                      <p:cBhvr additive="base">
                                        <p:cTn id="2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4"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uiExpand="1" build="p"/>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97126" y="157456"/>
            <a:ext cx="439051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报告包括但不限于：</a:t>
            </a:r>
          </a:p>
        </p:txBody>
      </p:sp>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任意多边形 8"/>
          <p:cNvSpPr/>
          <p:nvPr/>
        </p:nvSpPr>
        <p:spPr>
          <a:xfrm>
            <a:off x="1082193" y="1650232"/>
            <a:ext cx="10054120" cy="1463775"/>
          </a:xfrm>
          <a:custGeom>
            <a:avLst/>
            <a:gdLst>
              <a:gd name="connsiteX0" fmla="*/ 0 w 9889099"/>
              <a:gd name="connsiteY0" fmla="*/ 359937 h 1439749"/>
              <a:gd name="connsiteX1" fmla="*/ 9169225 w 9889099"/>
              <a:gd name="connsiteY1" fmla="*/ 359937 h 1439749"/>
              <a:gd name="connsiteX2" fmla="*/ 9169225 w 9889099"/>
              <a:gd name="connsiteY2" fmla="*/ 0 h 1439749"/>
              <a:gd name="connsiteX3" fmla="*/ 9889099 w 9889099"/>
              <a:gd name="connsiteY3" fmla="*/ 719875 h 1439749"/>
              <a:gd name="connsiteX4" fmla="*/ 9169225 w 9889099"/>
              <a:gd name="connsiteY4" fmla="*/ 1439749 h 1439749"/>
              <a:gd name="connsiteX5" fmla="*/ 9169225 w 9889099"/>
              <a:gd name="connsiteY5" fmla="*/ 1079812 h 1439749"/>
              <a:gd name="connsiteX6" fmla="*/ 0 w 9889099"/>
              <a:gd name="connsiteY6" fmla="*/ 1079812 h 1439749"/>
              <a:gd name="connsiteX7" fmla="*/ 0 w 9889099"/>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89099" h="1439749">
                <a:moveTo>
                  <a:pt x="0" y="359937"/>
                </a:moveTo>
                <a:lnTo>
                  <a:pt x="9169225" y="359937"/>
                </a:lnTo>
                <a:lnTo>
                  <a:pt x="9169225" y="0"/>
                </a:lnTo>
                <a:lnTo>
                  <a:pt x="9889099" y="719875"/>
                </a:lnTo>
                <a:lnTo>
                  <a:pt x="9169225" y="1439749"/>
                </a:lnTo>
                <a:lnTo>
                  <a:pt x="9169225" y="1079812"/>
                </a:lnTo>
                <a:lnTo>
                  <a:pt x="0" y="1079812"/>
                </a:lnTo>
                <a:lnTo>
                  <a:pt x="0" y="359937"/>
                </a:lnTo>
                <a:close/>
              </a:path>
            </a:pathLst>
          </a:custGeom>
          <a:solidFill>
            <a:srgbClr val="465761"/>
          </a:solidFill>
          <a:ln w="25400" cap="flat" cmpd="sng" algn="ctr">
            <a:noFill/>
            <a:prstDash val="solid"/>
            <a:miter lim="800000"/>
          </a:ln>
          <a:effectLst/>
        </p:spPr>
        <p:txBody>
          <a:bodyPr spcFirstLastPara="0" vert="horz" wrap="square" lIns="405000" tIns="315673" rIns="460453" bIns="441373" numCol="1" spcCol="953" anchor="ctr" anchorCtr="0">
            <a:noAutofit/>
          </a:bodyPr>
          <a:lstStyle/>
          <a:p>
            <a:pPr marL="0" marR="0" lvl="0" indent="0" defTabSz="533400" eaLnBrk="1" fontAlgn="auto" latinLnBrk="0" hangingPunct="1">
              <a:lnSpc>
                <a:spcPct val="90000"/>
              </a:lnSpc>
              <a:spcBef>
                <a:spcPct val="0"/>
              </a:spcBef>
              <a:spcAft>
                <a:spcPct val="3500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entury Gothic"/>
                <a:ea typeface="+mn-ea"/>
                <a:cs typeface="+mn-cs"/>
              </a:rPr>
              <a:t>   </a:t>
            </a:r>
          </a:p>
        </p:txBody>
      </p:sp>
      <p:sp>
        <p:nvSpPr>
          <p:cNvPr id="13" name="Freeform 244"/>
          <p:cNvSpPr>
            <a:spLocks noEditPoints="1"/>
          </p:cNvSpPr>
          <p:nvPr/>
        </p:nvSpPr>
        <p:spPr bwMode="auto">
          <a:xfrm>
            <a:off x="1259471" y="2191556"/>
            <a:ext cx="377899" cy="381128"/>
          </a:xfrm>
          <a:custGeom>
            <a:avLst/>
            <a:gdLst>
              <a:gd name="T0" fmla="*/ 232 w 240"/>
              <a:gd name="T1" fmla="*/ 203 h 240"/>
              <a:gd name="T2" fmla="*/ 240 w 240"/>
              <a:gd name="T3" fmla="*/ 228 h 240"/>
              <a:gd name="T4" fmla="*/ 217 w 240"/>
              <a:gd name="T5" fmla="*/ 232 h 240"/>
              <a:gd name="T6" fmla="*/ 192 w 240"/>
              <a:gd name="T7" fmla="*/ 240 h 240"/>
              <a:gd name="T8" fmla="*/ 167 w 240"/>
              <a:gd name="T9" fmla="*/ 232 h 240"/>
              <a:gd name="T10" fmla="*/ 145 w 240"/>
              <a:gd name="T11" fmla="*/ 232 h 240"/>
              <a:gd name="T12" fmla="*/ 120 w 240"/>
              <a:gd name="T13" fmla="*/ 240 h 240"/>
              <a:gd name="T14" fmla="*/ 95 w 240"/>
              <a:gd name="T15" fmla="*/ 232 h 240"/>
              <a:gd name="T16" fmla="*/ 73 w 240"/>
              <a:gd name="T17" fmla="*/ 232 h 240"/>
              <a:gd name="T18" fmla="*/ 48 w 240"/>
              <a:gd name="T19" fmla="*/ 240 h 240"/>
              <a:gd name="T20" fmla="*/ 23 w 240"/>
              <a:gd name="T21" fmla="*/ 232 h 240"/>
              <a:gd name="T22" fmla="*/ 0 w 240"/>
              <a:gd name="T23" fmla="*/ 228 h 240"/>
              <a:gd name="T24" fmla="*/ 8 w 240"/>
              <a:gd name="T25" fmla="*/ 203 h 240"/>
              <a:gd name="T26" fmla="*/ 8 w 240"/>
              <a:gd name="T27" fmla="*/ 181 h 240"/>
              <a:gd name="T28" fmla="*/ 0 w 240"/>
              <a:gd name="T29" fmla="*/ 156 h 240"/>
              <a:gd name="T30" fmla="*/ 8 w 240"/>
              <a:gd name="T31" fmla="*/ 131 h 240"/>
              <a:gd name="T32" fmla="*/ 8 w 240"/>
              <a:gd name="T33" fmla="*/ 109 h 240"/>
              <a:gd name="T34" fmla="*/ 0 w 240"/>
              <a:gd name="T35" fmla="*/ 84 h 240"/>
              <a:gd name="T36" fmla="*/ 8 w 240"/>
              <a:gd name="T37" fmla="*/ 59 h 240"/>
              <a:gd name="T38" fmla="*/ 8 w 240"/>
              <a:gd name="T39" fmla="*/ 37 h 240"/>
              <a:gd name="T40" fmla="*/ 0 w 240"/>
              <a:gd name="T41" fmla="*/ 12 h 240"/>
              <a:gd name="T42" fmla="*/ 23 w 240"/>
              <a:gd name="T43" fmla="*/ 8 h 240"/>
              <a:gd name="T44" fmla="*/ 48 w 240"/>
              <a:gd name="T45" fmla="*/ 0 h 240"/>
              <a:gd name="T46" fmla="*/ 73 w 240"/>
              <a:gd name="T47" fmla="*/ 8 h 240"/>
              <a:gd name="T48" fmla="*/ 95 w 240"/>
              <a:gd name="T49" fmla="*/ 8 h 240"/>
              <a:gd name="T50" fmla="*/ 120 w 240"/>
              <a:gd name="T51" fmla="*/ 0 h 240"/>
              <a:gd name="T52" fmla="*/ 145 w 240"/>
              <a:gd name="T53" fmla="*/ 8 h 240"/>
              <a:gd name="T54" fmla="*/ 167 w 240"/>
              <a:gd name="T55" fmla="*/ 8 h 240"/>
              <a:gd name="T56" fmla="*/ 192 w 240"/>
              <a:gd name="T57" fmla="*/ 0 h 240"/>
              <a:gd name="T58" fmla="*/ 217 w 240"/>
              <a:gd name="T59" fmla="*/ 8 h 240"/>
              <a:gd name="T60" fmla="*/ 240 w 240"/>
              <a:gd name="T61" fmla="*/ 12 h 240"/>
              <a:gd name="T62" fmla="*/ 232 w 240"/>
              <a:gd name="T63" fmla="*/ 37 h 240"/>
              <a:gd name="T64" fmla="*/ 232 w 240"/>
              <a:gd name="T65" fmla="*/ 59 h 240"/>
              <a:gd name="T66" fmla="*/ 240 w 240"/>
              <a:gd name="T67" fmla="*/ 84 h 240"/>
              <a:gd name="T68" fmla="*/ 232 w 240"/>
              <a:gd name="T69" fmla="*/ 109 h 240"/>
              <a:gd name="T70" fmla="*/ 232 w 240"/>
              <a:gd name="T71" fmla="*/ 131 h 240"/>
              <a:gd name="T72" fmla="*/ 240 w 240"/>
              <a:gd name="T73" fmla="*/ 156 h 240"/>
              <a:gd name="T74" fmla="*/ 232 w 240"/>
              <a:gd name="T75" fmla="*/ 181 h 240"/>
              <a:gd name="T76" fmla="*/ 208 w 240"/>
              <a:gd name="T77" fmla="*/ 32 h 240"/>
              <a:gd name="T78" fmla="*/ 32 w 240"/>
              <a:gd name="T79" fmla="*/ 208 h 240"/>
              <a:gd name="T80" fmla="*/ 208 w 240"/>
              <a:gd name="T81" fmla="*/ 32 h 240"/>
              <a:gd name="T82" fmla="*/ 160 w 240"/>
              <a:gd name="T83" fmla="*/ 92 h 240"/>
              <a:gd name="T84" fmla="*/ 196 w 240"/>
              <a:gd name="T85" fmla="*/ 196 h 240"/>
              <a:gd name="T86" fmla="*/ 92 w 240"/>
              <a:gd name="T87" fmla="*/ 148 h 240"/>
              <a:gd name="T88" fmla="*/ 80 w 240"/>
              <a:gd name="T89" fmla="*/ 104 h 240"/>
              <a:gd name="T90" fmla="*/ 80 w 240"/>
              <a:gd name="T91" fmla="*/ 56 h 240"/>
              <a:gd name="T92" fmla="*/ 80 w 240"/>
              <a:gd name="T93" fmla="*/ 10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240">
                <a:moveTo>
                  <a:pt x="240" y="192"/>
                </a:moveTo>
                <a:cubicBezTo>
                  <a:pt x="240" y="197"/>
                  <a:pt x="237" y="202"/>
                  <a:pt x="232" y="203"/>
                </a:cubicBezTo>
                <a:cubicBezTo>
                  <a:pt x="232" y="217"/>
                  <a:pt x="232" y="217"/>
                  <a:pt x="232" y="217"/>
                </a:cubicBezTo>
                <a:cubicBezTo>
                  <a:pt x="237" y="218"/>
                  <a:pt x="240" y="223"/>
                  <a:pt x="240" y="228"/>
                </a:cubicBezTo>
                <a:cubicBezTo>
                  <a:pt x="240" y="235"/>
                  <a:pt x="235" y="240"/>
                  <a:pt x="228" y="240"/>
                </a:cubicBezTo>
                <a:cubicBezTo>
                  <a:pt x="223" y="240"/>
                  <a:pt x="218" y="237"/>
                  <a:pt x="217" y="232"/>
                </a:cubicBezTo>
                <a:cubicBezTo>
                  <a:pt x="203" y="232"/>
                  <a:pt x="203" y="232"/>
                  <a:pt x="203" y="232"/>
                </a:cubicBezTo>
                <a:cubicBezTo>
                  <a:pt x="202" y="237"/>
                  <a:pt x="197" y="240"/>
                  <a:pt x="192" y="240"/>
                </a:cubicBezTo>
                <a:cubicBezTo>
                  <a:pt x="187" y="240"/>
                  <a:pt x="182" y="237"/>
                  <a:pt x="181" y="232"/>
                </a:cubicBezTo>
                <a:cubicBezTo>
                  <a:pt x="167" y="232"/>
                  <a:pt x="167" y="232"/>
                  <a:pt x="167" y="232"/>
                </a:cubicBezTo>
                <a:cubicBezTo>
                  <a:pt x="166" y="237"/>
                  <a:pt x="161" y="240"/>
                  <a:pt x="156" y="240"/>
                </a:cubicBezTo>
                <a:cubicBezTo>
                  <a:pt x="151" y="240"/>
                  <a:pt x="146" y="237"/>
                  <a:pt x="145" y="232"/>
                </a:cubicBezTo>
                <a:cubicBezTo>
                  <a:pt x="131" y="232"/>
                  <a:pt x="131" y="232"/>
                  <a:pt x="131" y="232"/>
                </a:cubicBezTo>
                <a:cubicBezTo>
                  <a:pt x="130" y="237"/>
                  <a:pt x="125" y="240"/>
                  <a:pt x="120" y="240"/>
                </a:cubicBezTo>
                <a:cubicBezTo>
                  <a:pt x="115" y="240"/>
                  <a:pt x="110" y="237"/>
                  <a:pt x="109" y="232"/>
                </a:cubicBezTo>
                <a:cubicBezTo>
                  <a:pt x="95" y="232"/>
                  <a:pt x="95" y="232"/>
                  <a:pt x="95" y="232"/>
                </a:cubicBezTo>
                <a:cubicBezTo>
                  <a:pt x="94" y="237"/>
                  <a:pt x="89" y="240"/>
                  <a:pt x="84" y="240"/>
                </a:cubicBezTo>
                <a:cubicBezTo>
                  <a:pt x="79" y="240"/>
                  <a:pt x="74" y="237"/>
                  <a:pt x="73" y="232"/>
                </a:cubicBezTo>
                <a:cubicBezTo>
                  <a:pt x="59" y="232"/>
                  <a:pt x="59" y="232"/>
                  <a:pt x="59" y="232"/>
                </a:cubicBezTo>
                <a:cubicBezTo>
                  <a:pt x="58" y="237"/>
                  <a:pt x="53" y="240"/>
                  <a:pt x="48" y="240"/>
                </a:cubicBezTo>
                <a:cubicBezTo>
                  <a:pt x="43" y="240"/>
                  <a:pt x="38" y="237"/>
                  <a:pt x="37" y="232"/>
                </a:cubicBezTo>
                <a:cubicBezTo>
                  <a:pt x="23" y="232"/>
                  <a:pt x="23" y="232"/>
                  <a:pt x="23" y="232"/>
                </a:cubicBezTo>
                <a:cubicBezTo>
                  <a:pt x="22" y="237"/>
                  <a:pt x="17" y="240"/>
                  <a:pt x="12" y="240"/>
                </a:cubicBezTo>
                <a:cubicBezTo>
                  <a:pt x="5" y="240"/>
                  <a:pt x="0" y="235"/>
                  <a:pt x="0" y="228"/>
                </a:cubicBezTo>
                <a:cubicBezTo>
                  <a:pt x="0" y="223"/>
                  <a:pt x="3" y="218"/>
                  <a:pt x="8" y="217"/>
                </a:cubicBezTo>
                <a:cubicBezTo>
                  <a:pt x="8" y="203"/>
                  <a:pt x="8" y="203"/>
                  <a:pt x="8" y="203"/>
                </a:cubicBezTo>
                <a:cubicBezTo>
                  <a:pt x="3" y="202"/>
                  <a:pt x="0" y="197"/>
                  <a:pt x="0" y="192"/>
                </a:cubicBezTo>
                <a:cubicBezTo>
                  <a:pt x="0" y="187"/>
                  <a:pt x="3" y="182"/>
                  <a:pt x="8" y="181"/>
                </a:cubicBezTo>
                <a:cubicBezTo>
                  <a:pt x="8" y="167"/>
                  <a:pt x="8" y="167"/>
                  <a:pt x="8" y="167"/>
                </a:cubicBezTo>
                <a:cubicBezTo>
                  <a:pt x="3" y="166"/>
                  <a:pt x="0" y="161"/>
                  <a:pt x="0" y="156"/>
                </a:cubicBezTo>
                <a:cubicBezTo>
                  <a:pt x="0" y="151"/>
                  <a:pt x="3" y="146"/>
                  <a:pt x="8" y="145"/>
                </a:cubicBezTo>
                <a:cubicBezTo>
                  <a:pt x="8" y="131"/>
                  <a:pt x="8" y="131"/>
                  <a:pt x="8" y="131"/>
                </a:cubicBezTo>
                <a:cubicBezTo>
                  <a:pt x="3" y="130"/>
                  <a:pt x="0" y="125"/>
                  <a:pt x="0" y="120"/>
                </a:cubicBezTo>
                <a:cubicBezTo>
                  <a:pt x="0" y="115"/>
                  <a:pt x="3" y="110"/>
                  <a:pt x="8" y="109"/>
                </a:cubicBezTo>
                <a:cubicBezTo>
                  <a:pt x="8" y="95"/>
                  <a:pt x="8" y="95"/>
                  <a:pt x="8" y="95"/>
                </a:cubicBezTo>
                <a:cubicBezTo>
                  <a:pt x="3" y="94"/>
                  <a:pt x="0" y="89"/>
                  <a:pt x="0" y="84"/>
                </a:cubicBezTo>
                <a:cubicBezTo>
                  <a:pt x="0" y="79"/>
                  <a:pt x="3" y="74"/>
                  <a:pt x="8" y="73"/>
                </a:cubicBezTo>
                <a:cubicBezTo>
                  <a:pt x="8" y="59"/>
                  <a:pt x="8" y="59"/>
                  <a:pt x="8" y="59"/>
                </a:cubicBezTo>
                <a:cubicBezTo>
                  <a:pt x="3" y="58"/>
                  <a:pt x="0" y="53"/>
                  <a:pt x="0" y="48"/>
                </a:cubicBezTo>
                <a:cubicBezTo>
                  <a:pt x="0" y="43"/>
                  <a:pt x="3" y="38"/>
                  <a:pt x="8" y="37"/>
                </a:cubicBezTo>
                <a:cubicBezTo>
                  <a:pt x="8" y="23"/>
                  <a:pt x="8" y="23"/>
                  <a:pt x="8" y="23"/>
                </a:cubicBezTo>
                <a:cubicBezTo>
                  <a:pt x="3" y="22"/>
                  <a:pt x="0" y="17"/>
                  <a:pt x="0" y="12"/>
                </a:cubicBezTo>
                <a:cubicBezTo>
                  <a:pt x="0" y="5"/>
                  <a:pt x="5" y="0"/>
                  <a:pt x="12" y="0"/>
                </a:cubicBezTo>
                <a:cubicBezTo>
                  <a:pt x="17" y="0"/>
                  <a:pt x="22" y="3"/>
                  <a:pt x="23" y="8"/>
                </a:cubicBezTo>
                <a:cubicBezTo>
                  <a:pt x="37" y="8"/>
                  <a:pt x="37" y="8"/>
                  <a:pt x="37" y="8"/>
                </a:cubicBezTo>
                <a:cubicBezTo>
                  <a:pt x="38" y="3"/>
                  <a:pt x="43" y="0"/>
                  <a:pt x="48" y="0"/>
                </a:cubicBezTo>
                <a:cubicBezTo>
                  <a:pt x="53" y="0"/>
                  <a:pt x="58" y="3"/>
                  <a:pt x="59" y="8"/>
                </a:cubicBezTo>
                <a:cubicBezTo>
                  <a:pt x="73" y="8"/>
                  <a:pt x="73" y="8"/>
                  <a:pt x="73" y="8"/>
                </a:cubicBezTo>
                <a:cubicBezTo>
                  <a:pt x="74" y="3"/>
                  <a:pt x="79" y="0"/>
                  <a:pt x="84" y="0"/>
                </a:cubicBezTo>
                <a:cubicBezTo>
                  <a:pt x="89" y="0"/>
                  <a:pt x="94" y="3"/>
                  <a:pt x="95" y="8"/>
                </a:cubicBezTo>
                <a:cubicBezTo>
                  <a:pt x="109" y="8"/>
                  <a:pt x="109" y="8"/>
                  <a:pt x="109" y="8"/>
                </a:cubicBezTo>
                <a:cubicBezTo>
                  <a:pt x="110" y="3"/>
                  <a:pt x="115" y="0"/>
                  <a:pt x="120" y="0"/>
                </a:cubicBezTo>
                <a:cubicBezTo>
                  <a:pt x="125" y="0"/>
                  <a:pt x="130" y="3"/>
                  <a:pt x="131" y="8"/>
                </a:cubicBezTo>
                <a:cubicBezTo>
                  <a:pt x="145" y="8"/>
                  <a:pt x="145" y="8"/>
                  <a:pt x="145" y="8"/>
                </a:cubicBezTo>
                <a:cubicBezTo>
                  <a:pt x="146" y="3"/>
                  <a:pt x="151" y="0"/>
                  <a:pt x="156" y="0"/>
                </a:cubicBezTo>
                <a:cubicBezTo>
                  <a:pt x="161" y="0"/>
                  <a:pt x="166" y="3"/>
                  <a:pt x="167" y="8"/>
                </a:cubicBezTo>
                <a:cubicBezTo>
                  <a:pt x="181" y="8"/>
                  <a:pt x="181" y="8"/>
                  <a:pt x="181" y="8"/>
                </a:cubicBezTo>
                <a:cubicBezTo>
                  <a:pt x="182" y="3"/>
                  <a:pt x="187" y="0"/>
                  <a:pt x="192" y="0"/>
                </a:cubicBezTo>
                <a:cubicBezTo>
                  <a:pt x="197" y="0"/>
                  <a:pt x="202" y="3"/>
                  <a:pt x="203" y="8"/>
                </a:cubicBezTo>
                <a:cubicBezTo>
                  <a:pt x="217" y="8"/>
                  <a:pt x="217" y="8"/>
                  <a:pt x="217" y="8"/>
                </a:cubicBezTo>
                <a:cubicBezTo>
                  <a:pt x="218" y="3"/>
                  <a:pt x="223" y="0"/>
                  <a:pt x="228" y="0"/>
                </a:cubicBezTo>
                <a:cubicBezTo>
                  <a:pt x="235" y="0"/>
                  <a:pt x="240" y="5"/>
                  <a:pt x="240" y="12"/>
                </a:cubicBezTo>
                <a:cubicBezTo>
                  <a:pt x="240" y="17"/>
                  <a:pt x="237" y="22"/>
                  <a:pt x="232" y="23"/>
                </a:cubicBezTo>
                <a:cubicBezTo>
                  <a:pt x="232" y="37"/>
                  <a:pt x="232" y="37"/>
                  <a:pt x="232" y="37"/>
                </a:cubicBezTo>
                <a:cubicBezTo>
                  <a:pt x="237" y="38"/>
                  <a:pt x="240" y="43"/>
                  <a:pt x="240" y="48"/>
                </a:cubicBezTo>
                <a:cubicBezTo>
                  <a:pt x="240" y="53"/>
                  <a:pt x="237" y="58"/>
                  <a:pt x="232" y="59"/>
                </a:cubicBezTo>
                <a:cubicBezTo>
                  <a:pt x="232" y="73"/>
                  <a:pt x="232" y="73"/>
                  <a:pt x="232" y="73"/>
                </a:cubicBezTo>
                <a:cubicBezTo>
                  <a:pt x="237" y="74"/>
                  <a:pt x="240" y="79"/>
                  <a:pt x="240" y="84"/>
                </a:cubicBezTo>
                <a:cubicBezTo>
                  <a:pt x="240" y="89"/>
                  <a:pt x="237" y="94"/>
                  <a:pt x="232" y="95"/>
                </a:cubicBezTo>
                <a:cubicBezTo>
                  <a:pt x="232" y="109"/>
                  <a:pt x="232" y="109"/>
                  <a:pt x="232" y="109"/>
                </a:cubicBezTo>
                <a:cubicBezTo>
                  <a:pt x="237" y="110"/>
                  <a:pt x="240" y="115"/>
                  <a:pt x="240" y="120"/>
                </a:cubicBezTo>
                <a:cubicBezTo>
                  <a:pt x="240" y="125"/>
                  <a:pt x="237" y="130"/>
                  <a:pt x="232" y="131"/>
                </a:cubicBezTo>
                <a:cubicBezTo>
                  <a:pt x="232" y="145"/>
                  <a:pt x="232" y="145"/>
                  <a:pt x="232" y="145"/>
                </a:cubicBezTo>
                <a:cubicBezTo>
                  <a:pt x="237" y="146"/>
                  <a:pt x="240" y="151"/>
                  <a:pt x="240" y="156"/>
                </a:cubicBezTo>
                <a:cubicBezTo>
                  <a:pt x="240" y="161"/>
                  <a:pt x="237" y="166"/>
                  <a:pt x="232" y="167"/>
                </a:cubicBezTo>
                <a:cubicBezTo>
                  <a:pt x="232" y="181"/>
                  <a:pt x="232" y="181"/>
                  <a:pt x="232" y="181"/>
                </a:cubicBezTo>
                <a:cubicBezTo>
                  <a:pt x="237" y="182"/>
                  <a:pt x="240" y="187"/>
                  <a:pt x="240" y="192"/>
                </a:cubicBezTo>
                <a:moveTo>
                  <a:pt x="208" y="32"/>
                </a:moveTo>
                <a:cubicBezTo>
                  <a:pt x="32" y="32"/>
                  <a:pt x="32" y="32"/>
                  <a:pt x="32" y="32"/>
                </a:cubicBezTo>
                <a:cubicBezTo>
                  <a:pt x="32" y="208"/>
                  <a:pt x="32" y="208"/>
                  <a:pt x="32" y="208"/>
                </a:cubicBezTo>
                <a:cubicBezTo>
                  <a:pt x="208" y="208"/>
                  <a:pt x="208" y="208"/>
                  <a:pt x="208" y="208"/>
                </a:cubicBezTo>
                <a:lnTo>
                  <a:pt x="208" y="32"/>
                </a:lnTo>
                <a:close/>
                <a:moveTo>
                  <a:pt x="104" y="160"/>
                </a:moveTo>
                <a:cubicBezTo>
                  <a:pt x="160" y="92"/>
                  <a:pt x="160" y="92"/>
                  <a:pt x="160" y="92"/>
                </a:cubicBezTo>
                <a:cubicBezTo>
                  <a:pt x="196" y="148"/>
                  <a:pt x="196" y="148"/>
                  <a:pt x="196" y="148"/>
                </a:cubicBezTo>
                <a:cubicBezTo>
                  <a:pt x="196" y="196"/>
                  <a:pt x="196" y="196"/>
                  <a:pt x="196" y="196"/>
                </a:cubicBezTo>
                <a:cubicBezTo>
                  <a:pt x="44" y="196"/>
                  <a:pt x="44" y="196"/>
                  <a:pt x="44" y="196"/>
                </a:cubicBezTo>
                <a:cubicBezTo>
                  <a:pt x="92" y="148"/>
                  <a:pt x="92" y="148"/>
                  <a:pt x="92" y="148"/>
                </a:cubicBezTo>
                <a:lnTo>
                  <a:pt x="104" y="160"/>
                </a:lnTo>
                <a:close/>
                <a:moveTo>
                  <a:pt x="80" y="104"/>
                </a:moveTo>
                <a:cubicBezTo>
                  <a:pt x="67" y="104"/>
                  <a:pt x="56" y="93"/>
                  <a:pt x="56" y="80"/>
                </a:cubicBezTo>
                <a:cubicBezTo>
                  <a:pt x="56" y="67"/>
                  <a:pt x="67" y="56"/>
                  <a:pt x="80" y="56"/>
                </a:cubicBezTo>
                <a:cubicBezTo>
                  <a:pt x="93" y="56"/>
                  <a:pt x="104" y="67"/>
                  <a:pt x="104" y="80"/>
                </a:cubicBezTo>
                <a:cubicBezTo>
                  <a:pt x="104" y="93"/>
                  <a:pt x="93" y="104"/>
                  <a:pt x="80" y="104"/>
                </a:cubicBezTo>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17" name="文本框 16"/>
          <p:cNvSpPr txBox="1"/>
          <p:nvPr/>
        </p:nvSpPr>
        <p:spPr>
          <a:xfrm>
            <a:off x="1082192" y="2904339"/>
            <a:ext cx="1847390" cy="1029513"/>
          </a:xfrm>
          <a:prstGeom prst="rect">
            <a:avLst/>
          </a:prstGeom>
          <a:noFill/>
        </p:spPr>
        <p:txBody>
          <a:bodyPr wrap="square" lIns="68580" tIns="34290" rIns="68580" bIns="34290" rtlCol="0">
            <a:spAutoFit/>
          </a:bodyPr>
          <a:lstStyle/>
          <a:p>
            <a:pPr defTabSz="457200">
              <a:lnSpc>
                <a:spcPct val="130000"/>
              </a:lnSpc>
            </a:pPr>
            <a:r>
              <a:rPr lang="zh-CN" altLang="en-US" sz="1600" b="1" dirty="0">
                <a:solidFill>
                  <a:schemeClr val="tx1">
                    <a:lumMod val="85000"/>
                    <a:lumOff val="15000"/>
                  </a:schemeClr>
                </a:solidFill>
                <a:latin typeface="+mj-ea"/>
                <a:ea typeface="+mj-ea"/>
              </a:rPr>
              <a:t>分析问题特征，阅读分类数据，思考适宜的模型类别。</a:t>
            </a:r>
          </a:p>
        </p:txBody>
      </p:sp>
      <p:sp>
        <p:nvSpPr>
          <p:cNvPr id="21" name="矩形 20"/>
          <p:cNvSpPr/>
          <p:nvPr/>
        </p:nvSpPr>
        <p:spPr>
          <a:xfrm>
            <a:off x="994836" y="2068850"/>
            <a:ext cx="2492189" cy="479555"/>
          </a:xfrm>
          <a:prstGeom prst="rect">
            <a:avLst/>
          </a:prstGeom>
        </p:spPr>
        <p:txBody>
          <a:bodyPr wrap="square">
            <a:spAutoFit/>
          </a:bodyPr>
          <a:lstStyle/>
          <a:p>
            <a:pPr algn="ctr">
              <a:lnSpc>
                <a:spcPct val="150000"/>
              </a:lnSpc>
            </a:pPr>
            <a:r>
              <a:rPr lang="zh-CN" altLang="en-US" sz="1867" b="1" dirty="0">
                <a:solidFill>
                  <a:schemeClr val="bg1"/>
                </a:solidFill>
              </a:rPr>
              <a:t>问题分析</a:t>
            </a:r>
            <a:endParaRPr lang="en-US" altLang="zh-CN" sz="1867" b="1" dirty="0">
              <a:solidFill>
                <a:schemeClr val="bg1"/>
              </a:solidFill>
            </a:endParaRPr>
          </a:p>
        </p:txBody>
      </p:sp>
      <p:grpSp>
        <p:nvGrpSpPr>
          <p:cNvPr id="3" name="组合 2"/>
          <p:cNvGrpSpPr/>
          <p:nvPr/>
        </p:nvGrpSpPr>
        <p:grpSpPr>
          <a:xfrm>
            <a:off x="3399667" y="2137864"/>
            <a:ext cx="7736645" cy="2555940"/>
            <a:chOff x="3399667" y="2410008"/>
            <a:chExt cx="7736645" cy="2555940"/>
          </a:xfrm>
        </p:grpSpPr>
        <p:sp>
          <p:nvSpPr>
            <p:cNvPr id="10" name="任意多边形 9"/>
            <p:cNvSpPr/>
            <p:nvPr/>
          </p:nvSpPr>
          <p:spPr>
            <a:xfrm>
              <a:off x="3399667" y="2410008"/>
              <a:ext cx="7736645" cy="1463775"/>
            </a:xfrm>
            <a:custGeom>
              <a:avLst/>
              <a:gdLst>
                <a:gd name="connsiteX0" fmla="*/ 0 w 7609661"/>
                <a:gd name="connsiteY0" fmla="*/ 359937 h 1439749"/>
                <a:gd name="connsiteX1" fmla="*/ 6889787 w 7609661"/>
                <a:gd name="connsiteY1" fmla="*/ 359937 h 1439749"/>
                <a:gd name="connsiteX2" fmla="*/ 6889787 w 7609661"/>
                <a:gd name="connsiteY2" fmla="*/ 0 h 1439749"/>
                <a:gd name="connsiteX3" fmla="*/ 7609661 w 7609661"/>
                <a:gd name="connsiteY3" fmla="*/ 719875 h 1439749"/>
                <a:gd name="connsiteX4" fmla="*/ 6889787 w 7609661"/>
                <a:gd name="connsiteY4" fmla="*/ 1439749 h 1439749"/>
                <a:gd name="connsiteX5" fmla="*/ 6889787 w 7609661"/>
                <a:gd name="connsiteY5" fmla="*/ 1079812 h 1439749"/>
                <a:gd name="connsiteX6" fmla="*/ 0 w 7609661"/>
                <a:gd name="connsiteY6" fmla="*/ 1079812 h 1439749"/>
                <a:gd name="connsiteX7" fmla="*/ 0 w 7609661"/>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9661" h="1439749">
                  <a:moveTo>
                    <a:pt x="0" y="359937"/>
                  </a:moveTo>
                  <a:lnTo>
                    <a:pt x="6889787" y="359937"/>
                  </a:lnTo>
                  <a:lnTo>
                    <a:pt x="6889787" y="0"/>
                  </a:lnTo>
                  <a:lnTo>
                    <a:pt x="7609661" y="719875"/>
                  </a:lnTo>
                  <a:lnTo>
                    <a:pt x="6889787" y="1439749"/>
                  </a:lnTo>
                  <a:lnTo>
                    <a:pt x="6889787" y="1079812"/>
                  </a:lnTo>
                  <a:lnTo>
                    <a:pt x="0" y="1079812"/>
                  </a:lnTo>
                  <a:lnTo>
                    <a:pt x="0" y="359937"/>
                  </a:lnTo>
                  <a:close/>
                </a:path>
              </a:pathLst>
            </a:custGeom>
            <a:solidFill>
              <a:srgbClr val="7E94A2"/>
            </a:solidFill>
            <a:ln w="25400" cap="flat" cmpd="sng" algn="ctr">
              <a:noFill/>
              <a:prstDash val="solid"/>
              <a:miter lim="800000"/>
            </a:ln>
            <a:effectLst/>
          </p:spPr>
          <p:txBody>
            <a:bodyPr spcFirstLastPara="0" vert="horz" wrap="square" lIns="405000" tIns="315673" rIns="460453" bIns="441373" numCol="1" spcCol="953" anchor="ctr" anchorCtr="0">
              <a:noAutofit/>
            </a:bodyPr>
            <a:lstStyle/>
            <a:p>
              <a:pPr marL="0" marR="0" lvl="0" indent="0" defTabSz="533400" eaLnBrk="1" fontAlgn="auto" latinLnBrk="0" hangingPunct="1">
                <a:lnSpc>
                  <a:spcPct val="90000"/>
                </a:lnSpc>
                <a:spcBef>
                  <a:spcPct val="0"/>
                </a:spcBef>
                <a:spcAft>
                  <a:spcPct val="3500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entury Gothic"/>
                  <a:ea typeface="+mn-ea"/>
                  <a:cs typeface="+mn-cs"/>
                </a:rPr>
                <a:t>   </a:t>
              </a:r>
            </a:p>
          </p:txBody>
        </p:sp>
        <p:sp>
          <p:nvSpPr>
            <p:cNvPr id="14" name="Freeform 182"/>
            <p:cNvSpPr>
              <a:spLocks noEditPoints="1"/>
            </p:cNvSpPr>
            <p:nvPr/>
          </p:nvSpPr>
          <p:spPr bwMode="auto">
            <a:xfrm>
              <a:off x="3508105" y="3025974"/>
              <a:ext cx="403737" cy="251932"/>
            </a:xfrm>
            <a:custGeom>
              <a:avLst/>
              <a:gdLst>
                <a:gd name="T0" fmla="*/ 244 w 256"/>
                <a:gd name="T1" fmla="*/ 160 h 160"/>
                <a:gd name="T2" fmla="*/ 232 w 256"/>
                <a:gd name="T3" fmla="*/ 160 h 160"/>
                <a:gd name="T4" fmla="*/ 24 w 256"/>
                <a:gd name="T5" fmla="*/ 160 h 160"/>
                <a:gd name="T6" fmla="*/ 12 w 256"/>
                <a:gd name="T7" fmla="*/ 160 h 160"/>
                <a:gd name="T8" fmla="*/ 0 w 256"/>
                <a:gd name="T9" fmla="*/ 148 h 160"/>
                <a:gd name="T10" fmla="*/ 0 w 256"/>
                <a:gd name="T11" fmla="*/ 128 h 160"/>
                <a:gd name="T12" fmla="*/ 24 w 256"/>
                <a:gd name="T13" fmla="*/ 128 h 160"/>
                <a:gd name="T14" fmla="*/ 24 w 256"/>
                <a:gd name="T15" fmla="*/ 12 h 160"/>
                <a:gd name="T16" fmla="*/ 36 w 256"/>
                <a:gd name="T17" fmla="*/ 0 h 160"/>
                <a:gd name="T18" fmla="*/ 220 w 256"/>
                <a:gd name="T19" fmla="*/ 0 h 160"/>
                <a:gd name="T20" fmla="*/ 232 w 256"/>
                <a:gd name="T21" fmla="*/ 12 h 160"/>
                <a:gd name="T22" fmla="*/ 232 w 256"/>
                <a:gd name="T23" fmla="*/ 128 h 160"/>
                <a:gd name="T24" fmla="*/ 256 w 256"/>
                <a:gd name="T25" fmla="*/ 128 h 160"/>
                <a:gd name="T26" fmla="*/ 256 w 256"/>
                <a:gd name="T27" fmla="*/ 148 h 160"/>
                <a:gd name="T28" fmla="*/ 244 w 256"/>
                <a:gd name="T29" fmla="*/ 160 h 160"/>
                <a:gd name="T30" fmla="*/ 100 w 256"/>
                <a:gd name="T31" fmla="*/ 148 h 160"/>
                <a:gd name="T32" fmla="*/ 156 w 256"/>
                <a:gd name="T33" fmla="*/ 148 h 160"/>
                <a:gd name="T34" fmla="*/ 156 w 256"/>
                <a:gd name="T35" fmla="*/ 140 h 160"/>
                <a:gd name="T36" fmla="*/ 100 w 256"/>
                <a:gd name="T37" fmla="*/ 140 h 160"/>
                <a:gd name="T38" fmla="*/ 100 w 256"/>
                <a:gd name="T39" fmla="*/ 148 h 160"/>
                <a:gd name="T40" fmla="*/ 216 w 256"/>
                <a:gd name="T41" fmla="*/ 16 h 160"/>
                <a:gd name="T42" fmla="*/ 40 w 256"/>
                <a:gd name="T43" fmla="*/ 16 h 160"/>
                <a:gd name="T44" fmla="*/ 40 w 256"/>
                <a:gd name="T45" fmla="*/ 120 h 160"/>
                <a:gd name="T46" fmla="*/ 216 w 256"/>
                <a:gd name="T47" fmla="*/ 120 h 160"/>
                <a:gd name="T48" fmla="*/ 216 w 256"/>
                <a:gd name="T49"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22" name="矩形 21"/>
            <p:cNvSpPr/>
            <p:nvPr/>
          </p:nvSpPr>
          <p:spPr>
            <a:xfrm>
              <a:off x="3565023" y="2840873"/>
              <a:ext cx="2492189" cy="479555"/>
            </a:xfrm>
            <a:prstGeom prst="rect">
              <a:avLst/>
            </a:prstGeom>
          </p:spPr>
          <p:txBody>
            <a:bodyPr wrap="square">
              <a:spAutoFit/>
            </a:bodyPr>
            <a:lstStyle/>
            <a:p>
              <a:pPr algn="ctr">
                <a:lnSpc>
                  <a:spcPct val="150000"/>
                </a:lnSpc>
              </a:pPr>
              <a:r>
                <a:rPr lang="zh-CN" altLang="en-US" sz="1867" b="1" dirty="0">
                  <a:solidFill>
                    <a:schemeClr val="bg1"/>
                  </a:solidFill>
                </a:rPr>
                <a:t>数据分析预处理</a:t>
              </a:r>
              <a:endParaRPr lang="en-US" altLang="zh-CN" sz="1867" b="1" dirty="0">
                <a:solidFill>
                  <a:schemeClr val="bg1"/>
                </a:solidFill>
              </a:endParaRPr>
            </a:p>
          </p:txBody>
        </p:sp>
        <p:sp>
          <p:nvSpPr>
            <p:cNvPr id="25" name="文本框 24"/>
            <p:cNvSpPr txBox="1"/>
            <p:nvPr/>
          </p:nvSpPr>
          <p:spPr>
            <a:xfrm>
              <a:off x="3634709" y="3641546"/>
              <a:ext cx="1847390" cy="1324402"/>
            </a:xfrm>
            <a:prstGeom prst="rect">
              <a:avLst/>
            </a:prstGeom>
            <a:noFill/>
          </p:spPr>
          <p:txBody>
            <a:bodyPr wrap="square" lIns="68580" tIns="34290" rIns="68580" bIns="34290" rtlCol="0">
              <a:spAutoFit/>
            </a:bodyPr>
            <a:lstStyle/>
            <a:p>
              <a:pPr defTabSz="457200">
                <a:lnSpc>
                  <a:spcPct val="130000"/>
                </a:lnSpc>
              </a:pPr>
              <a:r>
                <a:rPr lang="zh-CN" altLang="en-US" sz="1600" b="1" dirty="0">
                  <a:solidFill>
                    <a:schemeClr val="tx1">
                      <a:lumMod val="85000"/>
                      <a:lumOff val="15000"/>
                    </a:schemeClr>
                  </a:solidFill>
                  <a:latin typeface="+mj-ea"/>
                  <a:ea typeface="+mj-ea"/>
                </a:rPr>
                <a:t>阅读数据结果展示，对空数据和杂乱数据进行归类和选取。</a:t>
              </a:r>
            </a:p>
          </p:txBody>
        </p:sp>
      </p:grpSp>
      <p:grpSp>
        <p:nvGrpSpPr>
          <p:cNvPr id="4" name="组合 3"/>
          <p:cNvGrpSpPr/>
          <p:nvPr/>
        </p:nvGrpSpPr>
        <p:grpSpPr>
          <a:xfrm>
            <a:off x="5717141" y="2625789"/>
            <a:ext cx="5419170" cy="2637437"/>
            <a:chOff x="5717141" y="2897933"/>
            <a:chExt cx="5419170" cy="2637437"/>
          </a:xfrm>
        </p:grpSpPr>
        <p:sp>
          <p:nvSpPr>
            <p:cNvPr id="11" name="任意多边形 10"/>
            <p:cNvSpPr/>
            <p:nvPr/>
          </p:nvSpPr>
          <p:spPr>
            <a:xfrm>
              <a:off x="5717141" y="2897933"/>
              <a:ext cx="5419170" cy="1463775"/>
            </a:xfrm>
            <a:custGeom>
              <a:avLst/>
              <a:gdLst>
                <a:gd name="connsiteX0" fmla="*/ 0 w 5330224"/>
                <a:gd name="connsiteY0" fmla="*/ 359937 h 1439749"/>
                <a:gd name="connsiteX1" fmla="*/ 4610350 w 5330224"/>
                <a:gd name="connsiteY1" fmla="*/ 359937 h 1439749"/>
                <a:gd name="connsiteX2" fmla="*/ 4610350 w 5330224"/>
                <a:gd name="connsiteY2" fmla="*/ 0 h 1439749"/>
                <a:gd name="connsiteX3" fmla="*/ 5330224 w 5330224"/>
                <a:gd name="connsiteY3" fmla="*/ 719875 h 1439749"/>
                <a:gd name="connsiteX4" fmla="*/ 4610350 w 5330224"/>
                <a:gd name="connsiteY4" fmla="*/ 1439749 h 1439749"/>
                <a:gd name="connsiteX5" fmla="*/ 4610350 w 5330224"/>
                <a:gd name="connsiteY5" fmla="*/ 1079812 h 1439749"/>
                <a:gd name="connsiteX6" fmla="*/ 0 w 5330224"/>
                <a:gd name="connsiteY6" fmla="*/ 1079812 h 1439749"/>
                <a:gd name="connsiteX7" fmla="*/ 0 w 5330224"/>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224" h="1439749">
                  <a:moveTo>
                    <a:pt x="0" y="359937"/>
                  </a:moveTo>
                  <a:lnTo>
                    <a:pt x="4610350" y="359937"/>
                  </a:lnTo>
                  <a:lnTo>
                    <a:pt x="4610350" y="0"/>
                  </a:lnTo>
                  <a:lnTo>
                    <a:pt x="5330224" y="719875"/>
                  </a:lnTo>
                  <a:lnTo>
                    <a:pt x="4610350" y="1439749"/>
                  </a:lnTo>
                  <a:lnTo>
                    <a:pt x="4610350" y="1079812"/>
                  </a:lnTo>
                  <a:lnTo>
                    <a:pt x="0" y="1079812"/>
                  </a:lnTo>
                  <a:lnTo>
                    <a:pt x="0" y="359937"/>
                  </a:lnTo>
                  <a:close/>
                </a:path>
              </a:pathLst>
            </a:custGeom>
            <a:solidFill>
              <a:srgbClr val="93CD66"/>
            </a:solidFill>
            <a:ln w="25400" cap="flat" cmpd="sng" algn="ctr">
              <a:noFill/>
              <a:prstDash val="solid"/>
              <a:miter lim="800000"/>
            </a:ln>
            <a:effectLst/>
          </p:spPr>
          <p:txBody>
            <a:bodyPr spcFirstLastPara="0" vert="horz" wrap="square" lIns="405000" tIns="315673" rIns="460453" bIns="441373" numCol="1" spcCol="953" anchor="ctr" anchorCtr="0">
              <a:noAutofit/>
            </a:bodyPr>
            <a:lstStyle/>
            <a:p>
              <a:pPr marL="0" marR="0" lvl="0" indent="0" defTabSz="533400" eaLnBrk="1" fontAlgn="auto" latinLnBrk="0" hangingPunct="1">
                <a:lnSpc>
                  <a:spcPct val="90000"/>
                </a:lnSpc>
                <a:spcBef>
                  <a:spcPct val="0"/>
                </a:spcBef>
                <a:spcAft>
                  <a:spcPct val="3500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entury Gothic"/>
                  <a:ea typeface="+mn-ea"/>
                  <a:cs typeface="+mn-cs"/>
                </a:rPr>
                <a:t>   </a:t>
              </a:r>
            </a:p>
          </p:txBody>
        </p:sp>
        <p:sp>
          <p:nvSpPr>
            <p:cNvPr id="15" name="Freeform 225"/>
            <p:cNvSpPr>
              <a:spLocks noEditPoints="1"/>
            </p:cNvSpPr>
            <p:nvPr/>
          </p:nvSpPr>
          <p:spPr bwMode="auto">
            <a:xfrm>
              <a:off x="5887640" y="3425639"/>
              <a:ext cx="403737" cy="403737"/>
            </a:xfrm>
            <a:custGeom>
              <a:avLst/>
              <a:gdLst>
                <a:gd name="T0" fmla="*/ 128 w 256"/>
                <a:gd name="T1" fmla="*/ 256 h 256"/>
                <a:gd name="T2" fmla="*/ 0 w 256"/>
                <a:gd name="T3" fmla="*/ 128 h 256"/>
                <a:gd name="T4" fmla="*/ 128 w 256"/>
                <a:gd name="T5" fmla="*/ 0 h 256"/>
                <a:gd name="T6" fmla="*/ 256 w 256"/>
                <a:gd name="T7" fmla="*/ 128 h 256"/>
                <a:gd name="T8" fmla="*/ 128 w 256"/>
                <a:gd name="T9" fmla="*/ 256 h 256"/>
                <a:gd name="T10" fmla="*/ 128 w 256"/>
                <a:gd name="T11" fmla="*/ 24 h 256"/>
                <a:gd name="T12" fmla="*/ 24 w 256"/>
                <a:gd name="T13" fmla="*/ 128 h 256"/>
                <a:gd name="T14" fmla="*/ 51 w 256"/>
                <a:gd name="T15" fmla="*/ 198 h 256"/>
                <a:gd name="T16" fmla="*/ 80 w 256"/>
                <a:gd name="T17" fmla="*/ 188 h 256"/>
                <a:gd name="T18" fmla="*/ 105 w 256"/>
                <a:gd name="T19" fmla="*/ 177 h 256"/>
                <a:gd name="T20" fmla="*/ 105 w 256"/>
                <a:gd name="T21" fmla="*/ 158 h 256"/>
                <a:gd name="T22" fmla="*/ 95 w 256"/>
                <a:gd name="T23" fmla="*/ 134 h 256"/>
                <a:gd name="T24" fmla="*/ 89 w 256"/>
                <a:gd name="T25" fmla="*/ 124 h 256"/>
                <a:gd name="T26" fmla="*/ 92 w 256"/>
                <a:gd name="T27" fmla="*/ 108 h 256"/>
                <a:gd name="T28" fmla="*/ 90 w 256"/>
                <a:gd name="T29" fmla="*/ 87 h 256"/>
                <a:gd name="T30" fmla="*/ 128 w 256"/>
                <a:gd name="T31" fmla="*/ 56 h 256"/>
                <a:gd name="T32" fmla="*/ 166 w 256"/>
                <a:gd name="T33" fmla="*/ 87 h 256"/>
                <a:gd name="T34" fmla="*/ 164 w 256"/>
                <a:gd name="T35" fmla="*/ 108 h 256"/>
                <a:gd name="T36" fmla="*/ 167 w 256"/>
                <a:gd name="T37" fmla="*/ 124 h 256"/>
                <a:gd name="T38" fmla="*/ 161 w 256"/>
                <a:gd name="T39" fmla="*/ 134 h 256"/>
                <a:gd name="T40" fmla="*/ 151 w 256"/>
                <a:gd name="T41" fmla="*/ 158 h 256"/>
                <a:gd name="T42" fmla="*/ 151 w 256"/>
                <a:gd name="T43" fmla="*/ 177 h 256"/>
                <a:gd name="T44" fmla="*/ 176 w 256"/>
                <a:gd name="T45" fmla="*/ 188 h 256"/>
                <a:gd name="T46" fmla="*/ 205 w 256"/>
                <a:gd name="T47" fmla="*/ 198 h 256"/>
                <a:gd name="T48" fmla="*/ 232 w 256"/>
                <a:gd name="T49" fmla="*/ 128 h 256"/>
                <a:gd name="T50" fmla="*/ 128 w 256"/>
                <a:gd name="T51" fmla="*/ 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55"/>
                    <a:pt x="34" y="179"/>
                    <a:pt x="51" y="198"/>
                  </a:cubicBezTo>
                  <a:cubicBezTo>
                    <a:pt x="66" y="190"/>
                    <a:pt x="61" y="196"/>
                    <a:pt x="80" y="188"/>
                  </a:cubicBezTo>
                  <a:cubicBezTo>
                    <a:pt x="100" y="180"/>
                    <a:pt x="105" y="177"/>
                    <a:pt x="105" y="177"/>
                  </a:cubicBezTo>
                  <a:cubicBezTo>
                    <a:pt x="105" y="158"/>
                    <a:pt x="105" y="158"/>
                    <a:pt x="105" y="158"/>
                  </a:cubicBezTo>
                  <a:cubicBezTo>
                    <a:pt x="105" y="158"/>
                    <a:pt x="98" y="152"/>
                    <a:pt x="95" y="134"/>
                  </a:cubicBezTo>
                  <a:cubicBezTo>
                    <a:pt x="91" y="136"/>
                    <a:pt x="89" y="129"/>
                    <a:pt x="89" y="124"/>
                  </a:cubicBezTo>
                  <a:cubicBezTo>
                    <a:pt x="89" y="120"/>
                    <a:pt x="86" y="107"/>
                    <a:pt x="92" y="108"/>
                  </a:cubicBezTo>
                  <a:cubicBezTo>
                    <a:pt x="91" y="99"/>
                    <a:pt x="90" y="92"/>
                    <a:pt x="90" y="87"/>
                  </a:cubicBezTo>
                  <a:cubicBezTo>
                    <a:pt x="92" y="73"/>
                    <a:pt x="106" y="57"/>
                    <a:pt x="128" y="56"/>
                  </a:cubicBezTo>
                  <a:cubicBezTo>
                    <a:pt x="154" y="57"/>
                    <a:pt x="164" y="73"/>
                    <a:pt x="166" y="87"/>
                  </a:cubicBezTo>
                  <a:cubicBezTo>
                    <a:pt x="166" y="92"/>
                    <a:pt x="165" y="99"/>
                    <a:pt x="164" y="108"/>
                  </a:cubicBezTo>
                  <a:cubicBezTo>
                    <a:pt x="170" y="107"/>
                    <a:pt x="167" y="120"/>
                    <a:pt x="167" y="124"/>
                  </a:cubicBezTo>
                  <a:cubicBezTo>
                    <a:pt x="167" y="129"/>
                    <a:pt x="165" y="136"/>
                    <a:pt x="161" y="134"/>
                  </a:cubicBezTo>
                  <a:cubicBezTo>
                    <a:pt x="158" y="152"/>
                    <a:pt x="151" y="158"/>
                    <a:pt x="151" y="158"/>
                  </a:cubicBezTo>
                  <a:cubicBezTo>
                    <a:pt x="151" y="177"/>
                    <a:pt x="151" y="177"/>
                    <a:pt x="151" y="177"/>
                  </a:cubicBezTo>
                  <a:cubicBezTo>
                    <a:pt x="151" y="177"/>
                    <a:pt x="156" y="180"/>
                    <a:pt x="176" y="188"/>
                  </a:cubicBezTo>
                  <a:cubicBezTo>
                    <a:pt x="195" y="196"/>
                    <a:pt x="190" y="190"/>
                    <a:pt x="205" y="198"/>
                  </a:cubicBezTo>
                  <a:cubicBezTo>
                    <a:pt x="222" y="179"/>
                    <a:pt x="232" y="155"/>
                    <a:pt x="232" y="128"/>
                  </a:cubicBezTo>
                  <a:cubicBezTo>
                    <a:pt x="232" y="71"/>
                    <a:pt x="185" y="24"/>
                    <a:pt x="128" y="24"/>
                  </a:cubicBezTo>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23" name="矩形 22"/>
            <p:cNvSpPr/>
            <p:nvPr/>
          </p:nvSpPr>
          <p:spPr>
            <a:xfrm>
              <a:off x="6187020" y="3337593"/>
              <a:ext cx="2492189" cy="479555"/>
            </a:xfrm>
            <a:prstGeom prst="rect">
              <a:avLst/>
            </a:prstGeom>
          </p:spPr>
          <p:txBody>
            <a:bodyPr wrap="square">
              <a:spAutoFit/>
            </a:bodyPr>
            <a:lstStyle/>
            <a:p>
              <a:pPr algn="ctr">
                <a:lnSpc>
                  <a:spcPct val="150000"/>
                </a:lnSpc>
              </a:pPr>
              <a:r>
                <a:rPr lang="zh-CN" altLang="en-US" sz="1867" b="1" dirty="0">
                  <a:solidFill>
                    <a:schemeClr val="bg1"/>
                  </a:solidFill>
                </a:rPr>
                <a:t>特征工程与模型建立</a:t>
              </a:r>
              <a:endParaRPr lang="en-US" altLang="zh-CN" sz="1867" b="1" dirty="0">
                <a:solidFill>
                  <a:schemeClr val="bg1"/>
                </a:solidFill>
              </a:endParaRPr>
            </a:p>
          </p:txBody>
        </p:sp>
        <p:sp>
          <p:nvSpPr>
            <p:cNvPr id="26" name="文本框 25"/>
            <p:cNvSpPr txBox="1"/>
            <p:nvPr/>
          </p:nvSpPr>
          <p:spPr>
            <a:xfrm>
              <a:off x="5952183" y="4185770"/>
              <a:ext cx="1847390" cy="1349600"/>
            </a:xfrm>
            <a:prstGeom prst="rect">
              <a:avLst/>
            </a:prstGeom>
            <a:noFill/>
          </p:spPr>
          <p:txBody>
            <a:bodyPr wrap="square" lIns="68580" tIns="34290" rIns="68580" bIns="34290" rtlCol="0">
              <a:spAutoFit/>
            </a:bodyPr>
            <a:lstStyle/>
            <a:p>
              <a:pPr defTabSz="457200">
                <a:lnSpc>
                  <a:spcPct val="130000"/>
                </a:lnSpc>
              </a:pPr>
              <a:r>
                <a:rPr lang="zh-CN" altLang="en-US" sz="1600" b="1" dirty="0">
                  <a:solidFill>
                    <a:schemeClr val="tx1">
                      <a:lumMod val="85000"/>
                      <a:lumOff val="15000"/>
                    </a:schemeClr>
                  </a:solidFill>
                  <a:latin typeface="+mj-ea"/>
                  <a:ea typeface="+mj-ea"/>
                </a:rPr>
                <a:t>分别实现不同的模型，在探究最优解的同时尝试调研不同的问题。</a:t>
              </a:r>
            </a:p>
          </p:txBody>
        </p:sp>
      </p:grpSp>
      <p:grpSp>
        <p:nvGrpSpPr>
          <p:cNvPr id="18" name="组合 17"/>
          <p:cNvGrpSpPr/>
          <p:nvPr/>
        </p:nvGrpSpPr>
        <p:grpSpPr>
          <a:xfrm>
            <a:off x="8034616" y="3113421"/>
            <a:ext cx="3101696" cy="2609895"/>
            <a:chOff x="8034616" y="3385565"/>
            <a:chExt cx="3101696" cy="2609895"/>
          </a:xfrm>
        </p:grpSpPr>
        <p:sp>
          <p:nvSpPr>
            <p:cNvPr id="12" name="任意多边形 11"/>
            <p:cNvSpPr/>
            <p:nvPr/>
          </p:nvSpPr>
          <p:spPr>
            <a:xfrm>
              <a:off x="8034616" y="3385565"/>
              <a:ext cx="3101696" cy="1463775"/>
            </a:xfrm>
            <a:custGeom>
              <a:avLst/>
              <a:gdLst>
                <a:gd name="connsiteX0" fmla="*/ 0 w 3050787"/>
                <a:gd name="connsiteY0" fmla="*/ 359937 h 1439749"/>
                <a:gd name="connsiteX1" fmla="*/ 2330913 w 3050787"/>
                <a:gd name="connsiteY1" fmla="*/ 359937 h 1439749"/>
                <a:gd name="connsiteX2" fmla="*/ 2330913 w 3050787"/>
                <a:gd name="connsiteY2" fmla="*/ 0 h 1439749"/>
                <a:gd name="connsiteX3" fmla="*/ 3050787 w 3050787"/>
                <a:gd name="connsiteY3" fmla="*/ 719875 h 1439749"/>
                <a:gd name="connsiteX4" fmla="*/ 2330913 w 3050787"/>
                <a:gd name="connsiteY4" fmla="*/ 1439749 h 1439749"/>
                <a:gd name="connsiteX5" fmla="*/ 2330913 w 3050787"/>
                <a:gd name="connsiteY5" fmla="*/ 1079812 h 1439749"/>
                <a:gd name="connsiteX6" fmla="*/ 0 w 3050787"/>
                <a:gd name="connsiteY6" fmla="*/ 1079812 h 1439749"/>
                <a:gd name="connsiteX7" fmla="*/ 0 w 3050787"/>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0787" h="1439749">
                  <a:moveTo>
                    <a:pt x="0" y="359937"/>
                  </a:moveTo>
                  <a:lnTo>
                    <a:pt x="2330913" y="359937"/>
                  </a:lnTo>
                  <a:lnTo>
                    <a:pt x="2330913" y="0"/>
                  </a:lnTo>
                  <a:lnTo>
                    <a:pt x="3050787" y="719875"/>
                  </a:lnTo>
                  <a:lnTo>
                    <a:pt x="2330913" y="1439749"/>
                  </a:lnTo>
                  <a:lnTo>
                    <a:pt x="2330913" y="1079812"/>
                  </a:lnTo>
                  <a:lnTo>
                    <a:pt x="0" y="1079812"/>
                  </a:lnTo>
                  <a:lnTo>
                    <a:pt x="0" y="359937"/>
                  </a:lnTo>
                  <a:close/>
                </a:path>
              </a:pathLst>
            </a:custGeom>
            <a:solidFill>
              <a:srgbClr val="78B04D"/>
            </a:solidFill>
            <a:ln w="25400" cap="flat" cmpd="sng" algn="ctr">
              <a:noFill/>
              <a:prstDash val="solid"/>
              <a:miter lim="800000"/>
            </a:ln>
            <a:effectLst/>
          </p:spPr>
          <p:txBody>
            <a:bodyPr spcFirstLastPara="0" vert="horz" wrap="square" lIns="405000" tIns="315673" rIns="460453" bIns="441373" numCol="1" spcCol="953" anchor="ctr" anchorCtr="0">
              <a:noAutofit/>
            </a:bodyPr>
            <a:lstStyle/>
            <a:p>
              <a:pPr marL="0" marR="0" lvl="0" indent="0" defTabSz="533400" eaLnBrk="1" fontAlgn="auto" latinLnBrk="0" hangingPunct="1">
                <a:lnSpc>
                  <a:spcPct val="90000"/>
                </a:lnSpc>
                <a:spcBef>
                  <a:spcPct val="0"/>
                </a:spcBef>
                <a:spcAft>
                  <a:spcPct val="3500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entury Gothic"/>
                  <a:ea typeface="+mn-ea"/>
                  <a:cs typeface="+mn-cs"/>
                </a:rPr>
                <a:t>   </a:t>
              </a:r>
            </a:p>
          </p:txBody>
        </p:sp>
        <p:sp>
          <p:nvSpPr>
            <p:cNvPr id="16" name="Freeform 259"/>
            <p:cNvSpPr>
              <a:spLocks noEditPoints="1"/>
            </p:cNvSpPr>
            <p:nvPr/>
          </p:nvSpPr>
          <p:spPr bwMode="auto">
            <a:xfrm>
              <a:off x="8165140" y="3913565"/>
              <a:ext cx="406966" cy="403737"/>
            </a:xfrm>
            <a:custGeom>
              <a:avLst/>
              <a:gdLst>
                <a:gd name="T0" fmla="*/ 128 w 256"/>
                <a:gd name="T1" fmla="*/ 256 h 256"/>
                <a:gd name="T2" fmla="*/ 0 w 256"/>
                <a:gd name="T3" fmla="*/ 128 h 256"/>
                <a:gd name="T4" fmla="*/ 128 w 256"/>
                <a:gd name="T5" fmla="*/ 0 h 256"/>
                <a:gd name="T6" fmla="*/ 256 w 256"/>
                <a:gd name="T7" fmla="*/ 128 h 256"/>
                <a:gd name="T8" fmla="*/ 128 w 256"/>
                <a:gd name="T9" fmla="*/ 256 h 256"/>
                <a:gd name="T10" fmla="*/ 128 w 256"/>
                <a:gd name="T11" fmla="*/ 24 h 256"/>
                <a:gd name="T12" fmla="*/ 24 w 256"/>
                <a:gd name="T13" fmla="*/ 128 h 256"/>
                <a:gd name="T14" fmla="*/ 128 w 256"/>
                <a:gd name="T15" fmla="*/ 232 h 256"/>
                <a:gd name="T16" fmla="*/ 232 w 256"/>
                <a:gd name="T17" fmla="*/ 128 h 256"/>
                <a:gd name="T18" fmla="*/ 128 w 256"/>
                <a:gd name="T19" fmla="*/ 24 h 256"/>
                <a:gd name="T20" fmla="*/ 100 w 256"/>
                <a:gd name="T21" fmla="*/ 152 h 256"/>
                <a:gd name="T22" fmla="*/ 64 w 256"/>
                <a:gd name="T23" fmla="*/ 64 h 256"/>
                <a:gd name="T24" fmla="*/ 156 w 256"/>
                <a:gd name="T25" fmla="*/ 100 h 256"/>
                <a:gd name="T26" fmla="*/ 192 w 256"/>
                <a:gd name="T27" fmla="*/ 192 h 256"/>
                <a:gd name="T28" fmla="*/ 100 w 256"/>
                <a:gd name="T29" fmla="*/ 152 h 256"/>
                <a:gd name="T30" fmla="*/ 128 w 256"/>
                <a:gd name="T31" fmla="*/ 116 h 256"/>
                <a:gd name="T32" fmla="*/ 116 w 256"/>
                <a:gd name="T33" fmla="*/ 128 h 256"/>
                <a:gd name="T34" fmla="*/ 128 w 256"/>
                <a:gd name="T35" fmla="*/ 140 h 256"/>
                <a:gd name="T36" fmla="*/ 140 w 256"/>
                <a:gd name="T37" fmla="*/ 128 h 256"/>
                <a:gd name="T38" fmla="*/ 128 w 256"/>
                <a:gd name="T39"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00" y="152"/>
                  </a:moveTo>
                  <a:cubicBezTo>
                    <a:pt x="64" y="64"/>
                    <a:pt x="64" y="64"/>
                    <a:pt x="64" y="64"/>
                  </a:cubicBezTo>
                  <a:cubicBezTo>
                    <a:pt x="156" y="100"/>
                    <a:pt x="156" y="100"/>
                    <a:pt x="156" y="100"/>
                  </a:cubicBezTo>
                  <a:cubicBezTo>
                    <a:pt x="192" y="192"/>
                    <a:pt x="192" y="192"/>
                    <a:pt x="192" y="192"/>
                  </a:cubicBezTo>
                  <a:lnTo>
                    <a:pt x="100" y="152"/>
                  </a:lnTo>
                  <a:close/>
                  <a:moveTo>
                    <a:pt x="128" y="116"/>
                  </a:moveTo>
                  <a:cubicBezTo>
                    <a:pt x="121" y="116"/>
                    <a:pt x="116" y="121"/>
                    <a:pt x="116" y="128"/>
                  </a:cubicBezTo>
                  <a:cubicBezTo>
                    <a:pt x="116" y="135"/>
                    <a:pt x="121" y="140"/>
                    <a:pt x="128" y="140"/>
                  </a:cubicBezTo>
                  <a:cubicBezTo>
                    <a:pt x="135" y="140"/>
                    <a:pt x="140" y="135"/>
                    <a:pt x="140" y="128"/>
                  </a:cubicBezTo>
                  <a:cubicBezTo>
                    <a:pt x="140" y="121"/>
                    <a:pt x="135" y="116"/>
                    <a:pt x="128" y="116"/>
                  </a:cubicBezTo>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24" name="矩形 23"/>
            <p:cNvSpPr/>
            <p:nvPr/>
          </p:nvSpPr>
          <p:spPr>
            <a:xfrm>
              <a:off x="8443495" y="3830029"/>
              <a:ext cx="2492189" cy="479555"/>
            </a:xfrm>
            <a:prstGeom prst="rect">
              <a:avLst/>
            </a:prstGeom>
          </p:spPr>
          <p:txBody>
            <a:bodyPr wrap="square">
              <a:spAutoFit/>
            </a:bodyPr>
            <a:lstStyle/>
            <a:p>
              <a:pPr algn="ctr">
                <a:lnSpc>
                  <a:spcPct val="150000"/>
                </a:lnSpc>
              </a:pPr>
              <a:r>
                <a:rPr lang="zh-CN" altLang="en-US" sz="1867" b="1" dirty="0">
                  <a:solidFill>
                    <a:schemeClr val="bg1"/>
                  </a:solidFill>
                </a:rPr>
                <a:t>课题调研与结果分析</a:t>
              </a:r>
              <a:endParaRPr lang="en-US" altLang="zh-CN" sz="1867" b="1" dirty="0">
                <a:solidFill>
                  <a:schemeClr val="bg1"/>
                </a:solidFill>
              </a:endParaRPr>
            </a:p>
          </p:txBody>
        </p:sp>
        <p:sp>
          <p:nvSpPr>
            <p:cNvPr id="27" name="文本框 26"/>
            <p:cNvSpPr txBox="1"/>
            <p:nvPr/>
          </p:nvSpPr>
          <p:spPr>
            <a:xfrm>
              <a:off x="8426726" y="4645860"/>
              <a:ext cx="1847390" cy="1349600"/>
            </a:xfrm>
            <a:prstGeom prst="rect">
              <a:avLst/>
            </a:prstGeom>
            <a:noFill/>
          </p:spPr>
          <p:txBody>
            <a:bodyPr wrap="square" lIns="68580" tIns="34290" rIns="68580" bIns="34290" rtlCol="0">
              <a:spAutoFit/>
            </a:bodyPr>
            <a:lstStyle/>
            <a:p>
              <a:pPr defTabSz="457200">
                <a:lnSpc>
                  <a:spcPct val="130000"/>
                </a:lnSpc>
              </a:pPr>
              <a:r>
                <a:rPr lang="zh-CN" altLang="en-US" sz="1600" b="1" dirty="0">
                  <a:solidFill>
                    <a:schemeClr val="tx1">
                      <a:lumMod val="85000"/>
                      <a:lumOff val="15000"/>
                    </a:schemeClr>
                  </a:solidFill>
                  <a:latin typeface="+mj-ea"/>
                  <a:ea typeface="+mj-ea"/>
                </a:rPr>
                <a:t>给出各自的研究课题，得出最终结论并分析整个过程中的得与失。</a:t>
              </a:r>
            </a:p>
          </p:txBody>
        </p:sp>
      </p:grpSp>
    </p:spTree>
    <p:extLst>
      <p:ext uri="{BB962C8B-B14F-4D97-AF65-F5344CB8AC3E}">
        <p14:creationId xmlns:p14="http://schemas.microsoft.com/office/powerpoint/2010/main" val="959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椭圆 14"/>
          <p:cNvSpPr/>
          <p:nvPr/>
        </p:nvSpPr>
        <p:spPr>
          <a:xfrm flipH="1">
            <a:off x="1497126" y="1963419"/>
            <a:ext cx="3804576" cy="3804576"/>
          </a:xfrm>
          <a:prstGeom prst="ellipse">
            <a:avLst/>
          </a:prstGeom>
          <a:solidFill>
            <a:schemeClr val="accent3"/>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6" name="椭圆 15"/>
          <p:cNvSpPr/>
          <p:nvPr/>
        </p:nvSpPr>
        <p:spPr>
          <a:xfrm flipH="1">
            <a:off x="1880461" y="2346754"/>
            <a:ext cx="3037907" cy="3037907"/>
          </a:xfrm>
          <a:prstGeom prst="ellipse">
            <a:avLst/>
          </a:prstGeom>
          <a:solidFill>
            <a:srgbClr val="F9DB7A"/>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7" name="椭圆 16"/>
          <p:cNvSpPr/>
          <p:nvPr/>
        </p:nvSpPr>
        <p:spPr>
          <a:xfrm flipH="1">
            <a:off x="2319753" y="2756266"/>
            <a:ext cx="2159323" cy="2159323"/>
          </a:xfrm>
          <a:prstGeom prst="ellipse">
            <a:avLst/>
          </a:prstGeom>
          <a:solidFill>
            <a:schemeClr val="accent3"/>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8" name="椭圆 17"/>
          <p:cNvSpPr/>
          <p:nvPr/>
        </p:nvSpPr>
        <p:spPr>
          <a:xfrm flipH="1">
            <a:off x="2668074" y="3104588"/>
            <a:ext cx="1462680" cy="1462680"/>
          </a:xfrm>
          <a:prstGeom prst="ellipse">
            <a:avLst/>
          </a:prstGeom>
          <a:solidFill>
            <a:srgbClr val="F9DB7A"/>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椭圆 18"/>
          <p:cNvSpPr/>
          <p:nvPr/>
        </p:nvSpPr>
        <p:spPr>
          <a:xfrm flipH="1">
            <a:off x="2983890" y="3420404"/>
            <a:ext cx="831048" cy="831048"/>
          </a:xfrm>
          <a:prstGeom prst="ellipse">
            <a:avLst/>
          </a:prstGeom>
          <a:solidFill>
            <a:schemeClr val="accent3"/>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20" name="组 21"/>
          <p:cNvGrpSpPr/>
          <p:nvPr/>
        </p:nvGrpSpPr>
        <p:grpSpPr>
          <a:xfrm rot="13138453">
            <a:off x="4295805" y="570874"/>
            <a:ext cx="484085" cy="3737285"/>
            <a:chOff x="3814989" y="425423"/>
            <a:chExt cx="503853" cy="3889897"/>
          </a:xfrm>
        </p:grpSpPr>
        <p:sp>
          <p:nvSpPr>
            <p:cNvPr id="21" name="左箭头 20"/>
            <p:cNvSpPr/>
            <p:nvPr/>
          </p:nvSpPr>
          <p:spPr>
            <a:xfrm rot="5400000">
              <a:off x="2204006" y="2036406"/>
              <a:ext cx="3725819" cy="503853"/>
            </a:xfrm>
            <a:prstGeom prst="leftArrow">
              <a:avLst>
                <a:gd name="adj1" fmla="val 8333"/>
                <a:gd name="adj2" fmla="val 110407"/>
              </a:avLst>
            </a:prstGeom>
            <a:solidFill>
              <a:srgbClr val="07070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22" name="组 23"/>
            <p:cNvGrpSpPr/>
            <p:nvPr/>
          </p:nvGrpSpPr>
          <p:grpSpPr>
            <a:xfrm>
              <a:off x="3820265" y="3544095"/>
              <a:ext cx="493300" cy="771225"/>
              <a:chOff x="3712687" y="3380017"/>
              <a:chExt cx="697905" cy="986609"/>
            </a:xfrm>
          </p:grpSpPr>
          <p:grpSp>
            <p:nvGrpSpPr>
              <p:cNvPr id="23" name="组 24"/>
              <p:cNvGrpSpPr/>
              <p:nvPr/>
            </p:nvGrpSpPr>
            <p:grpSpPr>
              <a:xfrm>
                <a:off x="4122028" y="3380017"/>
                <a:ext cx="288564" cy="986609"/>
                <a:chOff x="4122028" y="3380017"/>
                <a:chExt cx="288564" cy="986609"/>
              </a:xfrm>
            </p:grpSpPr>
            <p:sp>
              <p:nvSpPr>
                <p:cNvPr id="29" name="平行四边形 28"/>
                <p:cNvSpPr/>
                <p:nvPr/>
              </p:nvSpPr>
              <p:spPr>
                <a:xfrm rot="5400000">
                  <a:off x="4087862" y="3414183"/>
                  <a:ext cx="356896" cy="288564"/>
                </a:xfrm>
                <a:prstGeom prst="parallelogram">
                  <a:avLst>
                    <a:gd name="adj" fmla="val 70939"/>
                  </a:avLst>
                </a:prstGeom>
                <a:solidFill>
                  <a:srgbClr val="07070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0" name="平行四边形 29"/>
                <p:cNvSpPr/>
                <p:nvPr/>
              </p:nvSpPr>
              <p:spPr>
                <a:xfrm rot="5400000">
                  <a:off x="4087862" y="3624087"/>
                  <a:ext cx="356896" cy="288564"/>
                </a:xfrm>
                <a:prstGeom prst="parallelogram">
                  <a:avLst>
                    <a:gd name="adj" fmla="val 70939"/>
                  </a:avLst>
                </a:prstGeom>
                <a:solidFill>
                  <a:srgbClr val="07070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平行四边形 30"/>
                <p:cNvSpPr/>
                <p:nvPr/>
              </p:nvSpPr>
              <p:spPr>
                <a:xfrm rot="5400000">
                  <a:off x="4087862" y="3833991"/>
                  <a:ext cx="356896" cy="288564"/>
                </a:xfrm>
                <a:prstGeom prst="parallelogram">
                  <a:avLst>
                    <a:gd name="adj" fmla="val 70939"/>
                  </a:avLst>
                </a:prstGeom>
                <a:solidFill>
                  <a:srgbClr val="07070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2" name="平行四边形 31"/>
                <p:cNvSpPr/>
                <p:nvPr/>
              </p:nvSpPr>
              <p:spPr>
                <a:xfrm rot="5400000">
                  <a:off x="4087862" y="4043896"/>
                  <a:ext cx="356896" cy="288564"/>
                </a:xfrm>
                <a:prstGeom prst="parallelogram">
                  <a:avLst>
                    <a:gd name="adj" fmla="val 70939"/>
                  </a:avLst>
                </a:prstGeom>
                <a:solidFill>
                  <a:srgbClr val="07070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nvGrpSpPr>
              <p:cNvPr id="24" name="组 25"/>
              <p:cNvGrpSpPr/>
              <p:nvPr/>
            </p:nvGrpSpPr>
            <p:grpSpPr>
              <a:xfrm flipH="1">
                <a:off x="3712687" y="3380017"/>
                <a:ext cx="288564" cy="986609"/>
                <a:chOff x="4274428" y="3532417"/>
                <a:chExt cx="288564" cy="986609"/>
              </a:xfrm>
            </p:grpSpPr>
            <p:sp>
              <p:nvSpPr>
                <p:cNvPr id="25" name="平行四边形 24"/>
                <p:cNvSpPr/>
                <p:nvPr/>
              </p:nvSpPr>
              <p:spPr>
                <a:xfrm rot="5400000">
                  <a:off x="4240262" y="3566583"/>
                  <a:ext cx="356896" cy="288564"/>
                </a:xfrm>
                <a:prstGeom prst="parallelogram">
                  <a:avLst>
                    <a:gd name="adj" fmla="val 70939"/>
                  </a:avLst>
                </a:prstGeom>
                <a:solidFill>
                  <a:srgbClr val="07070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6" name="平行四边形 25"/>
                <p:cNvSpPr/>
                <p:nvPr/>
              </p:nvSpPr>
              <p:spPr>
                <a:xfrm rot="5400000">
                  <a:off x="4240262" y="3776487"/>
                  <a:ext cx="356896" cy="288564"/>
                </a:xfrm>
                <a:prstGeom prst="parallelogram">
                  <a:avLst>
                    <a:gd name="adj" fmla="val 70939"/>
                  </a:avLst>
                </a:prstGeom>
                <a:solidFill>
                  <a:srgbClr val="07070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7" name="平行四边形 26"/>
                <p:cNvSpPr/>
                <p:nvPr/>
              </p:nvSpPr>
              <p:spPr>
                <a:xfrm rot="5400000">
                  <a:off x="4240262" y="3986391"/>
                  <a:ext cx="356896" cy="288564"/>
                </a:xfrm>
                <a:prstGeom prst="parallelogram">
                  <a:avLst>
                    <a:gd name="adj" fmla="val 70939"/>
                  </a:avLst>
                </a:prstGeom>
                <a:solidFill>
                  <a:srgbClr val="07070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平行四边形 27"/>
                <p:cNvSpPr/>
                <p:nvPr/>
              </p:nvSpPr>
              <p:spPr>
                <a:xfrm rot="5400000">
                  <a:off x="4240262" y="4196296"/>
                  <a:ext cx="356896" cy="288564"/>
                </a:xfrm>
                <a:prstGeom prst="parallelogram">
                  <a:avLst>
                    <a:gd name="adj" fmla="val 70939"/>
                  </a:avLst>
                </a:prstGeom>
                <a:solidFill>
                  <a:srgbClr val="07070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grpSp>
      <p:sp>
        <p:nvSpPr>
          <p:cNvPr id="33" name="文本框 32"/>
          <p:cNvSpPr txBox="1"/>
          <p:nvPr/>
        </p:nvSpPr>
        <p:spPr>
          <a:xfrm>
            <a:off x="1497126" y="157456"/>
            <a:ext cx="439051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问题分析：</a:t>
            </a:r>
          </a:p>
        </p:txBody>
      </p:sp>
      <p:grpSp>
        <p:nvGrpSpPr>
          <p:cNvPr id="4" name="组合 3"/>
          <p:cNvGrpSpPr/>
          <p:nvPr/>
        </p:nvGrpSpPr>
        <p:grpSpPr>
          <a:xfrm>
            <a:off x="4744535" y="668867"/>
            <a:ext cx="5192140" cy="1851719"/>
            <a:chOff x="4744535" y="668867"/>
            <a:chExt cx="5192140" cy="1851719"/>
          </a:xfrm>
        </p:grpSpPr>
        <p:sp>
          <p:nvSpPr>
            <p:cNvPr id="10" name="任意多边形 9"/>
            <p:cNvSpPr/>
            <p:nvPr/>
          </p:nvSpPr>
          <p:spPr>
            <a:xfrm>
              <a:off x="5984032" y="668867"/>
              <a:ext cx="3952643" cy="1450518"/>
            </a:xfrm>
            <a:custGeom>
              <a:avLst/>
              <a:gdLst>
                <a:gd name="connsiteX0" fmla="*/ 0 w 2964482"/>
                <a:gd name="connsiteY0" fmla="*/ 134351 h 806087"/>
                <a:gd name="connsiteX1" fmla="*/ 134351 w 2964482"/>
                <a:gd name="connsiteY1" fmla="*/ 0 h 806087"/>
                <a:gd name="connsiteX2" fmla="*/ 2830131 w 2964482"/>
                <a:gd name="connsiteY2" fmla="*/ 0 h 806087"/>
                <a:gd name="connsiteX3" fmla="*/ 2964482 w 2964482"/>
                <a:gd name="connsiteY3" fmla="*/ 134351 h 806087"/>
                <a:gd name="connsiteX4" fmla="*/ 2964482 w 2964482"/>
                <a:gd name="connsiteY4" fmla="*/ 671736 h 806087"/>
                <a:gd name="connsiteX5" fmla="*/ 2830131 w 2964482"/>
                <a:gd name="connsiteY5" fmla="*/ 806087 h 806087"/>
                <a:gd name="connsiteX6" fmla="*/ 134351 w 2964482"/>
                <a:gd name="connsiteY6" fmla="*/ 806087 h 806087"/>
                <a:gd name="connsiteX7" fmla="*/ 0 w 2964482"/>
                <a:gd name="connsiteY7" fmla="*/ 671736 h 806087"/>
                <a:gd name="connsiteX8" fmla="*/ 0 w 2964482"/>
                <a:gd name="connsiteY8" fmla="*/ 134351 h 8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482" h="806087">
                  <a:moveTo>
                    <a:pt x="0" y="134351"/>
                  </a:moveTo>
                  <a:cubicBezTo>
                    <a:pt x="0" y="60151"/>
                    <a:pt x="60151" y="0"/>
                    <a:pt x="134351" y="0"/>
                  </a:cubicBezTo>
                  <a:lnTo>
                    <a:pt x="2830131" y="0"/>
                  </a:lnTo>
                  <a:cubicBezTo>
                    <a:pt x="2904331" y="0"/>
                    <a:pt x="2964482" y="60151"/>
                    <a:pt x="2964482" y="134351"/>
                  </a:cubicBezTo>
                  <a:lnTo>
                    <a:pt x="2964482" y="671736"/>
                  </a:lnTo>
                  <a:cubicBezTo>
                    <a:pt x="2964482" y="745936"/>
                    <a:pt x="2904331" y="806087"/>
                    <a:pt x="2830131" y="806087"/>
                  </a:cubicBezTo>
                  <a:lnTo>
                    <a:pt x="134351" y="806087"/>
                  </a:lnTo>
                  <a:cubicBezTo>
                    <a:pt x="60151" y="806087"/>
                    <a:pt x="0" y="745936"/>
                    <a:pt x="0" y="671736"/>
                  </a:cubicBezTo>
                  <a:lnTo>
                    <a:pt x="0" y="134351"/>
                  </a:lnTo>
                  <a:close/>
                </a:path>
              </a:pathLst>
            </a:custGeom>
            <a:solidFill>
              <a:schemeClr val="accent2">
                <a:lumMod val="20000"/>
                <a:lumOff val="80000"/>
                <a:alpha val="90000"/>
              </a:schemeClr>
            </a:solidFill>
            <a:ln>
              <a:solidFill>
                <a:srgbClr val="F4772A"/>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267" tIns="103267" rIns="103267" bIns="103267" numCol="1" spcCol="1270" anchor="t" anchorCtr="0">
              <a:noAutofit/>
            </a:bodyPr>
            <a:lstStyle/>
            <a:p>
              <a:pPr algn="ctr"/>
              <a:r>
                <a:rPr lang="zh-CN" altLang="en-US" b="1" dirty="0">
                  <a:solidFill>
                    <a:schemeClr val="dk1"/>
                  </a:solidFill>
                  <a:latin typeface="黑体" panose="02010609060101010101" pitchFamily="49" charset="-122"/>
                  <a:ea typeface="黑体" panose="02010609060101010101" pitchFamily="49" charset="-122"/>
                </a:rPr>
                <a:t>任务目标</a:t>
              </a:r>
              <a:r>
                <a:rPr lang="zh-CN" altLang="en-US" sz="1400" dirty="0"/>
                <a:t>：</a:t>
              </a:r>
              <a:endParaRPr lang="en-US" altLang="zh-CN" sz="1400" dirty="0"/>
            </a:p>
            <a:p>
              <a:pPr algn="ctr"/>
              <a:r>
                <a:rPr lang="zh-CN" altLang="en-US" sz="1400" dirty="0"/>
                <a:t>利用已有的用户属性、终端属性、业务属性、消费习惯及偏好匹配用户最合适的套餐，对用户进行推送，完成后续个性化服务，是一个</a:t>
              </a:r>
              <a:endParaRPr lang="en-US" altLang="zh-CN" sz="1400" dirty="0"/>
            </a:p>
            <a:p>
              <a:pPr algn="ctr"/>
              <a:r>
                <a:rPr lang="zh-CN" altLang="en-US" b="1" u="sng" dirty="0">
                  <a:solidFill>
                    <a:schemeClr val="accent2"/>
                  </a:solidFill>
                </a:rPr>
                <a:t>多分类任务</a:t>
              </a:r>
              <a:r>
                <a:rPr lang="zh-CN" altLang="en-US" sz="1400" dirty="0"/>
                <a:t>。</a:t>
              </a:r>
            </a:p>
          </p:txBody>
        </p:sp>
        <p:cxnSp>
          <p:nvCxnSpPr>
            <p:cNvPr id="3" name="直接连接符 2"/>
            <p:cNvCxnSpPr>
              <a:stCxn id="10" idx="0"/>
              <a:endCxn id="15" idx="1"/>
            </p:cNvCxnSpPr>
            <p:nvPr/>
          </p:nvCxnSpPr>
          <p:spPr>
            <a:xfrm flipH="1">
              <a:off x="4744535" y="910626"/>
              <a:ext cx="1239497" cy="1609960"/>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5" name="组合 4"/>
          <p:cNvGrpSpPr/>
          <p:nvPr/>
        </p:nvGrpSpPr>
        <p:grpSpPr>
          <a:xfrm>
            <a:off x="4830004" y="2535629"/>
            <a:ext cx="5115293" cy="808213"/>
            <a:chOff x="4830004" y="2535629"/>
            <a:chExt cx="5115293" cy="808213"/>
          </a:xfrm>
        </p:grpSpPr>
        <p:sp>
          <p:nvSpPr>
            <p:cNvPr id="11" name="任意多边形 10"/>
            <p:cNvSpPr/>
            <p:nvPr/>
          </p:nvSpPr>
          <p:spPr>
            <a:xfrm>
              <a:off x="5992654" y="2535629"/>
              <a:ext cx="3952643" cy="808213"/>
            </a:xfrm>
            <a:custGeom>
              <a:avLst/>
              <a:gdLst>
                <a:gd name="connsiteX0" fmla="*/ 0 w 2964482"/>
                <a:gd name="connsiteY0" fmla="*/ 134351 h 806087"/>
                <a:gd name="connsiteX1" fmla="*/ 134351 w 2964482"/>
                <a:gd name="connsiteY1" fmla="*/ 0 h 806087"/>
                <a:gd name="connsiteX2" fmla="*/ 2830131 w 2964482"/>
                <a:gd name="connsiteY2" fmla="*/ 0 h 806087"/>
                <a:gd name="connsiteX3" fmla="*/ 2964482 w 2964482"/>
                <a:gd name="connsiteY3" fmla="*/ 134351 h 806087"/>
                <a:gd name="connsiteX4" fmla="*/ 2964482 w 2964482"/>
                <a:gd name="connsiteY4" fmla="*/ 671736 h 806087"/>
                <a:gd name="connsiteX5" fmla="*/ 2830131 w 2964482"/>
                <a:gd name="connsiteY5" fmla="*/ 806087 h 806087"/>
                <a:gd name="connsiteX6" fmla="*/ 134351 w 2964482"/>
                <a:gd name="connsiteY6" fmla="*/ 806087 h 806087"/>
                <a:gd name="connsiteX7" fmla="*/ 0 w 2964482"/>
                <a:gd name="connsiteY7" fmla="*/ 671736 h 806087"/>
                <a:gd name="connsiteX8" fmla="*/ 0 w 2964482"/>
                <a:gd name="connsiteY8" fmla="*/ 134351 h 8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482" h="806087">
                  <a:moveTo>
                    <a:pt x="0" y="134351"/>
                  </a:moveTo>
                  <a:cubicBezTo>
                    <a:pt x="0" y="60151"/>
                    <a:pt x="60151" y="0"/>
                    <a:pt x="134351" y="0"/>
                  </a:cubicBezTo>
                  <a:lnTo>
                    <a:pt x="2830131" y="0"/>
                  </a:lnTo>
                  <a:cubicBezTo>
                    <a:pt x="2904331" y="0"/>
                    <a:pt x="2964482" y="60151"/>
                    <a:pt x="2964482" y="134351"/>
                  </a:cubicBezTo>
                  <a:lnTo>
                    <a:pt x="2964482" y="671736"/>
                  </a:lnTo>
                  <a:cubicBezTo>
                    <a:pt x="2964482" y="745936"/>
                    <a:pt x="2904331" y="806087"/>
                    <a:pt x="2830131" y="806087"/>
                  </a:cubicBezTo>
                  <a:lnTo>
                    <a:pt x="134351" y="806087"/>
                  </a:lnTo>
                  <a:cubicBezTo>
                    <a:pt x="60151" y="806087"/>
                    <a:pt x="0" y="745936"/>
                    <a:pt x="0" y="671736"/>
                  </a:cubicBezTo>
                  <a:lnTo>
                    <a:pt x="0" y="134351"/>
                  </a:lnTo>
                  <a:close/>
                </a:path>
              </a:pathLst>
            </a:custGeom>
            <a:solidFill>
              <a:schemeClr val="accent2">
                <a:lumMod val="20000"/>
                <a:lumOff val="80000"/>
                <a:alpha val="90000"/>
              </a:schemeClr>
            </a:solidFill>
            <a:ln>
              <a:solidFill>
                <a:srgbClr val="F4772A"/>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267" tIns="103267" rIns="103267" bIns="103267" numCol="1" spcCol="1270" anchor="t" anchorCtr="0">
              <a:noAutofit/>
            </a:bodyPr>
            <a:lstStyle/>
            <a:p>
              <a:pPr algn="ctr"/>
              <a:r>
                <a:rPr lang="zh-CN" altLang="en-US" b="1" dirty="0">
                  <a:solidFill>
                    <a:schemeClr val="dk1"/>
                  </a:solidFill>
                  <a:latin typeface="黑体" panose="02010609060101010101" pitchFamily="49" charset="-122"/>
                  <a:ea typeface="黑体" panose="02010609060101010101" pitchFamily="49" charset="-122"/>
                </a:rPr>
                <a:t>问题归类</a:t>
              </a:r>
              <a:r>
                <a:rPr lang="zh-CN" altLang="en-US" sz="1600" dirty="0"/>
                <a:t>：</a:t>
              </a:r>
              <a:endParaRPr lang="en-US" altLang="zh-CN" sz="1600" dirty="0"/>
            </a:p>
            <a:p>
              <a:pPr algn="ctr"/>
              <a:r>
                <a:rPr lang="zh-CN" altLang="en-US" sz="1600" dirty="0"/>
                <a:t>数据挖掘、分类预测、回归分析</a:t>
              </a:r>
            </a:p>
          </p:txBody>
        </p:sp>
        <p:cxnSp>
          <p:nvCxnSpPr>
            <p:cNvPr id="34" name="直接连接符 33"/>
            <p:cNvCxnSpPr>
              <a:stCxn id="11" idx="0"/>
            </p:cNvCxnSpPr>
            <p:nvPr/>
          </p:nvCxnSpPr>
          <p:spPr>
            <a:xfrm flipH="1">
              <a:off x="4830004" y="2670334"/>
              <a:ext cx="1162650" cy="646936"/>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9" name="组合 8"/>
          <p:cNvGrpSpPr/>
          <p:nvPr/>
        </p:nvGrpSpPr>
        <p:grpSpPr>
          <a:xfrm>
            <a:off x="4479076" y="3833116"/>
            <a:ext cx="5457598" cy="836671"/>
            <a:chOff x="4479076" y="3833116"/>
            <a:chExt cx="5457598" cy="836671"/>
          </a:xfrm>
        </p:grpSpPr>
        <p:sp>
          <p:nvSpPr>
            <p:cNvPr id="12" name="任意多边形 11"/>
            <p:cNvSpPr/>
            <p:nvPr/>
          </p:nvSpPr>
          <p:spPr>
            <a:xfrm>
              <a:off x="5984031" y="3833116"/>
              <a:ext cx="3952643" cy="836671"/>
            </a:xfrm>
            <a:custGeom>
              <a:avLst/>
              <a:gdLst>
                <a:gd name="connsiteX0" fmla="*/ 0 w 2964482"/>
                <a:gd name="connsiteY0" fmla="*/ 134351 h 806087"/>
                <a:gd name="connsiteX1" fmla="*/ 134351 w 2964482"/>
                <a:gd name="connsiteY1" fmla="*/ 0 h 806087"/>
                <a:gd name="connsiteX2" fmla="*/ 2830131 w 2964482"/>
                <a:gd name="connsiteY2" fmla="*/ 0 h 806087"/>
                <a:gd name="connsiteX3" fmla="*/ 2964482 w 2964482"/>
                <a:gd name="connsiteY3" fmla="*/ 134351 h 806087"/>
                <a:gd name="connsiteX4" fmla="*/ 2964482 w 2964482"/>
                <a:gd name="connsiteY4" fmla="*/ 671736 h 806087"/>
                <a:gd name="connsiteX5" fmla="*/ 2830131 w 2964482"/>
                <a:gd name="connsiteY5" fmla="*/ 806087 h 806087"/>
                <a:gd name="connsiteX6" fmla="*/ 134351 w 2964482"/>
                <a:gd name="connsiteY6" fmla="*/ 806087 h 806087"/>
                <a:gd name="connsiteX7" fmla="*/ 0 w 2964482"/>
                <a:gd name="connsiteY7" fmla="*/ 671736 h 806087"/>
                <a:gd name="connsiteX8" fmla="*/ 0 w 2964482"/>
                <a:gd name="connsiteY8" fmla="*/ 134351 h 8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482" h="806087">
                  <a:moveTo>
                    <a:pt x="0" y="134351"/>
                  </a:moveTo>
                  <a:cubicBezTo>
                    <a:pt x="0" y="60151"/>
                    <a:pt x="60151" y="0"/>
                    <a:pt x="134351" y="0"/>
                  </a:cubicBezTo>
                  <a:lnTo>
                    <a:pt x="2830131" y="0"/>
                  </a:lnTo>
                  <a:cubicBezTo>
                    <a:pt x="2904331" y="0"/>
                    <a:pt x="2964482" y="60151"/>
                    <a:pt x="2964482" y="134351"/>
                  </a:cubicBezTo>
                  <a:lnTo>
                    <a:pt x="2964482" y="671736"/>
                  </a:lnTo>
                  <a:cubicBezTo>
                    <a:pt x="2964482" y="745936"/>
                    <a:pt x="2904331" y="806087"/>
                    <a:pt x="2830131" y="806087"/>
                  </a:cubicBezTo>
                  <a:lnTo>
                    <a:pt x="134351" y="806087"/>
                  </a:lnTo>
                  <a:cubicBezTo>
                    <a:pt x="60151" y="806087"/>
                    <a:pt x="0" y="745936"/>
                    <a:pt x="0" y="671736"/>
                  </a:cubicBezTo>
                  <a:lnTo>
                    <a:pt x="0" y="134351"/>
                  </a:lnTo>
                  <a:close/>
                </a:path>
              </a:pathLst>
            </a:custGeom>
            <a:solidFill>
              <a:schemeClr val="accent2">
                <a:lumMod val="20000"/>
                <a:lumOff val="80000"/>
                <a:alpha val="90000"/>
              </a:schemeClr>
            </a:solidFill>
            <a:ln>
              <a:solidFill>
                <a:srgbClr val="F4772A"/>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267" tIns="103267" rIns="103267" bIns="103267" numCol="1" spcCol="1270" anchor="t" anchorCtr="0">
              <a:noAutofit/>
            </a:bodyPr>
            <a:lstStyle/>
            <a:p>
              <a:pPr algn="ctr"/>
              <a:r>
                <a:rPr lang="zh-CN" altLang="en-US" b="1" dirty="0">
                  <a:solidFill>
                    <a:schemeClr val="dk1"/>
                  </a:solidFill>
                  <a:latin typeface="黑体" panose="02010609060101010101" pitchFamily="49" charset="-122"/>
                  <a:ea typeface="黑体" panose="02010609060101010101" pitchFamily="49" charset="-122"/>
                </a:rPr>
                <a:t>模型预测</a:t>
              </a:r>
              <a:r>
                <a:rPr lang="zh-CN" altLang="en-US" sz="1600" dirty="0"/>
                <a:t>：</a:t>
              </a:r>
              <a:endParaRPr lang="en-US" altLang="zh-CN" sz="1600" dirty="0"/>
            </a:p>
            <a:p>
              <a:pPr algn="ctr"/>
              <a:r>
                <a:rPr lang="zh-CN" altLang="en-US" sz="1600" dirty="0"/>
                <a:t>决策树以及其优化版本</a:t>
              </a:r>
            </a:p>
          </p:txBody>
        </p:sp>
        <p:cxnSp>
          <p:nvCxnSpPr>
            <p:cNvPr id="36" name="直接连接符 35"/>
            <p:cNvCxnSpPr>
              <a:stCxn id="12" idx="0"/>
              <a:endCxn id="17" idx="2"/>
            </p:cNvCxnSpPr>
            <p:nvPr/>
          </p:nvCxnSpPr>
          <p:spPr>
            <a:xfrm flipH="1" flipV="1">
              <a:off x="4479076" y="3835928"/>
              <a:ext cx="1504955" cy="136636"/>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35" name="组合 34"/>
          <p:cNvGrpSpPr/>
          <p:nvPr/>
        </p:nvGrpSpPr>
        <p:grpSpPr>
          <a:xfrm>
            <a:off x="3916549" y="4353063"/>
            <a:ext cx="6020125" cy="1782945"/>
            <a:chOff x="3916549" y="4353063"/>
            <a:chExt cx="6020125" cy="1782945"/>
          </a:xfrm>
        </p:grpSpPr>
        <p:sp>
          <p:nvSpPr>
            <p:cNvPr id="13" name="任意多边形 12"/>
            <p:cNvSpPr/>
            <p:nvPr/>
          </p:nvSpPr>
          <p:spPr>
            <a:xfrm>
              <a:off x="5984031" y="5061225"/>
              <a:ext cx="3952643" cy="1074783"/>
            </a:xfrm>
            <a:custGeom>
              <a:avLst/>
              <a:gdLst>
                <a:gd name="connsiteX0" fmla="*/ 0 w 2964482"/>
                <a:gd name="connsiteY0" fmla="*/ 134351 h 806087"/>
                <a:gd name="connsiteX1" fmla="*/ 134351 w 2964482"/>
                <a:gd name="connsiteY1" fmla="*/ 0 h 806087"/>
                <a:gd name="connsiteX2" fmla="*/ 2830131 w 2964482"/>
                <a:gd name="connsiteY2" fmla="*/ 0 h 806087"/>
                <a:gd name="connsiteX3" fmla="*/ 2964482 w 2964482"/>
                <a:gd name="connsiteY3" fmla="*/ 134351 h 806087"/>
                <a:gd name="connsiteX4" fmla="*/ 2964482 w 2964482"/>
                <a:gd name="connsiteY4" fmla="*/ 671736 h 806087"/>
                <a:gd name="connsiteX5" fmla="*/ 2830131 w 2964482"/>
                <a:gd name="connsiteY5" fmla="*/ 806087 h 806087"/>
                <a:gd name="connsiteX6" fmla="*/ 134351 w 2964482"/>
                <a:gd name="connsiteY6" fmla="*/ 806087 h 806087"/>
                <a:gd name="connsiteX7" fmla="*/ 0 w 2964482"/>
                <a:gd name="connsiteY7" fmla="*/ 671736 h 806087"/>
                <a:gd name="connsiteX8" fmla="*/ 0 w 2964482"/>
                <a:gd name="connsiteY8" fmla="*/ 134351 h 8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482" h="806087">
                  <a:moveTo>
                    <a:pt x="0" y="134351"/>
                  </a:moveTo>
                  <a:cubicBezTo>
                    <a:pt x="0" y="60151"/>
                    <a:pt x="60151" y="0"/>
                    <a:pt x="134351" y="0"/>
                  </a:cubicBezTo>
                  <a:lnTo>
                    <a:pt x="2830131" y="0"/>
                  </a:lnTo>
                  <a:cubicBezTo>
                    <a:pt x="2904331" y="0"/>
                    <a:pt x="2964482" y="60151"/>
                    <a:pt x="2964482" y="134351"/>
                  </a:cubicBezTo>
                  <a:lnTo>
                    <a:pt x="2964482" y="671736"/>
                  </a:lnTo>
                  <a:cubicBezTo>
                    <a:pt x="2964482" y="745936"/>
                    <a:pt x="2904331" y="806087"/>
                    <a:pt x="2830131" y="806087"/>
                  </a:cubicBezTo>
                  <a:lnTo>
                    <a:pt x="134351" y="806087"/>
                  </a:lnTo>
                  <a:cubicBezTo>
                    <a:pt x="60151" y="806087"/>
                    <a:pt x="0" y="745936"/>
                    <a:pt x="0" y="671736"/>
                  </a:cubicBezTo>
                  <a:lnTo>
                    <a:pt x="0" y="134351"/>
                  </a:lnTo>
                  <a:close/>
                </a:path>
              </a:pathLst>
            </a:custGeom>
            <a:solidFill>
              <a:schemeClr val="accent2">
                <a:lumMod val="20000"/>
                <a:lumOff val="80000"/>
                <a:alpha val="90000"/>
              </a:schemeClr>
            </a:solidFill>
            <a:ln>
              <a:solidFill>
                <a:srgbClr val="F4772A"/>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267" tIns="103267" rIns="103267" bIns="103267" numCol="1" spcCol="1270" anchor="t" anchorCtr="0">
              <a:noAutofit/>
            </a:bodyPr>
            <a:lstStyle/>
            <a:p>
              <a:pPr algn="ctr"/>
              <a:r>
                <a:rPr lang="zh-CN" altLang="en-US" b="1" dirty="0">
                  <a:solidFill>
                    <a:schemeClr val="dk1"/>
                  </a:solidFill>
                  <a:latin typeface="黑体" panose="02010609060101010101" pitchFamily="49" charset="-122"/>
                  <a:ea typeface="黑体" panose="02010609060101010101" pitchFamily="49" charset="-122"/>
                </a:rPr>
                <a:t>额外注意</a:t>
              </a:r>
              <a:r>
                <a:rPr lang="zh-CN" altLang="en-US" sz="1600" dirty="0"/>
                <a:t>：</a:t>
              </a:r>
              <a:endParaRPr lang="en-US" altLang="zh-CN" sz="1600" dirty="0"/>
            </a:p>
            <a:p>
              <a:pPr algn="ctr"/>
              <a:r>
                <a:rPr lang="zh-CN" altLang="en-US" sz="1600" dirty="0"/>
                <a:t>采用初赛数据集</a:t>
              </a:r>
              <a:r>
                <a:rPr lang="en-US" altLang="zh-CN" sz="1600" dirty="0" err="1"/>
                <a:t>train_all</a:t>
              </a:r>
              <a:r>
                <a:rPr lang="zh-CN" altLang="en-US" sz="1600" dirty="0"/>
                <a:t>进行训练，预测复赛数据集</a:t>
              </a:r>
              <a:r>
                <a:rPr lang="en-US" altLang="zh-CN" sz="1600" dirty="0" err="1"/>
                <a:t>train_all</a:t>
              </a:r>
              <a:r>
                <a:rPr lang="zh-CN" altLang="en-US" sz="1600" dirty="0"/>
                <a:t>，得出预测准确率并进行评估。</a:t>
              </a:r>
              <a:endParaRPr lang="en-US" altLang="zh-CN" sz="1600" dirty="0"/>
            </a:p>
            <a:p>
              <a:pPr algn="ctr"/>
              <a:endParaRPr lang="zh-CN" altLang="en-US" sz="1600" dirty="0"/>
            </a:p>
          </p:txBody>
        </p:sp>
        <p:cxnSp>
          <p:nvCxnSpPr>
            <p:cNvPr id="38" name="直接连接符 37"/>
            <p:cNvCxnSpPr>
              <a:stCxn id="13" idx="0"/>
              <a:endCxn id="18" idx="3"/>
            </p:cNvCxnSpPr>
            <p:nvPr/>
          </p:nvCxnSpPr>
          <p:spPr>
            <a:xfrm flipH="1" flipV="1">
              <a:off x="3916549" y="4353063"/>
              <a:ext cx="2067482" cy="887297"/>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18786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手杖形箭头 1"/>
          <p:cNvSpPr/>
          <p:nvPr/>
        </p:nvSpPr>
        <p:spPr>
          <a:xfrm rot="16200000" flipH="1">
            <a:off x="3696383" y="-1637616"/>
            <a:ext cx="4799235" cy="12191998"/>
          </a:xfrm>
          <a:custGeom>
            <a:avLst/>
            <a:gdLst/>
            <a:ahLst/>
            <a:cxnLst/>
            <a:rect l="l" t="t" r="r" b="b"/>
            <a:pathLst>
              <a:path w="3228469" h="8055006">
                <a:moveTo>
                  <a:pt x="0" y="1587180"/>
                </a:moveTo>
                <a:lnTo>
                  <a:pt x="0" y="7221854"/>
                </a:lnTo>
                <a:cubicBezTo>
                  <a:pt x="0" y="7681991"/>
                  <a:pt x="373015" y="8055006"/>
                  <a:pt x="833152" y="8055006"/>
                </a:cubicBezTo>
                <a:cubicBezTo>
                  <a:pt x="1264530" y="8055006"/>
                  <a:pt x="1619337" y="7727161"/>
                  <a:pt x="1662003" y="7307039"/>
                </a:cubicBezTo>
                <a:lnTo>
                  <a:pt x="1666105" y="7225794"/>
                </a:lnTo>
                <a:lnTo>
                  <a:pt x="1669678" y="7225794"/>
                </a:lnTo>
                <a:cubicBezTo>
                  <a:pt x="1669678" y="5347570"/>
                  <a:pt x="1669677" y="3469345"/>
                  <a:pt x="1669677" y="1591121"/>
                </a:cubicBezTo>
                <a:cubicBezTo>
                  <a:pt x="1669677" y="1350665"/>
                  <a:pt x="1864605" y="1155737"/>
                  <a:pt x="2105061" y="1155737"/>
                </a:cubicBezTo>
                <a:lnTo>
                  <a:pt x="2105061" y="1155736"/>
                </a:lnTo>
                <a:cubicBezTo>
                  <a:pt x="2345517" y="1155736"/>
                  <a:pt x="2540445" y="1350664"/>
                  <a:pt x="2540445" y="1591120"/>
                </a:cubicBezTo>
                <a:lnTo>
                  <a:pt x="2540445" y="6598130"/>
                </a:lnTo>
                <a:lnTo>
                  <a:pt x="2250189" y="6598130"/>
                </a:lnTo>
                <a:lnTo>
                  <a:pt x="2739329" y="7225794"/>
                </a:lnTo>
                <a:lnTo>
                  <a:pt x="3228469" y="6598130"/>
                </a:lnTo>
                <a:lnTo>
                  <a:pt x="2938213" y="6598130"/>
                </a:lnTo>
                <a:lnTo>
                  <a:pt x="2938213" y="1591120"/>
                </a:lnTo>
                <a:cubicBezTo>
                  <a:pt x="2938213" y="1130983"/>
                  <a:pt x="2565198" y="757968"/>
                  <a:pt x="2105061" y="757968"/>
                </a:cubicBezTo>
                <a:cubicBezTo>
                  <a:pt x="1673683" y="757968"/>
                  <a:pt x="1318876" y="1085813"/>
                  <a:pt x="1276210" y="1505935"/>
                </a:cubicBezTo>
                <a:lnTo>
                  <a:pt x="1272108" y="1587180"/>
                </a:lnTo>
                <a:lnTo>
                  <a:pt x="1268535" y="1587180"/>
                </a:lnTo>
                <a:cubicBezTo>
                  <a:pt x="1268535" y="3465404"/>
                  <a:pt x="1268536" y="5343629"/>
                  <a:pt x="1268536" y="7221853"/>
                </a:cubicBezTo>
                <a:cubicBezTo>
                  <a:pt x="1268536" y="7462309"/>
                  <a:pt x="1073608" y="7657237"/>
                  <a:pt x="833152" y="7657237"/>
                </a:cubicBezTo>
                <a:lnTo>
                  <a:pt x="833152" y="7657238"/>
                </a:lnTo>
                <a:cubicBezTo>
                  <a:pt x="592696" y="7657238"/>
                  <a:pt x="397768" y="7462310"/>
                  <a:pt x="397768" y="7221854"/>
                </a:cubicBezTo>
                <a:lnTo>
                  <a:pt x="397768" y="1587180"/>
                </a:lnTo>
                <a:lnTo>
                  <a:pt x="397602" y="1587180"/>
                </a:lnTo>
                <a:lnTo>
                  <a:pt x="397602" y="0"/>
                </a:lnTo>
                <a:lnTo>
                  <a:pt x="761" y="0"/>
                </a:lnTo>
                <a:lnTo>
                  <a:pt x="761" y="1587180"/>
                </a:lnTo>
                <a:close/>
              </a:path>
            </a:pathLst>
          </a:custGeom>
          <a:solidFill>
            <a:srgbClr val="19406B"/>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09459"/>
            <a:endParaRPr kumimoji="1" lang="zh-CN" altLang="en-US" sz="3200">
              <a:solidFill>
                <a:srgbClr val="1E2D43"/>
              </a:solidFill>
              <a:latin typeface="Calibri"/>
              <a:ea typeface="宋体"/>
            </a:endParaRPr>
          </a:p>
        </p:txBody>
      </p:sp>
      <p:sp>
        <p:nvSpPr>
          <p:cNvPr id="10" name="等腰三角形 15"/>
          <p:cNvSpPr/>
          <p:nvPr/>
        </p:nvSpPr>
        <p:spPr>
          <a:xfrm rot="3247551">
            <a:off x="1573990" y="921020"/>
            <a:ext cx="1744295" cy="1909624"/>
          </a:xfrm>
          <a:custGeom>
            <a:avLst/>
            <a:gdLst/>
            <a:ahLst/>
            <a:cxnLst/>
            <a:rect l="l" t="t" r="r" b="b"/>
            <a:pathLst>
              <a:path w="1629149" h="1783565">
                <a:moveTo>
                  <a:pt x="437303" y="1690743"/>
                </a:moveTo>
                <a:cubicBezTo>
                  <a:pt x="38690" y="1482381"/>
                  <a:pt x="-115540" y="990332"/>
                  <a:pt x="92822" y="591719"/>
                </a:cubicBezTo>
                <a:cubicBezTo>
                  <a:pt x="223048" y="342586"/>
                  <a:pt x="464089" y="188916"/>
                  <a:pt x="723875" y="159567"/>
                </a:cubicBezTo>
                <a:lnTo>
                  <a:pt x="763992" y="158940"/>
                </a:lnTo>
                <a:lnTo>
                  <a:pt x="856178" y="0"/>
                </a:lnTo>
                <a:lnTo>
                  <a:pt x="952755" y="166512"/>
                </a:lnTo>
                <a:lnTo>
                  <a:pt x="960258" y="167499"/>
                </a:lnTo>
                <a:cubicBezTo>
                  <a:pt x="1039082" y="181852"/>
                  <a:pt x="1117106" y="208172"/>
                  <a:pt x="1191846" y="247240"/>
                </a:cubicBezTo>
                <a:cubicBezTo>
                  <a:pt x="1590460" y="455602"/>
                  <a:pt x="1744689" y="947652"/>
                  <a:pt x="1536328" y="1346264"/>
                </a:cubicBezTo>
                <a:cubicBezTo>
                  <a:pt x="1327966" y="1744877"/>
                  <a:pt x="835917" y="1899105"/>
                  <a:pt x="437303" y="1690743"/>
                </a:cubicBezTo>
                <a:close/>
              </a:path>
            </a:pathLst>
          </a:custGeom>
          <a:solidFill>
            <a:srgbClr val="F4772A"/>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59"/>
            <a:endParaRPr kumimoji="1" lang="zh-CN" altLang="en-US" sz="3200">
              <a:solidFill>
                <a:srgbClr val="070707"/>
              </a:solidFill>
              <a:latin typeface="Calibri"/>
              <a:ea typeface="宋体"/>
            </a:endParaRPr>
          </a:p>
        </p:txBody>
      </p:sp>
      <p:sp>
        <p:nvSpPr>
          <p:cNvPr id="13" name="矩形 12"/>
          <p:cNvSpPr/>
          <p:nvPr/>
        </p:nvSpPr>
        <p:spPr>
          <a:xfrm>
            <a:off x="3693093" y="843977"/>
            <a:ext cx="2981548" cy="1107996"/>
          </a:xfrm>
          <a:prstGeom prst="rect">
            <a:avLst/>
          </a:prstGeom>
        </p:spPr>
        <p:txBody>
          <a:bodyPr wrap="square">
            <a:spAutoFit/>
          </a:bodyPr>
          <a:lstStyle/>
          <a:p>
            <a:pPr algn="ctr">
              <a:buNone/>
            </a:pPr>
            <a:r>
              <a:rPr lang="zh-CN" altLang="en-US" b="1" dirty="0">
                <a:solidFill>
                  <a:schemeClr val="dk1"/>
                </a:solidFill>
                <a:latin typeface="黑体" panose="02010609060101010101" pitchFamily="49" charset="-122"/>
                <a:ea typeface="黑体" panose="02010609060101010101" pitchFamily="49" charset="-122"/>
                <a:sym typeface="微软雅黑" panose="020B0503020204020204" pitchFamily="34" charset="-122"/>
              </a:rPr>
              <a:t>处理缺失与无效数据</a:t>
            </a:r>
            <a:endParaRPr lang="en-US" altLang="zh-CN" b="1" dirty="0">
              <a:solidFill>
                <a:schemeClr val="dk1"/>
              </a:solidFill>
              <a:latin typeface="黑体" panose="02010609060101010101" pitchFamily="49" charset="-122"/>
              <a:ea typeface="黑体" panose="02010609060101010101" pitchFamily="49" charset="-122"/>
              <a:sym typeface="微软雅黑" panose="020B0503020204020204" pitchFamily="34" charset="-122"/>
            </a:endParaRPr>
          </a:p>
          <a:p>
            <a:pPr algn="ctr">
              <a:buNone/>
            </a:pPr>
            <a:r>
              <a:rPr lang="zh-CN" altLang="en-US" sz="1600" dirty="0">
                <a:latin typeface="微软雅黑" panose="020B0503020204020204" pitchFamily="34" charset="-122"/>
                <a:sym typeface="微软雅黑" panose="020B0503020204020204" pitchFamily="34" charset="-122"/>
              </a:rPr>
              <a:t>得益于较为完全的电信数据统计，几乎都是完整的数据，仅有</a:t>
            </a:r>
            <a:r>
              <a:rPr lang="en-US" altLang="zh-CN" sz="1600" dirty="0">
                <a:latin typeface="微软雅黑" panose="020B0503020204020204" pitchFamily="34" charset="-122"/>
                <a:sym typeface="微软雅黑" panose="020B0503020204020204" pitchFamily="34" charset="-122"/>
              </a:rPr>
              <a:t>4</a:t>
            </a:r>
            <a:r>
              <a:rPr lang="zh-CN" altLang="en-US" sz="1600" dirty="0">
                <a:latin typeface="微软雅黑" panose="020B0503020204020204" pitchFamily="34" charset="-122"/>
                <a:sym typeface="微软雅黑" panose="020B0503020204020204" pitchFamily="34" charset="-122"/>
              </a:rPr>
              <a:t>个内容为</a:t>
            </a:r>
            <a:r>
              <a:rPr lang="en-US" altLang="zh-CN" sz="1600" dirty="0">
                <a:latin typeface="微软雅黑" panose="020B0503020204020204" pitchFamily="34" charset="-122"/>
                <a:sym typeface="微软雅黑" panose="020B0503020204020204" pitchFamily="34" charset="-122"/>
              </a:rPr>
              <a:t>\N</a:t>
            </a:r>
            <a:r>
              <a:rPr lang="zh-CN" altLang="en-US" sz="1600" dirty="0">
                <a:latin typeface="微软雅黑" panose="020B0503020204020204" pitchFamily="34" charset="-122"/>
                <a:sym typeface="微软雅黑" panose="020B0503020204020204" pitchFamily="34" charset="-122"/>
              </a:rPr>
              <a:t>的缺失数据。</a:t>
            </a:r>
          </a:p>
        </p:txBody>
      </p:sp>
      <p:grpSp>
        <p:nvGrpSpPr>
          <p:cNvPr id="24" name="组 41"/>
          <p:cNvGrpSpPr/>
          <p:nvPr/>
        </p:nvGrpSpPr>
        <p:grpSpPr>
          <a:xfrm>
            <a:off x="1885902" y="1331858"/>
            <a:ext cx="978835" cy="1031163"/>
            <a:chOff x="3222625" y="984250"/>
            <a:chExt cx="1009650" cy="1063625"/>
          </a:xfrm>
          <a:solidFill>
            <a:srgbClr val="FFFFFF"/>
          </a:solidFill>
        </p:grpSpPr>
        <p:sp>
          <p:nvSpPr>
            <p:cNvPr id="25" name="Freeform 61"/>
            <p:cNvSpPr>
              <a:spLocks noEditPoints="1"/>
            </p:cNvSpPr>
            <p:nvPr/>
          </p:nvSpPr>
          <p:spPr bwMode="auto">
            <a:xfrm>
              <a:off x="3454400" y="1250950"/>
              <a:ext cx="539750" cy="796925"/>
            </a:xfrm>
            <a:custGeom>
              <a:avLst/>
              <a:gdLst/>
              <a:ahLst/>
              <a:cxnLst>
                <a:cxn ang="0">
                  <a:pos x="136" y="4"/>
                </a:cxn>
                <a:cxn ang="0">
                  <a:pos x="76" y="30"/>
                </a:cxn>
                <a:cxn ang="0">
                  <a:pos x="30" y="76"/>
                </a:cxn>
                <a:cxn ang="0">
                  <a:pos x="4" y="136"/>
                </a:cxn>
                <a:cxn ang="0">
                  <a:pos x="2" y="190"/>
                </a:cxn>
                <a:cxn ang="0">
                  <a:pos x="30" y="262"/>
                </a:cxn>
                <a:cxn ang="0">
                  <a:pos x="70" y="314"/>
                </a:cxn>
                <a:cxn ang="0">
                  <a:pos x="82" y="348"/>
                </a:cxn>
                <a:cxn ang="0">
                  <a:pos x="76" y="368"/>
                </a:cxn>
                <a:cxn ang="0">
                  <a:pos x="76" y="390"/>
                </a:cxn>
                <a:cxn ang="0">
                  <a:pos x="84" y="408"/>
                </a:cxn>
                <a:cxn ang="0">
                  <a:pos x="74" y="434"/>
                </a:cxn>
                <a:cxn ang="0">
                  <a:pos x="80" y="456"/>
                </a:cxn>
                <a:cxn ang="0">
                  <a:pos x="104" y="472"/>
                </a:cxn>
                <a:cxn ang="0">
                  <a:pos x="110" y="478"/>
                </a:cxn>
                <a:cxn ang="0">
                  <a:pos x="134" y="502"/>
                </a:cxn>
                <a:cxn ang="0">
                  <a:pos x="156" y="488"/>
                </a:cxn>
                <a:cxn ang="0">
                  <a:pos x="188" y="474"/>
                </a:cxn>
                <a:cxn ang="0">
                  <a:pos x="190" y="488"/>
                </a:cxn>
                <a:cxn ang="0">
                  <a:pos x="212" y="502"/>
                </a:cxn>
                <a:cxn ang="0">
                  <a:pos x="236" y="478"/>
                </a:cxn>
                <a:cxn ang="0">
                  <a:pos x="236" y="474"/>
                </a:cxn>
                <a:cxn ang="0">
                  <a:pos x="264" y="462"/>
                </a:cxn>
                <a:cxn ang="0">
                  <a:pos x="274" y="434"/>
                </a:cxn>
                <a:cxn ang="0">
                  <a:pos x="268" y="414"/>
                </a:cxn>
                <a:cxn ang="0">
                  <a:pos x="272" y="396"/>
                </a:cxn>
                <a:cxn ang="0">
                  <a:pos x="272" y="370"/>
                </a:cxn>
                <a:cxn ang="0">
                  <a:pos x="268" y="338"/>
                </a:cxn>
                <a:cxn ang="0">
                  <a:pos x="288" y="290"/>
                </a:cxn>
                <a:cxn ang="0">
                  <a:pos x="326" y="228"/>
                </a:cxn>
                <a:cxn ang="0">
                  <a:pos x="340" y="170"/>
                </a:cxn>
                <a:cxn ang="0">
                  <a:pos x="332" y="120"/>
                </a:cxn>
                <a:cxn ang="0">
                  <a:pos x="300" y="62"/>
                </a:cxn>
                <a:cxn ang="0">
                  <a:pos x="250" y="20"/>
                </a:cxn>
                <a:cxn ang="0">
                  <a:pos x="188" y="2"/>
                </a:cxn>
                <a:cxn ang="0">
                  <a:pos x="112" y="452"/>
                </a:cxn>
                <a:cxn ang="0">
                  <a:pos x="102" y="440"/>
                </a:cxn>
                <a:cxn ang="0">
                  <a:pos x="104" y="422"/>
                </a:cxn>
                <a:cxn ang="0">
                  <a:pos x="234" y="416"/>
                </a:cxn>
                <a:cxn ang="0">
                  <a:pos x="246" y="434"/>
                </a:cxn>
                <a:cxn ang="0">
                  <a:pos x="238" y="450"/>
                </a:cxn>
                <a:cxn ang="0">
                  <a:pos x="236" y="364"/>
                </a:cxn>
                <a:cxn ang="0">
                  <a:pos x="248" y="376"/>
                </a:cxn>
                <a:cxn ang="0">
                  <a:pos x="244" y="394"/>
                </a:cxn>
                <a:cxn ang="0">
                  <a:pos x="114" y="400"/>
                </a:cxn>
                <a:cxn ang="0">
                  <a:pos x="102" y="382"/>
                </a:cxn>
                <a:cxn ang="0">
                  <a:pos x="110" y="366"/>
                </a:cxn>
                <a:cxn ang="0">
                  <a:pos x="266" y="252"/>
                </a:cxn>
                <a:cxn ang="0">
                  <a:pos x="234" y="314"/>
                </a:cxn>
                <a:cxn ang="0">
                  <a:pos x="118" y="324"/>
                </a:cxn>
                <a:cxn ang="0">
                  <a:pos x="102" y="292"/>
                </a:cxn>
                <a:cxn ang="0">
                  <a:pos x="58" y="230"/>
                </a:cxn>
                <a:cxn ang="0">
                  <a:pos x="40" y="170"/>
                </a:cxn>
                <a:cxn ang="0">
                  <a:pos x="46" y="132"/>
                </a:cxn>
                <a:cxn ang="0">
                  <a:pos x="78" y="78"/>
                </a:cxn>
                <a:cxn ang="0">
                  <a:pos x="132" y="46"/>
                </a:cxn>
                <a:cxn ang="0">
                  <a:pos x="170" y="40"/>
                </a:cxn>
                <a:cxn ang="0">
                  <a:pos x="220" y="50"/>
                </a:cxn>
                <a:cxn ang="0">
                  <a:pos x="278" y="96"/>
                </a:cxn>
                <a:cxn ang="0">
                  <a:pos x="298" y="144"/>
                </a:cxn>
                <a:cxn ang="0">
                  <a:pos x="300" y="182"/>
                </a:cxn>
                <a:cxn ang="0">
                  <a:pos x="266" y="252"/>
                </a:cxn>
              </a:cxnLst>
              <a:rect l="0" t="0" r="r" b="b"/>
              <a:pathLst>
                <a:path w="340" h="502">
                  <a:moveTo>
                    <a:pt x="170" y="0"/>
                  </a:moveTo>
                  <a:lnTo>
                    <a:pt x="170" y="0"/>
                  </a:lnTo>
                  <a:lnTo>
                    <a:pt x="152" y="2"/>
                  </a:lnTo>
                  <a:lnTo>
                    <a:pt x="136" y="4"/>
                  </a:lnTo>
                  <a:lnTo>
                    <a:pt x="120" y="8"/>
                  </a:lnTo>
                  <a:lnTo>
                    <a:pt x="104" y="14"/>
                  </a:lnTo>
                  <a:lnTo>
                    <a:pt x="90" y="20"/>
                  </a:lnTo>
                  <a:lnTo>
                    <a:pt x="76" y="30"/>
                  </a:lnTo>
                  <a:lnTo>
                    <a:pt x="62" y="40"/>
                  </a:lnTo>
                  <a:lnTo>
                    <a:pt x="50" y="50"/>
                  </a:lnTo>
                  <a:lnTo>
                    <a:pt x="40" y="62"/>
                  </a:lnTo>
                  <a:lnTo>
                    <a:pt x="30" y="76"/>
                  </a:lnTo>
                  <a:lnTo>
                    <a:pt x="22" y="90"/>
                  </a:lnTo>
                  <a:lnTo>
                    <a:pt x="14" y="104"/>
                  </a:lnTo>
                  <a:lnTo>
                    <a:pt x="8" y="120"/>
                  </a:lnTo>
                  <a:lnTo>
                    <a:pt x="4" y="136"/>
                  </a:lnTo>
                  <a:lnTo>
                    <a:pt x="2" y="152"/>
                  </a:lnTo>
                  <a:lnTo>
                    <a:pt x="0" y="170"/>
                  </a:lnTo>
                  <a:lnTo>
                    <a:pt x="0" y="170"/>
                  </a:lnTo>
                  <a:lnTo>
                    <a:pt x="2" y="190"/>
                  </a:lnTo>
                  <a:lnTo>
                    <a:pt x="6" y="210"/>
                  </a:lnTo>
                  <a:lnTo>
                    <a:pt x="14" y="228"/>
                  </a:lnTo>
                  <a:lnTo>
                    <a:pt x="22" y="246"/>
                  </a:lnTo>
                  <a:lnTo>
                    <a:pt x="30" y="262"/>
                  </a:lnTo>
                  <a:lnTo>
                    <a:pt x="40" y="276"/>
                  </a:lnTo>
                  <a:lnTo>
                    <a:pt x="60" y="302"/>
                  </a:lnTo>
                  <a:lnTo>
                    <a:pt x="60" y="302"/>
                  </a:lnTo>
                  <a:lnTo>
                    <a:pt x="70" y="314"/>
                  </a:lnTo>
                  <a:lnTo>
                    <a:pt x="70" y="314"/>
                  </a:lnTo>
                  <a:lnTo>
                    <a:pt x="78" y="328"/>
                  </a:lnTo>
                  <a:lnTo>
                    <a:pt x="82" y="340"/>
                  </a:lnTo>
                  <a:lnTo>
                    <a:pt x="82" y="348"/>
                  </a:lnTo>
                  <a:lnTo>
                    <a:pt x="82" y="350"/>
                  </a:lnTo>
                  <a:lnTo>
                    <a:pt x="84" y="358"/>
                  </a:lnTo>
                  <a:lnTo>
                    <a:pt x="84" y="358"/>
                  </a:lnTo>
                  <a:lnTo>
                    <a:pt x="76" y="368"/>
                  </a:lnTo>
                  <a:lnTo>
                    <a:pt x="76" y="376"/>
                  </a:lnTo>
                  <a:lnTo>
                    <a:pt x="74" y="382"/>
                  </a:lnTo>
                  <a:lnTo>
                    <a:pt x="74" y="382"/>
                  </a:lnTo>
                  <a:lnTo>
                    <a:pt x="76" y="390"/>
                  </a:lnTo>
                  <a:lnTo>
                    <a:pt x="76" y="396"/>
                  </a:lnTo>
                  <a:lnTo>
                    <a:pt x="80" y="402"/>
                  </a:lnTo>
                  <a:lnTo>
                    <a:pt x="84" y="408"/>
                  </a:lnTo>
                  <a:lnTo>
                    <a:pt x="84" y="408"/>
                  </a:lnTo>
                  <a:lnTo>
                    <a:pt x="80" y="414"/>
                  </a:lnTo>
                  <a:lnTo>
                    <a:pt x="76" y="420"/>
                  </a:lnTo>
                  <a:lnTo>
                    <a:pt x="76" y="426"/>
                  </a:lnTo>
                  <a:lnTo>
                    <a:pt x="74" y="434"/>
                  </a:lnTo>
                  <a:lnTo>
                    <a:pt x="74" y="434"/>
                  </a:lnTo>
                  <a:lnTo>
                    <a:pt x="76" y="442"/>
                  </a:lnTo>
                  <a:lnTo>
                    <a:pt x="78" y="448"/>
                  </a:lnTo>
                  <a:lnTo>
                    <a:pt x="80" y="456"/>
                  </a:lnTo>
                  <a:lnTo>
                    <a:pt x="84" y="460"/>
                  </a:lnTo>
                  <a:lnTo>
                    <a:pt x="90" y="466"/>
                  </a:lnTo>
                  <a:lnTo>
                    <a:pt x="96" y="470"/>
                  </a:lnTo>
                  <a:lnTo>
                    <a:pt x="104" y="472"/>
                  </a:lnTo>
                  <a:lnTo>
                    <a:pt x="112" y="474"/>
                  </a:lnTo>
                  <a:lnTo>
                    <a:pt x="112" y="474"/>
                  </a:lnTo>
                  <a:lnTo>
                    <a:pt x="110" y="478"/>
                  </a:lnTo>
                  <a:lnTo>
                    <a:pt x="110" y="478"/>
                  </a:lnTo>
                  <a:lnTo>
                    <a:pt x="112" y="488"/>
                  </a:lnTo>
                  <a:lnTo>
                    <a:pt x="118" y="496"/>
                  </a:lnTo>
                  <a:lnTo>
                    <a:pt x="124" y="500"/>
                  </a:lnTo>
                  <a:lnTo>
                    <a:pt x="134" y="502"/>
                  </a:lnTo>
                  <a:lnTo>
                    <a:pt x="134" y="502"/>
                  </a:lnTo>
                  <a:lnTo>
                    <a:pt x="144" y="500"/>
                  </a:lnTo>
                  <a:lnTo>
                    <a:pt x="150" y="496"/>
                  </a:lnTo>
                  <a:lnTo>
                    <a:pt x="156" y="488"/>
                  </a:lnTo>
                  <a:lnTo>
                    <a:pt x="158" y="478"/>
                  </a:lnTo>
                  <a:lnTo>
                    <a:pt x="158" y="478"/>
                  </a:lnTo>
                  <a:lnTo>
                    <a:pt x="158" y="474"/>
                  </a:lnTo>
                  <a:lnTo>
                    <a:pt x="188" y="474"/>
                  </a:lnTo>
                  <a:lnTo>
                    <a:pt x="188" y="474"/>
                  </a:lnTo>
                  <a:lnTo>
                    <a:pt x="188" y="478"/>
                  </a:lnTo>
                  <a:lnTo>
                    <a:pt x="188" y="478"/>
                  </a:lnTo>
                  <a:lnTo>
                    <a:pt x="190" y="488"/>
                  </a:lnTo>
                  <a:lnTo>
                    <a:pt x="194" y="496"/>
                  </a:lnTo>
                  <a:lnTo>
                    <a:pt x="202" y="500"/>
                  </a:lnTo>
                  <a:lnTo>
                    <a:pt x="212" y="502"/>
                  </a:lnTo>
                  <a:lnTo>
                    <a:pt x="212" y="502"/>
                  </a:lnTo>
                  <a:lnTo>
                    <a:pt x="220" y="500"/>
                  </a:lnTo>
                  <a:lnTo>
                    <a:pt x="228" y="496"/>
                  </a:lnTo>
                  <a:lnTo>
                    <a:pt x="234" y="488"/>
                  </a:lnTo>
                  <a:lnTo>
                    <a:pt x="236" y="478"/>
                  </a:lnTo>
                  <a:lnTo>
                    <a:pt x="236" y="478"/>
                  </a:lnTo>
                  <a:lnTo>
                    <a:pt x="234" y="474"/>
                  </a:lnTo>
                  <a:lnTo>
                    <a:pt x="236" y="474"/>
                  </a:lnTo>
                  <a:lnTo>
                    <a:pt x="236" y="474"/>
                  </a:lnTo>
                  <a:lnTo>
                    <a:pt x="244" y="472"/>
                  </a:lnTo>
                  <a:lnTo>
                    <a:pt x="250" y="470"/>
                  </a:lnTo>
                  <a:lnTo>
                    <a:pt x="258" y="466"/>
                  </a:lnTo>
                  <a:lnTo>
                    <a:pt x="264" y="462"/>
                  </a:lnTo>
                  <a:lnTo>
                    <a:pt x="268" y="456"/>
                  </a:lnTo>
                  <a:lnTo>
                    <a:pt x="272" y="450"/>
                  </a:lnTo>
                  <a:lnTo>
                    <a:pt x="274" y="442"/>
                  </a:lnTo>
                  <a:lnTo>
                    <a:pt x="274" y="434"/>
                  </a:lnTo>
                  <a:lnTo>
                    <a:pt x="274" y="434"/>
                  </a:lnTo>
                  <a:lnTo>
                    <a:pt x="274" y="426"/>
                  </a:lnTo>
                  <a:lnTo>
                    <a:pt x="272" y="420"/>
                  </a:lnTo>
                  <a:lnTo>
                    <a:pt x="268" y="414"/>
                  </a:lnTo>
                  <a:lnTo>
                    <a:pt x="264" y="408"/>
                  </a:lnTo>
                  <a:lnTo>
                    <a:pt x="264" y="408"/>
                  </a:lnTo>
                  <a:lnTo>
                    <a:pt x="268" y="402"/>
                  </a:lnTo>
                  <a:lnTo>
                    <a:pt x="272" y="396"/>
                  </a:lnTo>
                  <a:lnTo>
                    <a:pt x="274" y="390"/>
                  </a:lnTo>
                  <a:lnTo>
                    <a:pt x="274" y="382"/>
                  </a:lnTo>
                  <a:lnTo>
                    <a:pt x="274" y="382"/>
                  </a:lnTo>
                  <a:lnTo>
                    <a:pt x="272" y="370"/>
                  </a:lnTo>
                  <a:lnTo>
                    <a:pt x="268" y="360"/>
                  </a:lnTo>
                  <a:lnTo>
                    <a:pt x="268" y="350"/>
                  </a:lnTo>
                  <a:lnTo>
                    <a:pt x="268" y="350"/>
                  </a:lnTo>
                  <a:lnTo>
                    <a:pt x="268" y="338"/>
                  </a:lnTo>
                  <a:lnTo>
                    <a:pt x="272" y="326"/>
                  </a:lnTo>
                  <a:lnTo>
                    <a:pt x="280" y="306"/>
                  </a:lnTo>
                  <a:lnTo>
                    <a:pt x="280" y="306"/>
                  </a:lnTo>
                  <a:lnTo>
                    <a:pt x="288" y="290"/>
                  </a:lnTo>
                  <a:lnTo>
                    <a:pt x="300" y="274"/>
                  </a:lnTo>
                  <a:lnTo>
                    <a:pt x="300" y="274"/>
                  </a:lnTo>
                  <a:lnTo>
                    <a:pt x="314" y="252"/>
                  </a:lnTo>
                  <a:lnTo>
                    <a:pt x="326" y="228"/>
                  </a:lnTo>
                  <a:lnTo>
                    <a:pt x="332" y="214"/>
                  </a:lnTo>
                  <a:lnTo>
                    <a:pt x="336" y="200"/>
                  </a:lnTo>
                  <a:lnTo>
                    <a:pt x="338" y="186"/>
                  </a:lnTo>
                  <a:lnTo>
                    <a:pt x="340" y="170"/>
                  </a:lnTo>
                  <a:lnTo>
                    <a:pt x="340" y="170"/>
                  </a:lnTo>
                  <a:lnTo>
                    <a:pt x="338" y="152"/>
                  </a:lnTo>
                  <a:lnTo>
                    <a:pt x="336" y="136"/>
                  </a:lnTo>
                  <a:lnTo>
                    <a:pt x="332" y="120"/>
                  </a:lnTo>
                  <a:lnTo>
                    <a:pt x="326" y="104"/>
                  </a:lnTo>
                  <a:lnTo>
                    <a:pt x="320" y="90"/>
                  </a:lnTo>
                  <a:lnTo>
                    <a:pt x="310" y="76"/>
                  </a:lnTo>
                  <a:lnTo>
                    <a:pt x="300" y="62"/>
                  </a:lnTo>
                  <a:lnTo>
                    <a:pt x="290" y="50"/>
                  </a:lnTo>
                  <a:lnTo>
                    <a:pt x="278" y="40"/>
                  </a:lnTo>
                  <a:lnTo>
                    <a:pt x="264" y="30"/>
                  </a:lnTo>
                  <a:lnTo>
                    <a:pt x="250" y="20"/>
                  </a:lnTo>
                  <a:lnTo>
                    <a:pt x="236" y="14"/>
                  </a:lnTo>
                  <a:lnTo>
                    <a:pt x="220" y="8"/>
                  </a:lnTo>
                  <a:lnTo>
                    <a:pt x="204" y="4"/>
                  </a:lnTo>
                  <a:lnTo>
                    <a:pt x="188" y="2"/>
                  </a:lnTo>
                  <a:lnTo>
                    <a:pt x="170" y="0"/>
                  </a:lnTo>
                  <a:lnTo>
                    <a:pt x="170" y="0"/>
                  </a:lnTo>
                  <a:close/>
                  <a:moveTo>
                    <a:pt x="234" y="452"/>
                  </a:moveTo>
                  <a:lnTo>
                    <a:pt x="112" y="452"/>
                  </a:lnTo>
                  <a:lnTo>
                    <a:pt x="112" y="452"/>
                  </a:lnTo>
                  <a:lnTo>
                    <a:pt x="108" y="450"/>
                  </a:lnTo>
                  <a:lnTo>
                    <a:pt x="104" y="446"/>
                  </a:lnTo>
                  <a:lnTo>
                    <a:pt x="102" y="440"/>
                  </a:lnTo>
                  <a:lnTo>
                    <a:pt x="100" y="434"/>
                  </a:lnTo>
                  <a:lnTo>
                    <a:pt x="100" y="434"/>
                  </a:lnTo>
                  <a:lnTo>
                    <a:pt x="102" y="428"/>
                  </a:lnTo>
                  <a:lnTo>
                    <a:pt x="104" y="422"/>
                  </a:lnTo>
                  <a:lnTo>
                    <a:pt x="108" y="418"/>
                  </a:lnTo>
                  <a:lnTo>
                    <a:pt x="112" y="416"/>
                  </a:lnTo>
                  <a:lnTo>
                    <a:pt x="234" y="416"/>
                  </a:lnTo>
                  <a:lnTo>
                    <a:pt x="234" y="416"/>
                  </a:lnTo>
                  <a:lnTo>
                    <a:pt x="238" y="418"/>
                  </a:lnTo>
                  <a:lnTo>
                    <a:pt x="242" y="422"/>
                  </a:lnTo>
                  <a:lnTo>
                    <a:pt x="244" y="428"/>
                  </a:lnTo>
                  <a:lnTo>
                    <a:pt x="246" y="434"/>
                  </a:lnTo>
                  <a:lnTo>
                    <a:pt x="246" y="434"/>
                  </a:lnTo>
                  <a:lnTo>
                    <a:pt x="244" y="440"/>
                  </a:lnTo>
                  <a:lnTo>
                    <a:pt x="242" y="446"/>
                  </a:lnTo>
                  <a:lnTo>
                    <a:pt x="238" y="450"/>
                  </a:lnTo>
                  <a:lnTo>
                    <a:pt x="234" y="452"/>
                  </a:lnTo>
                  <a:lnTo>
                    <a:pt x="234" y="452"/>
                  </a:lnTo>
                  <a:close/>
                  <a:moveTo>
                    <a:pt x="114" y="364"/>
                  </a:moveTo>
                  <a:lnTo>
                    <a:pt x="236" y="364"/>
                  </a:lnTo>
                  <a:lnTo>
                    <a:pt x="236" y="364"/>
                  </a:lnTo>
                  <a:lnTo>
                    <a:pt x="240" y="366"/>
                  </a:lnTo>
                  <a:lnTo>
                    <a:pt x="244" y="370"/>
                  </a:lnTo>
                  <a:lnTo>
                    <a:pt x="248" y="376"/>
                  </a:lnTo>
                  <a:lnTo>
                    <a:pt x="248" y="382"/>
                  </a:lnTo>
                  <a:lnTo>
                    <a:pt x="248" y="382"/>
                  </a:lnTo>
                  <a:lnTo>
                    <a:pt x="248" y="388"/>
                  </a:lnTo>
                  <a:lnTo>
                    <a:pt x="244" y="394"/>
                  </a:lnTo>
                  <a:lnTo>
                    <a:pt x="240" y="398"/>
                  </a:lnTo>
                  <a:lnTo>
                    <a:pt x="236" y="400"/>
                  </a:lnTo>
                  <a:lnTo>
                    <a:pt x="114" y="400"/>
                  </a:lnTo>
                  <a:lnTo>
                    <a:pt x="114" y="400"/>
                  </a:lnTo>
                  <a:lnTo>
                    <a:pt x="110" y="398"/>
                  </a:lnTo>
                  <a:lnTo>
                    <a:pt x="106" y="394"/>
                  </a:lnTo>
                  <a:lnTo>
                    <a:pt x="104" y="388"/>
                  </a:lnTo>
                  <a:lnTo>
                    <a:pt x="102" y="382"/>
                  </a:lnTo>
                  <a:lnTo>
                    <a:pt x="102" y="382"/>
                  </a:lnTo>
                  <a:lnTo>
                    <a:pt x="104" y="376"/>
                  </a:lnTo>
                  <a:lnTo>
                    <a:pt x="106" y="370"/>
                  </a:lnTo>
                  <a:lnTo>
                    <a:pt x="110" y="366"/>
                  </a:lnTo>
                  <a:lnTo>
                    <a:pt x="114" y="364"/>
                  </a:lnTo>
                  <a:lnTo>
                    <a:pt x="114" y="364"/>
                  </a:lnTo>
                  <a:close/>
                  <a:moveTo>
                    <a:pt x="266" y="252"/>
                  </a:moveTo>
                  <a:lnTo>
                    <a:pt x="266" y="252"/>
                  </a:lnTo>
                  <a:lnTo>
                    <a:pt x="256" y="270"/>
                  </a:lnTo>
                  <a:lnTo>
                    <a:pt x="244" y="288"/>
                  </a:lnTo>
                  <a:lnTo>
                    <a:pt x="244" y="288"/>
                  </a:lnTo>
                  <a:lnTo>
                    <a:pt x="234" y="314"/>
                  </a:lnTo>
                  <a:lnTo>
                    <a:pt x="228" y="334"/>
                  </a:lnTo>
                  <a:lnTo>
                    <a:pt x="120" y="334"/>
                  </a:lnTo>
                  <a:lnTo>
                    <a:pt x="120" y="334"/>
                  </a:lnTo>
                  <a:lnTo>
                    <a:pt x="118" y="324"/>
                  </a:lnTo>
                  <a:lnTo>
                    <a:pt x="114" y="314"/>
                  </a:lnTo>
                  <a:lnTo>
                    <a:pt x="108" y="304"/>
                  </a:lnTo>
                  <a:lnTo>
                    <a:pt x="102" y="292"/>
                  </a:lnTo>
                  <a:lnTo>
                    <a:pt x="102" y="292"/>
                  </a:lnTo>
                  <a:lnTo>
                    <a:pt x="90" y="278"/>
                  </a:lnTo>
                  <a:lnTo>
                    <a:pt x="90" y="278"/>
                  </a:lnTo>
                  <a:lnTo>
                    <a:pt x="74" y="254"/>
                  </a:lnTo>
                  <a:lnTo>
                    <a:pt x="58" y="230"/>
                  </a:lnTo>
                  <a:lnTo>
                    <a:pt x="50" y="216"/>
                  </a:lnTo>
                  <a:lnTo>
                    <a:pt x="44" y="200"/>
                  </a:lnTo>
                  <a:lnTo>
                    <a:pt x="42" y="186"/>
                  </a:lnTo>
                  <a:lnTo>
                    <a:pt x="40" y="170"/>
                  </a:lnTo>
                  <a:lnTo>
                    <a:pt x="40" y="170"/>
                  </a:lnTo>
                  <a:lnTo>
                    <a:pt x="40" y="156"/>
                  </a:lnTo>
                  <a:lnTo>
                    <a:pt x="42" y="144"/>
                  </a:lnTo>
                  <a:lnTo>
                    <a:pt x="46" y="132"/>
                  </a:lnTo>
                  <a:lnTo>
                    <a:pt x="50" y="120"/>
                  </a:lnTo>
                  <a:lnTo>
                    <a:pt x="56" y="108"/>
                  </a:lnTo>
                  <a:lnTo>
                    <a:pt x="62" y="96"/>
                  </a:lnTo>
                  <a:lnTo>
                    <a:pt x="78" y="78"/>
                  </a:lnTo>
                  <a:lnTo>
                    <a:pt x="98" y="62"/>
                  </a:lnTo>
                  <a:lnTo>
                    <a:pt x="108" y="56"/>
                  </a:lnTo>
                  <a:lnTo>
                    <a:pt x="120" y="50"/>
                  </a:lnTo>
                  <a:lnTo>
                    <a:pt x="132" y="46"/>
                  </a:lnTo>
                  <a:lnTo>
                    <a:pt x="144" y="42"/>
                  </a:lnTo>
                  <a:lnTo>
                    <a:pt x="156" y="40"/>
                  </a:lnTo>
                  <a:lnTo>
                    <a:pt x="170" y="40"/>
                  </a:lnTo>
                  <a:lnTo>
                    <a:pt x="170" y="40"/>
                  </a:lnTo>
                  <a:lnTo>
                    <a:pt x="184" y="40"/>
                  </a:lnTo>
                  <a:lnTo>
                    <a:pt x="196" y="42"/>
                  </a:lnTo>
                  <a:lnTo>
                    <a:pt x="208" y="46"/>
                  </a:lnTo>
                  <a:lnTo>
                    <a:pt x="220" y="50"/>
                  </a:lnTo>
                  <a:lnTo>
                    <a:pt x="232" y="56"/>
                  </a:lnTo>
                  <a:lnTo>
                    <a:pt x="242" y="62"/>
                  </a:lnTo>
                  <a:lnTo>
                    <a:pt x="262" y="78"/>
                  </a:lnTo>
                  <a:lnTo>
                    <a:pt x="278" y="96"/>
                  </a:lnTo>
                  <a:lnTo>
                    <a:pt x="284" y="108"/>
                  </a:lnTo>
                  <a:lnTo>
                    <a:pt x="290" y="120"/>
                  </a:lnTo>
                  <a:lnTo>
                    <a:pt x="294" y="132"/>
                  </a:lnTo>
                  <a:lnTo>
                    <a:pt x="298" y="144"/>
                  </a:lnTo>
                  <a:lnTo>
                    <a:pt x="300" y="156"/>
                  </a:lnTo>
                  <a:lnTo>
                    <a:pt x="300" y="170"/>
                  </a:lnTo>
                  <a:lnTo>
                    <a:pt x="300" y="170"/>
                  </a:lnTo>
                  <a:lnTo>
                    <a:pt x="300" y="182"/>
                  </a:lnTo>
                  <a:lnTo>
                    <a:pt x="298" y="192"/>
                  </a:lnTo>
                  <a:lnTo>
                    <a:pt x="290" y="214"/>
                  </a:lnTo>
                  <a:lnTo>
                    <a:pt x="280" y="232"/>
                  </a:lnTo>
                  <a:lnTo>
                    <a:pt x="266" y="252"/>
                  </a:lnTo>
                  <a:lnTo>
                    <a:pt x="266" y="25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6" name="Freeform 62"/>
            <p:cNvSpPr>
              <a:spLocks/>
            </p:cNvSpPr>
            <p:nvPr/>
          </p:nvSpPr>
          <p:spPr bwMode="auto">
            <a:xfrm>
              <a:off x="3702050" y="984250"/>
              <a:ext cx="50800" cy="209550"/>
            </a:xfrm>
            <a:custGeom>
              <a:avLst/>
              <a:gdLst/>
              <a:ahLst/>
              <a:cxnLst>
                <a:cxn ang="0">
                  <a:pos x="16" y="132"/>
                </a:cxn>
                <a:cxn ang="0">
                  <a:pos x="16" y="132"/>
                </a:cxn>
                <a:cxn ang="0">
                  <a:pos x="22" y="130"/>
                </a:cxn>
                <a:cxn ang="0">
                  <a:pos x="28" y="126"/>
                </a:cxn>
                <a:cxn ang="0">
                  <a:pos x="32" y="122"/>
                </a:cxn>
                <a:cxn ang="0">
                  <a:pos x="32" y="114"/>
                </a:cxn>
                <a:cxn ang="0">
                  <a:pos x="32" y="18"/>
                </a:cxn>
                <a:cxn ang="0">
                  <a:pos x="32" y="18"/>
                </a:cxn>
                <a:cxn ang="0">
                  <a:pos x="32" y="10"/>
                </a:cxn>
                <a:cxn ang="0">
                  <a:pos x="28" y="6"/>
                </a:cxn>
                <a:cxn ang="0">
                  <a:pos x="22" y="2"/>
                </a:cxn>
                <a:cxn ang="0">
                  <a:pos x="16" y="0"/>
                </a:cxn>
                <a:cxn ang="0">
                  <a:pos x="16" y="0"/>
                </a:cxn>
                <a:cxn ang="0">
                  <a:pos x="10" y="2"/>
                </a:cxn>
                <a:cxn ang="0">
                  <a:pos x="4" y="6"/>
                </a:cxn>
                <a:cxn ang="0">
                  <a:pos x="2" y="10"/>
                </a:cxn>
                <a:cxn ang="0">
                  <a:pos x="0" y="18"/>
                </a:cxn>
                <a:cxn ang="0">
                  <a:pos x="0" y="114"/>
                </a:cxn>
                <a:cxn ang="0">
                  <a:pos x="0" y="114"/>
                </a:cxn>
                <a:cxn ang="0">
                  <a:pos x="2" y="122"/>
                </a:cxn>
                <a:cxn ang="0">
                  <a:pos x="4" y="126"/>
                </a:cxn>
                <a:cxn ang="0">
                  <a:pos x="10" y="130"/>
                </a:cxn>
                <a:cxn ang="0">
                  <a:pos x="16" y="132"/>
                </a:cxn>
                <a:cxn ang="0">
                  <a:pos x="16" y="132"/>
                </a:cxn>
              </a:cxnLst>
              <a:rect l="0" t="0" r="r" b="b"/>
              <a:pathLst>
                <a:path w="32" h="132">
                  <a:moveTo>
                    <a:pt x="16" y="132"/>
                  </a:moveTo>
                  <a:lnTo>
                    <a:pt x="16" y="132"/>
                  </a:lnTo>
                  <a:lnTo>
                    <a:pt x="22" y="130"/>
                  </a:lnTo>
                  <a:lnTo>
                    <a:pt x="28" y="126"/>
                  </a:lnTo>
                  <a:lnTo>
                    <a:pt x="32" y="122"/>
                  </a:lnTo>
                  <a:lnTo>
                    <a:pt x="32" y="114"/>
                  </a:lnTo>
                  <a:lnTo>
                    <a:pt x="32" y="18"/>
                  </a:lnTo>
                  <a:lnTo>
                    <a:pt x="32" y="18"/>
                  </a:lnTo>
                  <a:lnTo>
                    <a:pt x="32" y="10"/>
                  </a:lnTo>
                  <a:lnTo>
                    <a:pt x="28" y="6"/>
                  </a:lnTo>
                  <a:lnTo>
                    <a:pt x="22" y="2"/>
                  </a:lnTo>
                  <a:lnTo>
                    <a:pt x="16" y="0"/>
                  </a:lnTo>
                  <a:lnTo>
                    <a:pt x="16" y="0"/>
                  </a:lnTo>
                  <a:lnTo>
                    <a:pt x="10" y="2"/>
                  </a:lnTo>
                  <a:lnTo>
                    <a:pt x="4" y="6"/>
                  </a:lnTo>
                  <a:lnTo>
                    <a:pt x="2" y="10"/>
                  </a:lnTo>
                  <a:lnTo>
                    <a:pt x="0" y="18"/>
                  </a:lnTo>
                  <a:lnTo>
                    <a:pt x="0" y="114"/>
                  </a:lnTo>
                  <a:lnTo>
                    <a:pt x="0" y="114"/>
                  </a:lnTo>
                  <a:lnTo>
                    <a:pt x="2" y="122"/>
                  </a:lnTo>
                  <a:lnTo>
                    <a:pt x="4" y="126"/>
                  </a:lnTo>
                  <a:lnTo>
                    <a:pt x="10" y="130"/>
                  </a:lnTo>
                  <a:lnTo>
                    <a:pt x="16" y="132"/>
                  </a:lnTo>
                  <a:lnTo>
                    <a:pt x="16" y="1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7" name="Freeform 63"/>
            <p:cNvSpPr>
              <a:spLocks/>
            </p:cNvSpPr>
            <p:nvPr/>
          </p:nvSpPr>
          <p:spPr bwMode="auto">
            <a:xfrm>
              <a:off x="3222625" y="1270000"/>
              <a:ext cx="187325" cy="130175"/>
            </a:xfrm>
            <a:custGeom>
              <a:avLst/>
              <a:gdLst/>
              <a:ahLst/>
              <a:cxnLst>
                <a:cxn ang="0">
                  <a:pos x="110" y="50"/>
                </a:cxn>
                <a:cxn ang="0">
                  <a:pos x="26" y="2"/>
                </a:cxn>
                <a:cxn ang="0">
                  <a:pos x="26" y="2"/>
                </a:cxn>
                <a:cxn ang="0">
                  <a:pos x="20" y="0"/>
                </a:cxn>
                <a:cxn ang="0">
                  <a:pos x="12" y="0"/>
                </a:cxn>
                <a:cxn ang="0">
                  <a:pos x="8" y="4"/>
                </a:cxn>
                <a:cxn ang="0">
                  <a:pos x="2" y="8"/>
                </a:cxn>
                <a:cxn ang="0">
                  <a:pos x="2" y="8"/>
                </a:cxn>
                <a:cxn ang="0">
                  <a:pos x="0" y="14"/>
                </a:cxn>
                <a:cxn ang="0">
                  <a:pos x="2" y="20"/>
                </a:cxn>
                <a:cxn ang="0">
                  <a:pos x="4" y="26"/>
                </a:cxn>
                <a:cxn ang="0">
                  <a:pos x="8" y="30"/>
                </a:cxn>
                <a:cxn ang="0">
                  <a:pos x="94" y="80"/>
                </a:cxn>
                <a:cxn ang="0">
                  <a:pos x="94" y="80"/>
                </a:cxn>
                <a:cxn ang="0">
                  <a:pos x="100" y="82"/>
                </a:cxn>
                <a:cxn ang="0">
                  <a:pos x="106" y="80"/>
                </a:cxn>
                <a:cxn ang="0">
                  <a:pos x="112" y="78"/>
                </a:cxn>
                <a:cxn ang="0">
                  <a:pos x="116" y="74"/>
                </a:cxn>
                <a:cxn ang="0">
                  <a:pos x="116" y="74"/>
                </a:cxn>
                <a:cxn ang="0">
                  <a:pos x="118" y="66"/>
                </a:cxn>
                <a:cxn ang="0">
                  <a:pos x="118" y="60"/>
                </a:cxn>
                <a:cxn ang="0">
                  <a:pos x="114" y="54"/>
                </a:cxn>
                <a:cxn ang="0">
                  <a:pos x="110" y="50"/>
                </a:cxn>
                <a:cxn ang="0">
                  <a:pos x="110" y="50"/>
                </a:cxn>
              </a:cxnLst>
              <a:rect l="0" t="0" r="r" b="b"/>
              <a:pathLst>
                <a:path w="118" h="82">
                  <a:moveTo>
                    <a:pt x="110" y="50"/>
                  </a:moveTo>
                  <a:lnTo>
                    <a:pt x="26" y="2"/>
                  </a:lnTo>
                  <a:lnTo>
                    <a:pt x="26" y="2"/>
                  </a:lnTo>
                  <a:lnTo>
                    <a:pt x="20" y="0"/>
                  </a:lnTo>
                  <a:lnTo>
                    <a:pt x="12" y="0"/>
                  </a:lnTo>
                  <a:lnTo>
                    <a:pt x="8" y="4"/>
                  </a:lnTo>
                  <a:lnTo>
                    <a:pt x="2" y="8"/>
                  </a:lnTo>
                  <a:lnTo>
                    <a:pt x="2" y="8"/>
                  </a:lnTo>
                  <a:lnTo>
                    <a:pt x="0" y="14"/>
                  </a:lnTo>
                  <a:lnTo>
                    <a:pt x="2" y="20"/>
                  </a:lnTo>
                  <a:lnTo>
                    <a:pt x="4" y="26"/>
                  </a:lnTo>
                  <a:lnTo>
                    <a:pt x="8" y="30"/>
                  </a:lnTo>
                  <a:lnTo>
                    <a:pt x="94" y="80"/>
                  </a:lnTo>
                  <a:lnTo>
                    <a:pt x="94" y="80"/>
                  </a:lnTo>
                  <a:lnTo>
                    <a:pt x="100" y="82"/>
                  </a:lnTo>
                  <a:lnTo>
                    <a:pt x="106" y="80"/>
                  </a:lnTo>
                  <a:lnTo>
                    <a:pt x="112" y="78"/>
                  </a:lnTo>
                  <a:lnTo>
                    <a:pt x="116" y="74"/>
                  </a:lnTo>
                  <a:lnTo>
                    <a:pt x="116" y="74"/>
                  </a:lnTo>
                  <a:lnTo>
                    <a:pt x="118" y="66"/>
                  </a:lnTo>
                  <a:lnTo>
                    <a:pt x="118" y="60"/>
                  </a:lnTo>
                  <a:lnTo>
                    <a:pt x="114" y="54"/>
                  </a:lnTo>
                  <a:lnTo>
                    <a:pt x="110" y="50"/>
                  </a:lnTo>
                  <a:lnTo>
                    <a:pt x="110" y="5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8" name="Freeform 64"/>
            <p:cNvSpPr>
              <a:spLocks/>
            </p:cNvSpPr>
            <p:nvPr/>
          </p:nvSpPr>
          <p:spPr bwMode="auto">
            <a:xfrm>
              <a:off x="4044950" y="1270000"/>
              <a:ext cx="187325" cy="130175"/>
            </a:xfrm>
            <a:custGeom>
              <a:avLst/>
              <a:gdLst/>
              <a:ahLst/>
              <a:cxnLst>
                <a:cxn ang="0">
                  <a:pos x="116" y="8"/>
                </a:cxn>
                <a:cxn ang="0">
                  <a:pos x="116" y="8"/>
                </a:cxn>
                <a:cxn ang="0">
                  <a:pos x="112" y="4"/>
                </a:cxn>
                <a:cxn ang="0">
                  <a:pos x="106" y="0"/>
                </a:cxn>
                <a:cxn ang="0">
                  <a:pos x="100" y="0"/>
                </a:cxn>
                <a:cxn ang="0">
                  <a:pos x="94" y="2"/>
                </a:cxn>
                <a:cxn ang="0">
                  <a:pos x="8" y="50"/>
                </a:cxn>
                <a:cxn ang="0">
                  <a:pos x="8" y="50"/>
                </a:cxn>
                <a:cxn ang="0">
                  <a:pos x="4" y="54"/>
                </a:cxn>
                <a:cxn ang="0">
                  <a:pos x="2" y="60"/>
                </a:cxn>
                <a:cxn ang="0">
                  <a:pos x="0" y="66"/>
                </a:cxn>
                <a:cxn ang="0">
                  <a:pos x="2" y="74"/>
                </a:cxn>
                <a:cxn ang="0">
                  <a:pos x="2" y="74"/>
                </a:cxn>
                <a:cxn ang="0">
                  <a:pos x="8" y="78"/>
                </a:cxn>
                <a:cxn ang="0">
                  <a:pos x="12" y="80"/>
                </a:cxn>
                <a:cxn ang="0">
                  <a:pos x="20" y="82"/>
                </a:cxn>
                <a:cxn ang="0">
                  <a:pos x="26" y="80"/>
                </a:cxn>
                <a:cxn ang="0">
                  <a:pos x="110" y="30"/>
                </a:cxn>
                <a:cxn ang="0">
                  <a:pos x="110" y="30"/>
                </a:cxn>
                <a:cxn ang="0">
                  <a:pos x="114" y="26"/>
                </a:cxn>
                <a:cxn ang="0">
                  <a:pos x="118" y="20"/>
                </a:cxn>
                <a:cxn ang="0">
                  <a:pos x="118" y="14"/>
                </a:cxn>
                <a:cxn ang="0">
                  <a:pos x="116" y="8"/>
                </a:cxn>
                <a:cxn ang="0">
                  <a:pos x="116" y="8"/>
                </a:cxn>
              </a:cxnLst>
              <a:rect l="0" t="0" r="r" b="b"/>
              <a:pathLst>
                <a:path w="118" h="82">
                  <a:moveTo>
                    <a:pt x="116" y="8"/>
                  </a:moveTo>
                  <a:lnTo>
                    <a:pt x="116" y="8"/>
                  </a:lnTo>
                  <a:lnTo>
                    <a:pt x="112" y="4"/>
                  </a:lnTo>
                  <a:lnTo>
                    <a:pt x="106" y="0"/>
                  </a:lnTo>
                  <a:lnTo>
                    <a:pt x="100" y="0"/>
                  </a:lnTo>
                  <a:lnTo>
                    <a:pt x="94" y="2"/>
                  </a:lnTo>
                  <a:lnTo>
                    <a:pt x="8" y="50"/>
                  </a:lnTo>
                  <a:lnTo>
                    <a:pt x="8" y="50"/>
                  </a:lnTo>
                  <a:lnTo>
                    <a:pt x="4" y="54"/>
                  </a:lnTo>
                  <a:lnTo>
                    <a:pt x="2" y="60"/>
                  </a:lnTo>
                  <a:lnTo>
                    <a:pt x="0" y="66"/>
                  </a:lnTo>
                  <a:lnTo>
                    <a:pt x="2" y="74"/>
                  </a:lnTo>
                  <a:lnTo>
                    <a:pt x="2" y="74"/>
                  </a:lnTo>
                  <a:lnTo>
                    <a:pt x="8" y="78"/>
                  </a:lnTo>
                  <a:lnTo>
                    <a:pt x="12" y="80"/>
                  </a:lnTo>
                  <a:lnTo>
                    <a:pt x="20" y="82"/>
                  </a:lnTo>
                  <a:lnTo>
                    <a:pt x="26" y="80"/>
                  </a:lnTo>
                  <a:lnTo>
                    <a:pt x="110" y="30"/>
                  </a:lnTo>
                  <a:lnTo>
                    <a:pt x="110" y="30"/>
                  </a:lnTo>
                  <a:lnTo>
                    <a:pt x="114" y="26"/>
                  </a:lnTo>
                  <a:lnTo>
                    <a:pt x="118" y="20"/>
                  </a:lnTo>
                  <a:lnTo>
                    <a:pt x="118" y="14"/>
                  </a:lnTo>
                  <a:lnTo>
                    <a:pt x="116" y="8"/>
                  </a:lnTo>
                  <a:lnTo>
                    <a:pt x="116"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29" name="Freeform 65"/>
            <p:cNvSpPr>
              <a:spLocks/>
            </p:cNvSpPr>
            <p:nvPr/>
          </p:nvSpPr>
          <p:spPr bwMode="auto">
            <a:xfrm>
              <a:off x="3400425" y="1063625"/>
              <a:ext cx="130175" cy="187325"/>
            </a:xfrm>
            <a:custGeom>
              <a:avLst/>
              <a:gdLst/>
              <a:ahLst/>
              <a:cxnLst>
                <a:cxn ang="0">
                  <a:pos x="52" y="110"/>
                </a:cxn>
                <a:cxn ang="0">
                  <a:pos x="52" y="110"/>
                </a:cxn>
                <a:cxn ang="0">
                  <a:pos x="56" y="114"/>
                </a:cxn>
                <a:cxn ang="0">
                  <a:pos x="62" y="116"/>
                </a:cxn>
                <a:cxn ang="0">
                  <a:pos x="68" y="118"/>
                </a:cxn>
                <a:cxn ang="0">
                  <a:pos x="74" y="116"/>
                </a:cxn>
                <a:cxn ang="0">
                  <a:pos x="74" y="116"/>
                </a:cxn>
                <a:cxn ang="0">
                  <a:pos x="78" y="110"/>
                </a:cxn>
                <a:cxn ang="0">
                  <a:pos x="82" y="106"/>
                </a:cxn>
                <a:cxn ang="0">
                  <a:pos x="82" y="100"/>
                </a:cxn>
                <a:cxn ang="0">
                  <a:pos x="80" y="92"/>
                </a:cxn>
                <a:cxn ang="0">
                  <a:pos x="30" y="8"/>
                </a:cxn>
                <a:cxn ang="0">
                  <a:pos x="30" y="8"/>
                </a:cxn>
                <a:cxn ang="0">
                  <a:pos x="26" y="4"/>
                </a:cxn>
                <a:cxn ang="0">
                  <a:pos x="20" y="0"/>
                </a:cxn>
                <a:cxn ang="0">
                  <a:pos x="14" y="0"/>
                </a:cxn>
                <a:cxn ang="0">
                  <a:pos x="8" y="2"/>
                </a:cxn>
                <a:cxn ang="0">
                  <a:pos x="8" y="2"/>
                </a:cxn>
                <a:cxn ang="0">
                  <a:pos x="4" y="6"/>
                </a:cxn>
                <a:cxn ang="0">
                  <a:pos x="0" y="12"/>
                </a:cxn>
                <a:cxn ang="0">
                  <a:pos x="0" y="18"/>
                </a:cxn>
                <a:cxn ang="0">
                  <a:pos x="2" y="24"/>
                </a:cxn>
                <a:cxn ang="0">
                  <a:pos x="52" y="110"/>
                </a:cxn>
              </a:cxnLst>
              <a:rect l="0" t="0" r="r" b="b"/>
              <a:pathLst>
                <a:path w="82" h="118">
                  <a:moveTo>
                    <a:pt x="52" y="110"/>
                  </a:moveTo>
                  <a:lnTo>
                    <a:pt x="52" y="110"/>
                  </a:lnTo>
                  <a:lnTo>
                    <a:pt x="56" y="114"/>
                  </a:lnTo>
                  <a:lnTo>
                    <a:pt x="62" y="116"/>
                  </a:lnTo>
                  <a:lnTo>
                    <a:pt x="68" y="118"/>
                  </a:lnTo>
                  <a:lnTo>
                    <a:pt x="74" y="116"/>
                  </a:lnTo>
                  <a:lnTo>
                    <a:pt x="74" y="116"/>
                  </a:lnTo>
                  <a:lnTo>
                    <a:pt x="78" y="110"/>
                  </a:lnTo>
                  <a:lnTo>
                    <a:pt x="82" y="106"/>
                  </a:lnTo>
                  <a:lnTo>
                    <a:pt x="82" y="100"/>
                  </a:lnTo>
                  <a:lnTo>
                    <a:pt x="80" y="92"/>
                  </a:lnTo>
                  <a:lnTo>
                    <a:pt x="30" y="8"/>
                  </a:lnTo>
                  <a:lnTo>
                    <a:pt x="30" y="8"/>
                  </a:lnTo>
                  <a:lnTo>
                    <a:pt x="26" y="4"/>
                  </a:lnTo>
                  <a:lnTo>
                    <a:pt x="20" y="0"/>
                  </a:lnTo>
                  <a:lnTo>
                    <a:pt x="14" y="0"/>
                  </a:lnTo>
                  <a:lnTo>
                    <a:pt x="8" y="2"/>
                  </a:lnTo>
                  <a:lnTo>
                    <a:pt x="8" y="2"/>
                  </a:lnTo>
                  <a:lnTo>
                    <a:pt x="4" y="6"/>
                  </a:lnTo>
                  <a:lnTo>
                    <a:pt x="0" y="12"/>
                  </a:lnTo>
                  <a:lnTo>
                    <a:pt x="0" y="18"/>
                  </a:lnTo>
                  <a:lnTo>
                    <a:pt x="2" y="24"/>
                  </a:lnTo>
                  <a:lnTo>
                    <a:pt x="52"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sp>
          <p:nvSpPr>
            <p:cNvPr id="30" name="Freeform 66"/>
            <p:cNvSpPr>
              <a:spLocks/>
            </p:cNvSpPr>
            <p:nvPr/>
          </p:nvSpPr>
          <p:spPr bwMode="auto">
            <a:xfrm>
              <a:off x="3927475" y="1063625"/>
              <a:ext cx="127000" cy="187325"/>
            </a:xfrm>
            <a:custGeom>
              <a:avLst/>
              <a:gdLst/>
              <a:ahLst/>
              <a:cxnLst>
                <a:cxn ang="0">
                  <a:pos x="8" y="116"/>
                </a:cxn>
                <a:cxn ang="0">
                  <a:pos x="8" y="116"/>
                </a:cxn>
                <a:cxn ang="0">
                  <a:pos x="14" y="118"/>
                </a:cxn>
                <a:cxn ang="0">
                  <a:pos x="20" y="116"/>
                </a:cxn>
                <a:cxn ang="0">
                  <a:pos x="26" y="114"/>
                </a:cxn>
                <a:cxn ang="0">
                  <a:pos x="30" y="110"/>
                </a:cxn>
                <a:cxn ang="0">
                  <a:pos x="78" y="24"/>
                </a:cxn>
                <a:cxn ang="0">
                  <a:pos x="78" y="24"/>
                </a:cxn>
                <a:cxn ang="0">
                  <a:pos x="80" y="18"/>
                </a:cxn>
                <a:cxn ang="0">
                  <a:pos x="80" y="12"/>
                </a:cxn>
                <a:cxn ang="0">
                  <a:pos x="78" y="6"/>
                </a:cxn>
                <a:cxn ang="0">
                  <a:pos x="72" y="2"/>
                </a:cxn>
                <a:cxn ang="0">
                  <a:pos x="72" y="2"/>
                </a:cxn>
                <a:cxn ang="0">
                  <a:pos x="66" y="0"/>
                </a:cxn>
                <a:cxn ang="0">
                  <a:pos x="60" y="0"/>
                </a:cxn>
                <a:cxn ang="0">
                  <a:pos x="54" y="4"/>
                </a:cxn>
                <a:cxn ang="0">
                  <a:pos x="50" y="8"/>
                </a:cxn>
                <a:cxn ang="0">
                  <a:pos x="2" y="92"/>
                </a:cxn>
                <a:cxn ang="0">
                  <a:pos x="2" y="92"/>
                </a:cxn>
                <a:cxn ang="0">
                  <a:pos x="0" y="100"/>
                </a:cxn>
                <a:cxn ang="0">
                  <a:pos x="0" y="106"/>
                </a:cxn>
                <a:cxn ang="0">
                  <a:pos x="2" y="110"/>
                </a:cxn>
                <a:cxn ang="0">
                  <a:pos x="8" y="116"/>
                </a:cxn>
                <a:cxn ang="0">
                  <a:pos x="8" y="116"/>
                </a:cxn>
              </a:cxnLst>
              <a:rect l="0" t="0" r="r" b="b"/>
              <a:pathLst>
                <a:path w="80" h="118">
                  <a:moveTo>
                    <a:pt x="8" y="116"/>
                  </a:moveTo>
                  <a:lnTo>
                    <a:pt x="8" y="116"/>
                  </a:lnTo>
                  <a:lnTo>
                    <a:pt x="14" y="118"/>
                  </a:lnTo>
                  <a:lnTo>
                    <a:pt x="20" y="116"/>
                  </a:lnTo>
                  <a:lnTo>
                    <a:pt x="26" y="114"/>
                  </a:lnTo>
                  <a:lnTo>
                    <a:pt x="30" y="110"/>
                  </a:lnTo>
                  <a:lnTo>
                    <a:pt x="78" y="24"/>
                  </a:lnTo>
                  <a:lnTo>
                    <a:pt x="78" y="24"/>
                  </a:lnTo>
                  <a:lnTo>
                    <a:pt x="80" y="18"/>
                  </a:lnTo>
                  <a:lnTo>
                    <a:pt x="80" y="12"/>
                  </a:lnTo>
                  <a:lnTo>
                    <a:pt x="78" y="6"/>
                  </a:lnTo>
                  <a:lnTo>
                    <a:pt x="72" y="2"/>
                  </a:lnTo>
                  <a:lnTo>
                    <a:pt x="72" y="2"/>
                  </a:lnTo>
                  <a:lnTo>
                    <a:pt x="66" y="0"/>
                  </a:lnTo>
                  <a:lnTo>
                    <a:pt x="60" y="0"/>
                  </a:lnTo>
                  <a:lnTo>
                    <a:pt x="54" y="4"/>
                  </a:lnTo>
                  <a:lnTo>
                    <a:pt x="50" y="8"/>
                  </a:lnTo>
                  <a:lnTo>
                    <a:pt x="2" y="92"/>
                  </a:lnTo>
                  <a:lnTo>
                    <a:pt x="2" y="92"/>
                  </a:lnTo>
                  <a:lnTo>
                    <a:pt x="0" y="100"/>
                  </a:lnTo>
                  <a:lnTo>
                    <a:pt x="0" y="106"/>
                  </a:lnTo>
                  <a:lnTo>
                    <a:pt x="2" y="110"/>
                  </a:lnTo>
                  <a:lnTo>
                    <a:pt x="8" y="116"/>
                  </a:lnTo>
                  <a:lnTo>
                    <a:pt x="8" y="11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p>
          </p:txBody>
        </p:sp>
      </p:grpSp>
      <p:grpSp>
        <p:nvGrpSpPr>
          <p:cNvPr id="2" name="组合 1"/>
          <p:cNvGrpSpPr/>
          <p:nvPr/>
        </p:nvGrpSpPr>
        <p:grpSpPr>
          <a:xfrm>
            <a:off x="3912946" y="2682492"/>
            <a:ext cx="6706569" cy="1669878"/>
            <a:chOff x="3912946" y="2682492"/>
            <a:chExt cx="6706569" cy="1669878"/>
          </a:xfrm>
        </p:grpSpPr>
        <p:sp>
          <p:nvSpPr>
            <p:cNvPr id="16" name="等腰三角形 15"/>
            <p:cNvSpPr/>
            <p:nvPr/>
          </p:nvSpPr>
          <p:spPr>
            <a:xfrm rot="17509647" flipH="1">
              <a:off x="9119999" y="2852853"/>
              <a:ext cx="1431668" cy="1567365"/>
            </a:xfrm>
            <a:custGeom>
              <a:avLst/>
              <a:gdLst/>
              <a:ahLst/>
              <a:cxnLst/>
              <a:rect l="l" t="t" r="r" b="b"/>
              <a:pathLst>
                <a:path w="1629149" h="1783565">
                  <a:moveTo>
                    <a:pt x="437303" y="1690743"/>
                  </a:moveTo>
                  <a:cubicBezTo>
                    <a:pt x="38690" y="1482381"/>
                    <a:pt x="-115540" y="990332"/>
                    <a:pt x="92822" y="591719"/>
                  </a:cubicBezTo>
                  <a:cubicBezTo>
                    <a:pt x="223048" y="342586"/>
                    <a:pt x="464089" y="188916"/>
                    <a:pt x="723875" y="159567"/>
                  </a:cubicBezTo>
                  <a:lnTo>
                    <a:pt x="763992" y="158940"/>
                  </a:lnTo>
                  <a:lnTo>
                    <a:pt x="856178" y="0"/>
                  </a:lnTo>
                  <a:lnTo>
                    <a:pt x="952755" y="166512"/>
                  </a:lnTo>
                  <a:lnTo>
                    <a:pt x="960258" y="167499"/>
                  </a:lnTo>
                  <a:cubicBezTo>
                    <a:pt x="1039082" y="181852"/>
                    <a:pt x="1117106" y="208172"/>
                    <a:pt x="1191846" y="247240"/>
                  </a:cubicBezTo>
                  <a:cubicBezTo>
                    <a:pt x="1590460" y="455602"/>
                    <a:pt x="1744689" y="947652"/>
                    <a:pt x="1536328" y="1346264"/>
                  </a:cubicBezTo>
                  <a:cubicBezTo>
                    <a:pt x="1327966" y="1744877"/>
                    <a:pt x="835917" y="1899105"/>
                    <a:pt x="437303" y="1690743"/>
                  </a:cubicBezTo>
                  <a:close/>
                </a:path>
              </a:pathLst>
            </a:custGeom>
            <a:solidFill>
              <a:srgbClr val="3C846F"/>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59"/>
              <a:endParaRPr kumimoji="1" lang="zh-CN" altLang="en-US" sz="3200">
                <a:solidFill>
                  <a:srgbClr val="070707"/>
                </a:solidFill>
                <a:latin typeface="Calibri"/>
                <a:ea typeface="宋体"/>
              </a:endParaRPr>
            </a:p>
          </p:txBody>
        </p:sp>
        <p:grpSp>
          <p:nvGrpSpPr>
            <p:cNvPr id="19" name="组 36"/>
            <p:cNvGrpSpPr/>
            <p:nvPr/>
          </p:nvGrpSpPr>
          <p:grpSpPr>
            <a:xfrm>
              <a:off x="9566029" y="3344211"/>
              <a:ext cx="812800" cy="808567"/>
              <a:chOff x="8328025" y="3667125"/>
              <a:chExt cx="609600" cy="606425"/>
            </a:xfrm>
            <a:solidFill>
              <a:schemeClr val="bg1"/>
            </a:solidFill>
          </p:grpSpPr>
          <p:sp>
            <p:nvSpPr>
              <p:cNvPr id="20" name="Freeform 213"/>
              <p:cNvSpPr>
                <a:spLocks noEditPoints="1"/>
              </p:cNvSpPr>
              <p:nvPr/>
            </p:nvSpPr>
            <p:spPr bwMode="auto">
              <a:xfrm>
                <a:off x="8328025" y="3667125"/>
                <a:ext cx="609600" cy="606425"/>
              </a:xfrm>
              <a:custGeom>
                <a:avLst/>
                <a:gdLst/>
                <a:ahLst/>
                <a:cxnLst>
                  <a:cxn ang="0">
                    <a:pos x="64" y="0"/>
                  </a:cxn>
                  <a:cxn ang="0">
                    <a:pos x="52" y="0"/>
                  </a:cxn>
                  <a:cxn ang="0">
                    <a:pos x="28" y="10"/>
                  </a:cxn>
                  <a:cxn ang="0">
                    <a:pos x="10" y="28"/>
                  </a:cxn>
                  <a:cxn ang="0">
                    <a:pos x="2" y="50"/>
                  </a:cxn>
                  <a:cxn ang="0">
                    <a:pos x="0" y="232"/>
                  </a:cxn>
                  <a:cxn ang="0">
                    <a:pos x="2" y="244"/>
                  </a:cxn>
                  <a:cxn ang="0">
                    <a:pos x="10" y="266"/>
                  </a:cxn>
                  <a:cxn ang="0">
                    <a:pos x="28" y="284"/>
                  </a:cxn>
                  <a:cxn ang="0">
                    <a:pos x="52" y="294"/>
                  </a:cxn>
                  <a:cxn ang="0">
                    <a:pos x="124" y="296"/>
                  </a:cxn>
                  <a:cxn ang="0">
                    <a:pos x="230" y="296"/>
                  </a:cxn>
                  <a:cxn ang="0">
                    <a:pos x="320" y="296"/>
                  </a:cxn>
                  <a:cxn ang="0">
                    <a:pos x="344" y="290"/>
                  </a:cxn>
                  <a:cxn ang="0">
                    <a:pos x="364" y="276"/>
                  </a:cxn>
                  <a:cxn ang="0">
                    <a:pos x="378" y="256"/>
                  </a:cxn>
                  <a:cxn ang="0">
                    <a:pos x="384" y="232"/>
                  </a:cxn>
                  <a:cxn ang="0">
                    <a:pos x="384" y="64"/>
                  </a:cxn>
                  <a:cxn ang="0">
                    <a:pos x="378" y="38"/>
                  </a:cxn>
                  <a:cxn ang="0">
                    <a:pos x="364" y="18"/>
                  </a:cxn>
                  <a:cxn ang="0">
                    <a:pos x="344" y="4"/>
                  </a:cxn>
                  <a:cxn ang="0">
                    <a:pos x="320" y="0"/>
                  </a:cxn>
                  <a:cxn ang="0">
                    <a:pos x="344" y="232"/>
                  </a:cxn>
                  <a:cxn ang="0">
                    <a:pos x="342" y="240"/>
                  </a:cxn>
                  <a:cxn ang="0">
                    <a:pos x="328" y="254"/>
                  </a:cxn>
                  <a:cxn ang="0">
                    <a:pos x="230" y="256"/>
                  </a:cxn>
                  <a:cxn ang="0">
                    <a:pos x="204" y="264"/>
                  </a:cxn>
                  <a:cxn ang="0">
                    <a:pos x="164" y="296"/>
                  </a:cxn>
                  <a:cxn ang="0">
                    <a:pos x="124" y="256"/>
                  </a:cxn>
                  <a:cxn ang="0">
                    <a:pos x="64" y="256"/>
                  </a:cxn>
                  <a:cxn ang="0">
                    <a:pos x="48" y="248"/>
                  </a:cxn>
                  <a:cxn ang="0">
                    <a:pos x="40" y="232"/>
                  </a:cxn>
                  <a:cxn ang="0">
                    <a:pos x="40" y="64"/>
                  </a:cxn>
                  <a:cxn ang="0">
                    <a:pos x="48" y="46"/>
                  </a:cxn>
                  <a:cxn ang="0">
                    <a:pos x="64" y="40"/>
                  </a:cxn>
                  <a:cxn ang="0">
                    <a:pos x="320" y="40"/>
                  </a:cxn>
                  <a:cxn ang="0">
                    <a:pos x="336" y="46"/>
                  </a:cxn>
                  <a:cxn ang="0">
                    <a:pos x="344" y="64"/>
                  </a:cxn>
                  <a:cxn ang="0">
                    <a:pos x="344" y="232"/>
                  </a:cxn>
                </a:cxnLst>
                <a:rect l="0" t="0" r="r" b="b"/>
                <a:pathLst>
                  <a:path w="384" h="382">
                    <a:moveTo>
                      <a:pt x="320" y="0"/>
                    </a:moveTo>
                    <a:lnTo>
                      <a:pt x="64" y="0"/>
                    </a:lnTo>
                    <a:lnTo>
                      <a:pt x="64" y="0"/>
                    </a:lnTo>
                    <a:lnTo>
                      <a:pt x="52" y="0"/>
                    </a:lnTo>
                    <a:lnTo>
                      <a:pt x="40" y="4"/>
                    </a:lnTo>
                    <a:lnTo>
                      <a:pt x="28" y="10"/>
                    </a:lnTo>
                    <a:lnTo>
                      <a:pt x="18" y="18"/>
                    </a:lnTo>
                    <a:lnTo>
                      <a:pt x="10" y="28"/>
                    </a:lnTo>
                    <a:lnTo>
                      <a:pt x="6" y="38"/>
                    </a:lnTo>
                    <a:lnTo>
                      <a:pt x="2" y="50"/>
                    </a:lnTo>
                    <a:lnTo>
                      <a:pt x="0" y="64"/>
                    </a:lnTo>
                    <a:lnTo>
                      <a:pt x="0" y="232"/>
                    </a:lnTo>
                    <a:lnTo>
                      <a:pt x="0" y="232"/>
                    </a:lnTo>
                    <a:lnTo>
                      <a:pt x="2" y="244"/>
                    </a:lnTo>
                    <a:lnTo>
                      <a:pt x="6" y="256"/>
                    </a:lnTo>
                    <a:lnTo>
                      <a:pt x="10" y="266"/>
                    </a:lnTo>
                    <a:lnTo>
                      <a:pt x="18" y="276"/>
                    </a:lnTo>
                    <a:lnTo>
                      <a:pt x="28" y="284"/>
                    </a:lnTo>
                    <a:lnTo>
                      <a:pt x="40" y="290"/>
                    </a:lnTo>
                    <a:lnTo>
                      <a:pt x="52" y="294"/>
                    </a:lnTo>
                    <a:lnTo>
                      <a:pt x="64" y="296"/>
                    </a:lnTo>
                    <a:lnTo>
                      <a:pt x="124" y="296"/>
                    </a:lnTo>
                    <a:lnTo>
                      <a:pt x="124" y="382"/>
                    </a:lnTo>
                    <a:lnTo>
                      <a:pt x="230" y="296"/>
                    </a:lnTo>
                    <a:lnTo>
                      <a:pt x="320" y="296"/>
                    </a:lnTo>
                    <a:lnTo>
                      <a:pt x="320" y="296"/>
                    </a:lnTo>
                    <a:lnTo>
                      <a:pt x="332" y="294"/>
                    </a:lnTo>
                    <a:lnTo>
                      <a:pt x="344" y="290"/>
                    </a:lnTo>
                    <a:lnTo>
                      <a:pt x="356" y="284"/>
                    </a:lnTo>
                    <a:lnTo>
                      <a:pt x="364" y="276"/>
                    </a:lnTo>
                    <a:lnTo>
                      <a:pt x="372" y="266"/>
                    </a:lnTo>
                    <a:lnTo>
                      <a:pt x="378" y="256"/>
                    </a:lnTo>
                    <a:lnTo>
                      <a:pt x="382" y="244"/>
                    </a:lnTo>
                    <a:lnTo>
                      <a:pt x="384" y="232"/>
                    </a:lnTo>
                    <a:lnTo>
                      <a:pt x="384" y="64"/>
                    </a:lnTo>
                    <a:lnTo>
                      <a:pt x="384" y="64"/>
                    </a:lnTo>
                    <a:lnTo>
                      <a:pt x="382" y="50"/>
                    </a:lnTo>
                    <a:lnTo>
                      <a:pt x="378" y="38"/>
                    </a:lnTo>
                    <a:lnTo>
                      <a:pt x="372" y="28"/>
                    </a:lnTo>
                    <a:lnTo>
                      <a:pt x="364" y="18"/>
                    </a:lnTo>
                    <a:lnTo>
                      <a:pt x="356" y="10"/>
                    </a:lnTo>
                    <a:lnTo>
                      <a:pt x="344" y="4"/>
                    </a:lnTo>
                    <a:lnTo>
                      <a:pt x="332" y="0"/>
                    </a:lnTo>
                    <a:lnTo>
                      <a:pt x="320" y="0"/>
                    </a:lnTo>
                    <a:lnTo>
                      <a:pt x="320" y="0"/>
                    </a:lnTo>
                    <a:close/>
                    <a:moveTo>
                      <a:pt x="344" y="232"/>
                    </a:moveTo>
                    <a:lnTo>
                      <a:pt x="344" y="232"/>
                    </a:lnTo>
                    <a:lnTo>
                      <a:pt x="342" y="240"/>
                    </a:lnTo>
                    <a:lnTo>
                      <a:pt x="336" y="248"/>
                    </a:lnTo>
                    <a:lnTo>
                      <a:pt x="328" y="254"/>
                    </a:lnTo>
                    <a:lnTo>
                      <a:pt x="320" y="256"/>
                    </a:lnTo>
                    <a:lnTo>
                      <a:pt x="230" y="256"/>
                    </a:lnTo>
                    <a:lnTo>
                      <a:pt x="216" y="256"/>
                    </a:lnTo>
                    <a:lnTo>
                      <a:pt x="204" y="264"/>
                    </a:lnTo>
                    <a:lnTo>
                      <a:pt x="164" y="298"/>
                    </a:lnTo>
                    <a:lnTo>
                      <a:pt x="164" y="296"/>
                    </a:lnTo>
                    <a:lnTo>
                      <a:pt x="164" y="256"/>
                    </a:lnTo>
                    <a:lnTo>
                      <a:pt x="124" y="256"/>
                    </a:lnTo>
                    <a:lnTo>
                      <a:pt x="64" y="256"/>
                    </a:lnTo>
                    <a:lnTo>
                      <a:pt x="64" y="256"/>
                    </a:lnTo>
                    <a:lnTo>
                      <a:pt x="54" y="254"/>
                    </a:lnTo>
                    <a:lnTo>
                      <a:pt x="48" y="248"/>
                    </a:lnTo>
                    <a:lnTo>
                      <a:pt x="42" y="240"/>
                    </a:lnTo>
                    <a:lnTo>
                      <a:pt x="40" y="232"/>
                    </a:lnTo>
                    <a:lnTo>
                      <a:pt x="40" y="64"/>
                    </a:lnTo>
                    <a:lnTo>
                      <a:pt x="40" y="64"/>
                    </a:lnTo>
                    <a:lnTo>
                      <a:pt x="42" y="54"/>
                    </a:lnTo>
                    <a:lnTo>
                      <a:pt x="48" y="46"/>
                    </a:lnTo>
                    <a:lnTo>
                      <a:pt x="54" y="42"/>
                    </a:lnTo>
                    <a:lnTo>
                      <a:pt x="64" y="40"/>
                    </a:lnTo>
                    <a:lnTo>
                      <a:pt x="320" y="40"/>
                    </a:lnTo>
                    <a:lnTo>
                      <a:pt x="320" y="40"/>
                    </a:lnTo>
                    <a:lnTo>
                      <a:pt x="328" y="42"/>
                    </a:lnTo>
                    <a:lnTo>
                      <a:pt x="336" y="46"/>
                    </a:lnTo>
                    <a:lnTo>
                      <a:pt x="342" y="54"/>
                    </a:lnTo>
                    <a:lnTo>
                      <a:pt x="344" y="64"/>
                    </a:lnTo>
                    <a:lnTo>
                      <a:pt x="344" y="232"/>
                    </a:lnTo>
                    <a:lnTo>
                      <a:pt x="344" y="2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1" name="Freeform 214"/>
              <p:cNvSpPr>
                <a:spLocks/>
              </p:cNvSpPr>
              <p:nvPr/>
            </p:nvSpPr>
            <p:spPr bwMode="auto">
              <a:xfrm>
                <a:off x="8464550"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2" name="Freeform 215"/>
              <p:cNvSpPr>
                <a:spLocks/>
              </p:cNvSpPr>
              <p:nvPr/>
            </p:nvSpPr>
            <p:spPr bwMode="auto">
              <a:xfrm>
                <a:off x="8594725"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3" name="Freeform 216"/>
              <p:cNvSpPr>
                <a:spLocks/>
              </p:cNvSpPr>
              <p:nvPr/>
            </p:nvSpPr>
            <p:spPr bwMode="auto">
              <a:xfrm>
                <a:off x="8724900" y="3863975"/>
                <a:ext cx="76200" cy="73025"/>
              </a:xfrm>
              <a:custGeom>
                <a:avLst/>
                <a:gdLst/>
                <a:ahLst/>
                <a:cxnLst>
                  <a:cxn ang="0">
                    <a:pos x="24" y="0"/>
                  </a:cxn>
                  <a:cxn ang="0">
                    <a:pos x="24" y="0"/>
                  </a:cxn>
                  <a:cxn ang="0">
                    <a:pos x="32" y="2"/>
                  </a:cxn>
                  <a:cxn ang="0">
                    <a:pos x="40" y="6"/>
                  </a:cxn>
                  <a:cxn ang="0">
                    <a:pos x="46" y="14"/>
                  </a:cxn>
                  <a:cxn ang="0">
                    <a:pos x="48" y="24"/>
                  </a:cxn>
                  <a:cxn ang="0">
                    <a:pos x="48"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8" h="46">
                    <a:moveTo>
                      <a:pt x="24" y="0"/>
                    </a:moveTo>
                    <a:lnTo>
                      <a:pt x="24" y="0"/>
                    </a:lnTo>
                    <a:lnTo>
                      <a:pt x="32" y="2"/>
                    </a:lnTo>
                    <a:lnTo>
                      <a:pt x="40" y="6"/>
                    </a:lnTo>
                    <a:lnTo>
                      <a:pt x="46" y="14"/>
                    </a:lnTo>
                    <a:lnTo>
                      <a:pt x="48" y="24"/>
                    </a:lnTo>
                    <a:lnTo>
                      <a:pt x="48"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grpSp>
        <p:sp>
          <p:nvSpPr>
            <p:cNvPr id="38" name="矩形 37"/>
            <p:cNvSpPr/>
            <p:nvPr/>
          </p:nvSpPr>
          <p:spPr>
            <a:xfrm>
              <a:off x="3912946" y="2682492"/>
              <a:ext cx="4223940" cy="1107996"/>
            </a:xfrm>
            <a:prstGeom prst="rect">
              <a:avLst/>
            </a:prstGeom>
          </p:spPr>
          <p:txBody>
            <a:bodyPr wrap="square">
              <a:spAutoFit/>
            </a:bodyPr>
            <a:lstStyle/>
            <a:p>
              <a:pPr algn="ctr">
                <a:buNone/>
              </a:pPr>
              <a:r>
                <a:rPr lang="zh-CN" altLang="en-US" b="1" dirty="0">
                  <a:solidFill>
                    <a:schemeClr val="dk1"/>
                  </a:solidFill>
                  <a:latin typeface="黑体" panose="02010609060101010101" pitchFamily="49" charset="-122"/>
                  <a:ea typeface="黑体" panose="02010609060101010101" pitchFamily="49" charset="-122"/>
                  <a:sym typeface="微软雅黑" panose="020B0503020204020204" pitchFamily="34" charset="-122"/>
                </a:rPr>
                <a:t>处理不规范数据：</a:t>
              </a:r>
              <a:endParaRPr lang="en-US" altLang="zh-CN" b="1" dirty="0">
                <a:solidFill>
                  <a:schemeClr val="dk1"/>
                </a:solidFill>
                <a:latin typeface="黑体" panose="02010609060101010101" pitchFamily="49" charset="-122"/>
                <a:ea typeface="黑体" panose="02010609060101010101" pitchFamily="49" charset="-122"/>
                <a:sym typeface="微软雅黑" panose="020B0503020204020204" pitchFamily="34" charset="-122"/>
              </a:endParaRPr>
            </a:p>
            <a:p>
              <a:pPr algn="ctr">
                <a:buNone/>
              </a:pPr>
              <a:r>
                <a:rPr lang="zh-CN" altLang="en-US" sz="1600" dirty="0">
                  <a:latin typeface="微软雅黑" panose="020B0503020204020204" pitchFamily="34" charset="-122"/>
                  <a:sym typeface="微软雅黑" panose="020B0503020204020204" pitchFamily="34" charset="-122"/>
                </a:rPr>
                <a:t>不规范的数据和不易处理的信息集中在套餐类型中，</a:t>
              </a:r>
              <a:r>
                <a:rPr lang="en-US" altLang="zh-CN" sz="1600" dirty="0" err="1">
                  <a:latin typeface="微软雅黑" panose="020B0503020204020204" pitchFamily="34" charset="-122"/>
                  <a:sym typeface="微软雅黑" panose="020B0503020204020204" pitchFamily="34" charset="-122"/>
                </a:rPr>
                <a:t>total_fee</a:t>
              </a:r>
              <a:r>
                <a:rPr lang="zh-CN" altLang="en-US" sz="1600" dirty="0">
                  <a:latin typeface="微软雅黑" panose="020B0503020204020204" pitchFamily="34" charset="-122"/>
                  <a:sym typeface="微软雅黑" panose="020B0503020204020204" pitchFamily="34" charset="-122"/>
                </a:rPr>
                <a:t>中，我们对其分别进行了数据化和归一化处理，方便后续学习分类</a:t>
              </a:r>
              <a:r>
                <a:rPr lang="zh-CN" altLang="en-US" sz="1200" dirty="0">
                  <a:latin typeface="微软雅黑" panose="020B0503020204020204" pitchFamily="34" charset="-122"/>
                  <a:sym typeface="微软雅黑" panose="020B0503020204020204" pitchFamily="34" charset="-122"/>
                </a:rPr>
                <a:t>。</a:t>
              </a:r>
            </a:p>
          </p:txBody>
        </p:sp>
      </p:grpSp>
      <p:grpSp>
        <p:nvGrpSpPr>
          <p:cNvPr id="3" name="组合 2"/>
          <p:cNvGrpSpPr/>
          <p:nvPr/>
        </p:nvGrpSpPr>
        <p:grpSpPr>
          <a:xfrm>
            <a:off x="2369646" y="4629190"/>
            <a:ext cx="5381203" cy="1754017"/>
            <a:chOff x="2369646" y="4629190"/>
            <a:chExt cx="5381203" cy="1754017"/>
          </a:xfrm>
        </p:grpSpPr>
        <p:sp>
          <p:nvSpPr>
            <p:cNvPr id="11" name="等腰三角形 15"/>
            <p:cNvSpPr/>
            <p:nvPr/>
          </p:nvSpPr>
          <p:spPr>
            <a:xfrm rot="4204245" flipH="1">
              <a:off x="2437495" y="4883690"/>
              <a:ext cx="1431668" cy="1567365"/>
            </a:xfrm>
            <a:custGeom>
              <a:avLst/>
              <a:gdLst/>
              <a:ahLst/>
              <a:cxnLst/>
              <a:rect l="l" t="t" r="r" b="b"/>
              <a:pathLst>
                <a:path w="1629149" h="1783565">
                  <a:moveTo>
                    <a:pt x="437303" y="1690743"/>
                  </a:moveTo>
                  <a:cubicBezTo>
                    <a:pt x="38690" y="1482381"/>
                    <a:pt x="-115540" y="990332"/>
                    <a:pt x="92822" y="591719"/>
                  </a:cubicBezTo>
                  <a:cubicBezTo>
                    <a:pt x="223048" y="342586"/>
                    <a:pt x="464089" y="188916"/>
                    <a:pt x="723875" y="159567"/>
                  </a:cubicBezTo>
                  <a:lnTo>
                    <a:pt x="763992" y="158940"/>
                  </a:lnTo>
                  <a:lnTo>
                    <a:pt x="856178" y="0"/>
                  </a:lnTo>
                  <a:lnTo>
                    <a:pt x="952755" y="166512"/>
                  </a:lnTo>
                  <a:lnTo>
                    <a:pt x="960258" y="167499"/>
                  </a:lnTo>
                  <a:cubicBezTo>
                    <a:pt x="1039082" y="181852"/>
                    <a:pt x="1117106" y="208172"/>
                    <a:pt x="1191846" y="247240"/>
                  </a:cubicBezTo>
                  <a:cubicBezTo>
                    <a:pt x="1590460" y="455602"/>
                    <a:pt x="1744689" y="947652"/>
                    <a:pt x="1536328" y="1346264"/>
                  </a:cubicBezTo>
                  <a:cubicBezTo>
                    <a:pt x="1327966" y="1744877"/>
                    <a:pt x="835917" y="1899105"/>
                    <a:pt x="437303" y="1690743"/>
                  </a:cubicBezTo>
                  <a:close/>
                </a:path>
              </a:pathLst>
            </a:custGeom>
            <a:solidFill>
              <a:srgbClr val="CBD35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59"/>
              <a:endParaRPr kumimoji="1" lang="zh-CN" altLang="en-US" sz="3200">
                <a:solidFill>
                  <a:srgbClr val="070707"/>
                </a:solidFill>
                <a:latin typeface="Calibri"/>
                <a:ea typeface="宋体"/>
              </a:endParaRPr>
            </a:p>
          </p:txBody>
        </p:sp>
        <p:grpSp>
          <p:nvGrpSpPr>
            <p:cNvPr id="31" name="组 49"/>
            <p:cNvGrpSpPr/>
            <p:nvPr/>
          </p:nvGrpSpPr>
          <p:grpSpPr>
            <a:xfrm>
              <a:off x="2654216" y="5338256"/>
              <a:ext cx="843453" cy="797861"/>
              <a:chOff x="4321175" y="111125"/>
              <a:chExt cx="704850" cy="666750"/>
            </a:xfrm>
            <a:solidFill>
              <a:srgbClr val="FFFFFF"/>
            </a:solidFill>
          </p:grpSpPr>
          <p:sp>
            <p:nvSpPr>
              <p:cNvPr id="32" name="Freeform 34"/>
              <p:cNvSpPr>
                <a:spLocks noEditPoints="1"/>
              </p:cNvSpPr>
              <p:nvPr/>
            </p:nvSpPr>
            <p:spPr bwMode="auto">
              <a:xfrm>
                <a:off x="4321175" y="111125"/>
                <a:ext cx="704850" cy="666750"/>
              </a:xfrm>
              <a:custGeom>
                <a:avLst/>
                <a:gdLst/>
                <a:ahLst/>
                <a:cxnLst>
                  <a:cxn ang="0">
                    <a:pos x="444" y="0"/>
                  </a:cxn>
                  <a:cxn ang="0">
                    <a:pos x="0" y="0"/>
                  </a:cxn>
                  <a:cxn ang="0">
                    <a:pos x="0" y="54"/>
                  </a:cxn>
                  <a:cxn ang="0">
                    <a:pos x="36" y="54"/>
                  </a:cxn>
                  <a:cxn ang="0">
                    <a:pos x="36" y="330"/>
                  </a:cxn>
                  <a:cxn ang="0">
                    <a:pos x="194" y="330"/>
                  </a:cxn>
                  <a:cxn ang="0">
                    <a:pos x="194" y="368"/>
                  </a:cxn>
                  <a:cxn ang="0">
                    <a:pos x="194" y="368"/>
                  </a:cxn>
                  <a:cxn ang="0">
                    <a:pos x="172" y="374"/>
                  </a:cxn>
                  <a:cxn ang="0">
                    <a:pos x="154" y="382"/>
                  </a:cxn>
                  <a:cxn ang="0">
                    <a:pos x="148" y="386"/>
                  </a:cxn>
                  <a:cxn ang="0">
                    <a:pos x="144" y="392"/>
                  </a:cxn>
                  <a:cxn ang="0">
                    <a:pos x="140" y="398"/>
                  </a:cxn>
                  <a:cxn ang="0">
                    <a:pos x="140" y="404"/>
                  </a:cxn>
                  <a:cxn ang="0">
                    <a:pos x="140" y="404"/>
                  </a:cxn>
                  <a:cxn ang="0">
                    <a:pos x="142" y="408"/>
                  </a:cxn>
                  <a:cxn ang="0">
                    <a:pos x="146" y="410"/>
                  </a:cxn>
                  <a:cxn ang="0">
                    <a:pos x="166" y="416"/>
                  </a:cxn>
                  <a:cxn ang="0">
                    <a:pos x="192" y="418"/>
                  </a:cxn>
                  <a:cxn ang="0">
                    <a:pos x="222" y="420"/>
                  </a:cxn>
                  <a:cxn ang="0">
                    <a:pos x="252" y="418"/>
                  </a:cxn>
                  <a:cxn ang="0">
                    <a:pos x="278" y="416"/>
                  </a:cxn>
                  <a:cxn ang="0">
                    <a:pos x="298" y="410"/>
                  </a:cxn>
                  <a:cxn ang="0">
                    <a:pos x="302" y="408"/>
                  </a:cxn>
                  <a:cxn ang="0">
                    <a:pos x="304" y="404"/>
                  </a:cxn>
                  <a:cxn ang="0">
                    <a:pos x="304" y="404"/>
                  </a:cxn>
                  <a:cxn ang="0">
                    <a:pos x="304" y="398"/>
                  </a:cxn>
                  <a:cxn ang="0">
                    <a:pos x="300" y="392"/>
                  </a:cxn>
                  <a:cxn ang="0">
                    <a:pos x="296" y="386"/>
                  </a:cxn>
                  <a:cxn ang="0">
                    <a:pos x="290" y="382"/>
                  </a:cxn>
                  <a:cxn ang="0">
                    <a:pos x="272" y="374"/>
                  </a:cxn>
                  <a:cxn ang="0">
                    <a:pos x="250" y="368"/>
                  </a:cxn>
                  <a:cxn ang="0">
                    <a:pos x="250" y="330"/>
                  </a:cxn>
                  <a:cxn ang="0">
                    <a:pos x="408" y="330"/>
                  </a:cxn>
                  <a:cxn ang="0">
                    <a:pos x="408" y="54"/>
                  </a:cxn>
                  <a:cxn ang="0">
                    <a:pos x="444" y="54"/>
                  </a:cxn>
                  <a:cxn ang="0">
                    <a:pos x="444" y="0"/>
                  </a:cxn>
                  <a:cxn ang="0">
                    <a:pos x="444" y="0"/>
                  </a:cxn>
                  <a:cxn ang="0">
                    <a:pos x="378" y="300"/>
                  </a:cxn>
                  <a:cxn ang="0">
                    <a:pos x="66" y="300"/>
                  </a:cxn>
                  <a:cxn ang="0">
                    <a:pos x="66" y="56"/>
                  </a:cxn>
                  <a:cxn ang="0">
                    <a:pos x="378" y="56"/>
                  </a:cxn>
                  <a:cxn ang="0">
                    <a:pos x="378" y="300"/>
                  </a:cxn>
                  <a:cxn ang="0">
                    <a:pos x="378" y="300"/>
                  </a:cxn>
                </a:cxnLst>
                <a:rect l="0" t="0" r="r" b="b"/>
                <a:pathLst>
                  <a:path w="444" h="420">
                    <a:moveTo>
                      <a:pt x="444" y="0"/>
                    </a:moveTo>
                    <a:lnTo>
                      <a:pt x="0" y="0"/>
                    </a:lnTo>
                    <a:lnTo>
                      <a:pt x="0" y="54"/>
                    </a:lnTo>
                    <a:lnTo>
                      <a:pt x="36" y="54"/>
                    </a:lnTo>
                    <a:lnTo>
                      <a:pt x="36" y="330"/>
                    </a:lnTo>
                    <a:lnTo>
                      <a:pt x="194" y="330"/>
                    </a:lnTo>
                    <a:lnTo>
                      <a:pt x="194" y="368"/>
                    </a:lnTo>
                    <a:lnTo>
                      <a:pt x="194" y="368"/>
                    </a:lnTo>
                    <a:lnTo>
                      <a:pt x="172" y="374"/>
                    </a:lnTo>
                    <a:lnTo>
                      <a:pt x="154" y="382"/>
                    </a:lnTo>
                    <a:lnTo>
                      <a:pt x="148" y="386"/>
                    </a:lnTo>
                    <a:lnTo>
                      <a:pt x="144" y="392"/>
                    </a:lnTo>
                    <a:lnTo>
                      <a:pt x="140" y="398"/>
                    </a:lnTo>
                    <a:lnTo>
                      <a:pt x="140" y="404"/>
                    </a:lnTo>
                    <a:lnTo>
                      <a:pt x="140" y="404"/>
                    </a:lnTo>
                    <a:lnTo>
                      <a:pt x="142" y="408"/>
                    </a:lnTo>
                    <a:lnTo>
                      <a:pt x="146" y="410"/>
                    </a:lnTo>
                    <a:lnTo>
                      <a:pt x="166" y="416"/>
                    </a:lnTo>
                    <a:lnTo>
                      <a:pt x="192" y="418"/>
                    </a:lnTo>
                    <a:lnTo>
                      <a:pt x="222" y="420"/>
                    </a:lnTo>
                    <a:lnTo>
                      <a:pt x="252" y="418"/>
                    </a:lnTo>
                    <a:lnTo>
                      <a:pt x="278" y="416"/>
                    </a:lnTo>
                    <a:lnTo>
                      <a:pt x="298" y="410"/>
                    </a:lnTo>
                    <a:lnTo>
                      <a:pt x="302" y="408"/>
                    </a:lnTo>
                    <a:lnTo>
                      <a:pt x="304" y="404"/>
                    </a:lnTo>
                    <a:lnTo>
                      <a:pt x="304" y="404"/>
                    </a:lnTo>
                    <a:lnTo>
                      <a:pt x="304" y="398"/>
                    </a:lnTo>
                    <a:lnTo>
                      <a:pt x="300" y="392"/>
                    </a:lnTo>
                    <a:lnTo>
                      <a:pt x="296" y="386"/>
                    </a:lnTo>
                    <a:lnTo>
                      <a:pt x="290" y="382"/>
                    </a:lnTo>
                    <a:lnTo>
                      <a:pt x="272" y="374"/>
                    </a:lnTo>
                    <a:lnTo>
                      <a:pt x="250" y="368"/>
                    </a:lnTo>
                    <a:lnTo>
                      <a:pt x="250" y="330"/>
                    </a:lnTo>
                    <a:lnTo>
                      <a:pt x="408" y="330"/>
                    </a:lnTo>
                    <a:lnTo>
                      <a:pt x="408" y="54"/>
                    </a:lnTo>
                    <a:lnTo>
                      <a:pt x="444" y="54"/>
                    </a:lnTo>
                    <a:lnTo>
                      <a:pt x="444" y="0"/>
                    </a:lnTo>
                    <a:lnTo>
                      <a:pt x="444" y="0"/>
                    </a:lnTo>
                    <a:close/>
                    <a:moveTo>
                      <a:pt x="378" y="300"/>
                    </a:moveTo>
                    <a:lnTo>
                      <a:pt x="66" y="300"/>
                    </a:lnTo>
                    <a:lnTo>
                      <a:pt x="66" y="56"/>
                    </a:lnTo>
                    <a:lnTo>
                      <a:pt x="378" y="56"/>
                    </a:lnTo>
                    <a:lnTo>
                      <a:pt x="378" y="300"/>
                    </a:lnTo>
                    <a:lnTo>
                      <a:pt x="378" y="30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3" name="Rectangle 35"/>
              <p:cNvSpPr>
                <a:spLocks noChangeArrowheads="1"/>
              </p:cNvSpPr>
              <p:nvPr/>
            </p:nvSpPr>
            <p:spPr bwMode="auto">
              <a:xfrm>
                <a:off x="4476750" y="276225"/>
                <a:ext cx="139700" cy="1428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4" name="Rectangle 36"/>
              <p:cNvSpPr>
                <a:spLocks noChangeArrowheads="1"/>
              </p:cNvSpPr>
              <p:nvPr/>
            </p:nvSpPr>
            <p:spPr bwMode="auto">
              <a:xfrm>
                <a:off x="4667250" y="276225"/>
                <a:ext cx="2032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5" name="Rectangle 37"/>
              <p:cNvSpPr>
                <a:spLocks noChangeArrowheads="1"/>
              </p:cNvSpPr>
              <p:nvPr/>
            </p:nvSpPr>
            <p:spPr bwMode="auto">
              <a:xfrm>
                <a:off x="4667250" y="368300"/>
                <a:ext cx="2032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6" name="Rectangle 38"/>
              <p:cNvSpPr>
                <a:spLocks noChangeArrowheads="1"/>
              </p:cNvSpPr>
              <p:nvPr/>
            </p:nvSpPr>
            <p:spPr bwMode="auto">
              <a:xfrm>
                <a:off x="4476750" y="460375"/>
                <a:ext cx="3937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p>
            </p:txBody>
          </p:sp>
        </p:grpSp>
        <p:sp>
          <p:nvSpPr>
            <p:cNvPr id="39" name="矩形 38"/>
            <p:cNvSpPr/>
            <p:nvPr/>
          </p:nvSpPr>
          <p:spPr>
            <a:xfrm>
              <a:off x="4024430" y="4629190"/>
              <a:ext cx="3726419" cy="1107996"/>
            </a:xfrm>
            <a:prstGeom prst="rect">
              <a:avLst/>
            </a:prstGeom>
          </p:spPr>
          <p:txBody>
            <a:bodyPr wrap="square">
              <a:spAutoFit/>
            </a:bodyPr>
            <a:lstStyle/>
            <a:p>
              <a:pPr algn="ctr">
                <a:buNone/>
              </a:pPr>
              <a:r>
                <a:rPr lang="zh-CN" altLang="en-US" b="1" dirty="0">
                  <a:solidFill>
                    <a:schemeClr val="dk1"/>
                  </a:solidFill>
                  <a:latin typeface="黑体" panose="02010609060101010101" pitchFamily="49" charset="-122"/>
                  <a:ea typeface="黑体" panose="02010609060101010101" pitchFamily="49" charset="-122"/>
                  <a:sym typeface="微软雅黑" panose="020B0503020204020204" pitchFamily="34" charset="-122"/>
                </a:rPr>
                <a:t>数据可视化：</a:t>
              </a:r>
              <a:endParaRPr lang="en-US" altLang="zh-CN" b="1" dirty="0">
                <a:solidFill>
                  <a:schemeClr val="dk1"/>
                </a:solidFill>
                <a:latin typeface="黑体" panose="02010609060101010101" pitchFamily="49" charset="-122"/>
                <a:ea typeface="黑体" panose="02010609060101010101" pitchFamily="49" charset="-122"/>
                <a:sym typeface="微软雅黑" panose="020B0503020204020204" pitchFamily="34" charset="-122"/>
              </a:endParaRPr>
            </a:p>
            <a:p>
              <a:pPr algn="ctr">
                <a:buNone/>
              </a:pPr>
              <a:r>
                <a:rPr lang="zh-CN" altLang="en-US" sz="1600" dirty="0">
                  <a:latin typeface="微软雅黑" panose="020B0503020204020204" pitchFamily="34" charset="-122"/>
                  <a:sym typeface="微软雅黑" panose="020B0503020204020204" pitchFamily="34" charset="-122"/>
                </a:rPr>
                <a:t>分别制作温差图，散点图，柱状图，箱型图，对各数据之间的相关性进行分析理解，选择最合适的特征。</a:t>
              </a:r>
            </a:p>
          </p:txBody>
        </p:sp>
      </p:grpSp>
      <p:sp>
        <p:nvSpPr>
          <p:cNvPr id="37" name="文本框 36"/>
          <p:cNvSpPr txBox="1"/>
          <p:nvPr/>
        </p:nvSpPr>
        <p:spPr>
          <a:xfrm>
            <a:off x="1497126" y="157456"/>
            <a:ext cx="439051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数据预处理：</a:t>
            </a:r>
          </a:p>
        </p:txBody>
      </p:sp>
      <p:grpSp>
        <p:nvGrpSpPr>
          <p:cNvPr id="15" name="组合 14"/>
          <p:cNvGrpSpPr/>
          <p:nvPr/>
        </p:nvGrpSpPr>
        <p:grpSpPr>
          <a:xfrm>
            <a:off x="1913948" y="685512"/>
            <a:ext cx="9521386" cy="5921952"/>
            <a:chOff x="1707331" y="157456"/>
            <a:chExt cx="9521386" cy="5921952"/>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256" y="157456"/>
              <a:ext cx="3914747" cy="2676708"/>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256" y="3226488"/>
              <a:ext cx="4172461" cy="285292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331" y="416349"/>
              <a:ext cx="5100684" cy="5070081"/>
            </a:xfrm>
            <a:prstGeom prst="rect">
              <a:avLst/>
            </a:prstGeom>
          </p:spPr>
        </p:pic>
      </p:grpSp>
    </p:spTree>
    <p:extLst>
      <p:ext uri="{BB962C8B-B14F-4D97-AF65-F5344CB8AC3E}">
        <p14:creationId xmlns:p14="http://schemas.microsoft.com/office/powerpoint/2010/main" val="157427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梯形 8"/>
          <p:cNvSpPr/>
          <p:nvPr/>
        </p:nvSpPr>
        <p:spPr>
          <a:xfrm rot="5400000">
            <a:off x="2192107" y="703927"/>
            <a:ext cx="1976377" cy="2301671"/>
          </a:xfrm>
          <a:prstGeom prst="trapezoid">
            <a:avLst>
              <a:gd name="adj" fmla="val 17868"/>
            </a:avLst>
          </a:prstGeom>
          <a:solidFill>
            <a:srgbClr val="19406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914354"/>
            <a:endParaRPr lang="zh-CN" altLang="en-US" sz="1867">
              <a:solidFill>
                <a:prstClr val="white"/>
              </a:solidFill>
              <a:latin typeface="Calibri"/>
              <a:ea typeface="宋体"/>
            </a:endParaRPr>
          </a:p>
        </p:txBody>
      </p:sp>
      <p:sp>
        <p:nvSpPr>
          <p:cNvPr id="10" name="Freeform 6"/>
          <p:cNvSpPr>
            <a:spLocks noEditPoints="1"/>
          </p:cNvSpPr>
          <p:nvPr/>
        </p:nvSpPr>
        <p:spPr bwMode="auto">
          <a:xfrm>
            <a:off x="2745274" y="1392323"/>
            <a:ext cx="870037" cy="924872"/>
          </a:xfrm>
          <a:custGeom>
            <a:avLst/>
            <a:gdLst>
              <a:gd name="T0" fmla="*/ 30 w 60"/>
              <a:gd name="T1" fmla="*/ 0 h 64"/>
              <a:gd name="T2" fmla="*/ 60 w 60"/>
              <a:gd name="T3" fmla="*/ 29 h 64"/>
              <a:gd name="T4" fmla="*/ 50 w 60"/>
              <a:gd name="T5" fmla="*/ 51 h 64"/>
              <a:gd name="T6" fmla="*/ 56 w 60"/>
              <a:gd name="T7" fmla="*/ 34 h 64"/>
              <a:gd name="T8" fmla="*/ 30 w 60"/>
              <a:gd name="T9" fmla="*/ 7 h 64"/>
              <a:gd name="T10" fmla="*/ 4 w 60"/>
              <a:gd name="T11" fmla="*/ 34 h 64"/>
              <a:gd name="T12" fmla="*/ 10 w 60"/>
              <a:gd name="T13" fmla="*/ 51 h 64"/>
              <a:gd name="T14" fmla="*/ 0 w 60"/>
              <a:gd name="T15" fmla="*/ 29 h 64"/>
              <a:gd name="T16" fmla="*/ 30 w 60"/>
              <a:gd name="T17" fmla="*/ 0 h 64"/>
              <a:gd name="T18" fmla="*/ 36 w 60"/>
              <a:gd name="T19" fmla="*/ 47 h 64"/>
              <a:gd name="T20" fmla="*/ 41 w 60"/>
              <a:gd name="T21" fmla="*/ 37 h 64"/>
              <a:gd name="T22" fmla="*/ 30 w 60"/>
              <a:gd name="T23" fmla="*/ 25 h 64"/>
              <a:gd name="T24" fmla="*/ 18 w 60"/>
              <a:gd name="T25" fmla="*/ 37 h 64"/>
              <a:gd name="T26" fmla="*/ 24 w 60"/>
              <a:gd name="T27" fmla="*/ 47 h 64"/>
              <a:gd name="T28" fmla="*/ 24 w 60"/>
              <a:gd name="T29" fmla="*/ 64 h 64"/>
              <a:gd name="T30" fmla="*/ 36 w 60"/>
              <a:gd name="T31" fmla="*/ 64 h 64"/>
              <a:gd name="T32" fmla="*/ 36 w 60"/>
              <a:gd name="T33" fmla="*/ 47 h 64"/>
              <a:gd name="T34" fmla="*/ 30 w 60"/>
              <a:gd name="T35" fmla="*/ 14 h 64"/>
              <a:gd name="T36" fmla="*/ 10 w 60"/>
              <a:gd name="T37" fmla="*/ 34 h 64"/>
              <a:gd name="T38" fmla="*/ 18 w 60"/>
              <a:gd name="T39" fmla="*/ 51 h 64"/>
              <a:gd name="T40" fmla="*/ 12 w 60"/>
              <a:gd name="T41" fmla="*/ 37 h 64"/>
              <a:gd name="T42" fmla="*/ 30 w 60"/>
              <a:gd name="T43" fmla="*/ 19 h 64"/>
              <a:gd name="T44" fmla="*/ 48 w 60"/>
              <a:gd name="T45" fmla="*/ 37 h 64"/>
              <a:gd name="T46" fmla="*/ 42 w 60"/>
              <a:gd name="T47" fmla="*/ 51 h 64"/>
              <a:gd name="T48" fmla="*/ 50 w 60"/>
              <a:gd name="T49" fmla="*/ 34 h 64"/>
              <a:gd name="T50" fmla="*/ 30 w 60"/>
              <a:gd name="T51" fmla="*/ 1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4">
                <a:moveTo>
                  <a:pt x="30" y="0"/>
                </a:moveTo>
                <a:cubicBezTo>
                  <a:pt x="46" y="0"/>
                  <a:pt x="60" y="13"/>
                  <a:pt x="60" y="29"/>
                </a:cubicBezTo>
                <a:cubicBezTo>
                  <a:pt x="60" y="38"/>
                  <a:pt x="56" y="45"/>
                  <a:pt x="50" y="51"/>
                </a:cubicBezTo>
                <a:cubicBezTo>
                  <a:pt x="54" y="46"/>
                  <a:pt x="56" y="40"/>
                  <a:pt x="56" y="34"/>
                </a:cubicBezTo>
                <a:cubicBezTo>
                  <a:pt x="56" y="19"/>
                  <a:pt x="45" y="7"/>
                  <a:pt x="30" y="7"/>
                </a:cubicBezTo>
                <a:cubicBezTo>
                  <a:pt x="15" y="7"/>
                  <a:pt x="4" y="19"/>
                  <a:pt x="4" y="34"/>
                </a:cubicBezTo>
                <a:cubicBezTo>
                  <a:pt x="4" y="40"/>
                  <a:pt x="6" y="46"/>
                  <a:pt x="10" y="51"/>
                </a:cubicBezTo>
                <a:cubicBezTo>
                  <a:pt x="4" y="45"/>
                  <a:pt x="0" y="38"/>
                  <a:pt x="0" y="29"/>
                </a:cubicBezTo>
                <a:cubicBezTo>
                  <a:pt x="0" y="13"/>
                  <a:pt x="14" y="0"/>
                  <a:pt x="30" y="0"/>
                </a:cubicBezTo>
                <a:close/>
                <a:moveTo>
                  <a:pt x="36" y="47"/>
                </a:moveTo>
                <a:cubicBezTo>
                  <a:pt x="39" y="45"/>
                  <a:pt x="41" y="41"/>
                  <a:pt x="41" y="37"/>
                </a:cubicBezTo>
                <a:cubicBezTo>
                  <a:pt x="41" y="30"/>
                  <a:pt x="36" y="25"/>
                  <a:pt x="30" y="25"/>
                </a:cubicBezTo>
                <a:cubicBezTo>
                  <a:pt x="23" y="25"/>
                  <a:pt x="18" y="30"/>
                  <a:pt x="18" y="37"/>
                </a:cubicBezTo>
                <a:cubicBezTo>
                  <a:pt x="18" y="41"/>
                  <a:pt x="21" y="45"/>
                  <a:pt x="24" y="47"/>
                </a:cubicBezTo>
                <a:cubicBezTo>
                  <a:pt x="24" y="64"/>
                  <a:pt x="24" y="64"/>
                  <a:pt x="24" y="64"/>
                </a:cubicBezTo>
                <a:cubicBezTo>
                  <a:pt x="36" y="64"/>
                  <a:pt x="36" y="64"/>
                  <a:pt x="36" y="64"/>
                </a:cubicBezTo>
                <a:cubicBezTo>
                  <a:pt x="36" y="47"/>
                  <a:pt x="36" y="47"/>
                  <a:pt x="36" y="47"/>
                </a:cubicBezTo>
                <a:close/>
                <a:moveTo>
                  <a:pt x="30" y="14"/>
                </a:moveTo>
                <a:cubicBezTo>
                  <a:pt x="19" y="14"/>
                  <a:pt x="10" y="23"/>
                  <a:pt x="10" y="34"/>
                </a:cubicBezTo>
                <a:cubicBezTo>
                  <a:pt x="10" y="41"/>
                  <a:pt x="13" y="47"/>
                  <a:pt x="18" y="51"/>
                </a:cubicBezTo>
                <a:cubicBezTo>
                  <a:pt x="15" y="47"/>
                  <a:pt x="12" y="43"/>
                  <a:pt x="12" y="37"/>
                </a:cubicBezTo>
                <a:cubicBezTo>
                  <a:pt x="12" y="27"/>
                  <a:pt x="20" y="19"/>
                  <a:pt x="30" y="19"/>
                </a:cubicBezTo>
                <a:cubicBezTo>
                  <a:pt x="40" y="19"/>
                  <a:pt x="48" y="27"/>
                  <a:pt x="48" y="37"/>
                </a:cubicBezTo>
                <a:cubicBezTo>
                  <a:pt x="48" y="43"/>
                  <a:pt x="45" y="47"/>
                  <a:pt x="42" y="51"/>
                </a:cubicBezTo>
                <a:cubicBezTo>
                  <a:pt x="47" y="47"/>
                  <a:pt x="50" y="41"/>
                  <a:pt x="50" y="34"/>
                </a:cubicBezTo>
                <a:cubicBezTo>
                  <a:pt x="50" y="23"/>
                  <a:pt x="41" y="14"/>
                  <a:pt x="30" y="14"/>
                </a:cubicBezTo>
                <a:close/>
              </a:path>
            </a:pathLst>
          </a:custGeom>
          <a:solidFill>
            <a:schemeClr val="bg1"/>
          </a:solidFill>
          <a:ln>
            <a:noFill/>
          </a:ln>
        </p:spPr>
        <p:txBody>
          <a:bodyPr vert="horz" wrap="square" lIns="91439" tIns="45719" rIns="91439" bIns="45719" numCol="1" anchor="t" anchorCtr="0" compatLnSpc="1">
            <a:prstTxWarp prst="textNoShape">
              <a:avLst/>
            </a:prstTxWarp>
          </a:bodyPr>
          <a:lstStyle/>
          <a:p>
            <a:pPr defTabSz="914354"/>
            <a:endParaRPr lang="zh-CN" altLang="en-US" sz="1867">
              <a:solidFill>
                <a:prstClr val="black"/>
              </a:solidFill>
              <a:latin typeface="Calibri"/>
              <a:ea typeface="宋体"/>
            </a:endParaRPr>
          </a:p>
        </p:txBody>
      </p:sp>
      <p:sp>
        <p:nvSpPr>
          <p:cNvPr id="12" name="Freeform 10"/>
          <p:cNvSpPr>
            <a:spLocks noEditPoints="1"/>
          </p:cNvSpPr>
          <p:nvPr/>
        </p:nvSpPr>
        <p:spPr bwMode="auto">
          <a:xfrm>
            <a:off x="4629637" y="1375155"/>
            <a:ext cx="1060195" cy="879039"/>
          </a:xfrm>
          <a:custGeom>
            <a:avLst/>
            <a:gdLst>
              <a:gd name="T0" fmla="*/ 28 w 74"/>
              <a:gd name="T1" fmla="*/ 0 h 61"/>
              <a:gd name="T2" fmla="*/ 30 w 74"/>
              <a:gd name="T3" fmla="*/ 16 h 61"/>
              <a:gd name="T4" fmla="*/ 33 w 74"/>
              <a:gd name="T5" fmla="*/ 22 h 61"/>
              <a:gd name="T6" fmla="*/ 0 w 74"/>
              <a:gd name="T7" fmla="*/ 24 h 61"/>
              <a:gd name="T8" fmla="*/ 5 w 74"/>
              <a:gd name="T9" fmla="*/ 19 h 61"/>
              <a:gd name="T10" fmla="*/ 3 w 74"/>
              <a:gd name="T11" fmla="*/ 16 h 61"/>
              <a:gd name="T12" fmla="*/ 5 w 74"/>
              <a:gd name="T13" fmla="*/ 0 h 61"/>
              <a:gd name="T14" fmla="*/ 32 w 74"/>
              <a:gd name="T15" fmla="*/ 44 h 61"/>
              <a:gd name="T16" fmla="*/ 38 w 74"/>
              <a:gd name="T17" fmla="*/ 43 h 61"/>
              <a:gd name="T18" fmla="*/ 19 w 74"/>
              <a:gd name="T19" fmla="*/ 26 h 61"/>
              <a:gd name="T20" fmla="*/ 15 w 74"/>
              <a:gd name="T21" fmla="*/ 35 h 61"/>
              <a:gd name="T22" fmla="*/ 19 w 74"/>
              <a:gd name="T23" fmla="*/ 26 h 61"/>
              <a:gd name="T24" fmla="*/ 32 w 74"/>
              <a:gd name="T25" fmla="*/ 8 h 61"/>
              <a:gd name="T26" fmla="*/ 42 w 74"/>
              <a:gd name="T27" fmla="*/ 24 h 61"/>
              <a:gd name="T28" fmla="*/ 32 w 74"/>
              <a:gd name="T29" fmla="*/ 8 h 61"/>
              <a:gd name="T30" fmla="*/ 69 w 74"/>
              <a:gd name="T31" fmla="*/ 14 h 61"/>
              <a:gd name="T32" fmla="*/ 71 w 74"/>
              <a:gd name="T33" fmla="*/ 30 h 61"/>
              <a:gd name="T34" fmla="*/ 74 w 74"/>
              <a:gd name="T35" fmla="*/ 36 h 61"/>
              <a:gd name="T36" fmla="*/ 41 w 74"/>
              <a:gd name="T37" fmla="*/ 38 h 61"/>
              <a:gd name="T38" fmla="*/ 45 w 74"/>
              <a:gd name="T39" fmla="*/ 32 h 61"/>
              <a:gd name="T40" fmla="*/ 44 w 74"/>
              <a:gd name="T41" fmla="*/ 30 h 61"/>
              <a:gd name="T42" fmla="*/ 46 w 74"/>
              <a:gd name="T43" fmla="*/ 14 h 61"/>
              <a:gd name="T44" fmla="*/ 55 w 74"/>
              <a:gd name="T45" fmla="*/ 36 h 61"/>
              <a:gd name="T46" fmla="*/ 59 w 74"/>
              <a:gd name="T47" fmla="*/ 34 h 61"/>
              <a:gd name="T48" fmla="*/ 47 w 74"/>
              <a:gd name="T49" fmla="*/ 18 h 61"/>
              <a:gd name="T50" fmla="*/ 68 w 74"/>
              <a:gd name="T51" fmla="*/ 29 h 61"/>
              <a:gd name="T52" fmla="*/ 47 w 74"/>
              <a:gd name="T53" fmla="*/ 18 h 61"/>
              <a:gd name="T54" fmla="*/ 28 w 74"/>
              <a:gd name="T55" fmla="*/ 37 h 61"/>
              <a:gd name="T56" fmla="*/ 30 w 74"/>
              <a:gd name="T57" fmla="*/ 53 h 61"/>
              <a:gd name="T58" fmla="*/ 33 w 74"/>
              <a:gd name="T59" fmla="*/ 59 h 61"/>
              <a:gd name="T60" fmla="*/ 0 w 74"/>
              <a:gd name="T61" fmla="*/ 61 h 61"/>
              <a:gd name="T62" fmla="*/ 5 w 74"/>
              <a:gd name="T63" fmla="*/ 55 h 61"/>
              <a:gd name="T64" fmla="*/ 3 w 74"/>
              <a:gd name="T65" fmla="*/ 53 h 61"/>
              <a:gd name="T66" fmla="*/ 5 w 74"/>
              <a:gd name="T67" fmla="*/ 37 h 61"/>
              <a:gd name="T68" fmla="*/ 14 w 74"/>
              <a:gd name="T69" fmla="*/ 59 h 61"/>
              <a:gd name="T70" fmla="*/ 18 w 74"/>
              <a:gd name="T71" fmla="*/ 57 h 61"/>
              <a:gd name="T72" fmla="*/ 6 w 74"/>
              <a:gd name="T73" fmla="*/ 40 h 61"/>
              <a:gd name="T74" fmla="*/ 27 w 74"/>
              <a:gd name="T75" fmla="*/ 52 h 61"/>
              <a:gd name="T76" fmla="*/ 6 w 74"/>
              <a:gd name="T77" fmla="*/ 40 h 61"/>
              <a:gd name="T78" fmla="*/ 14 w 74"/>
              <a:gd name="T79" fmla="*/ 22 h 61"/>
              <a:gd name="T80" fmla="*/ 18 w 74"/>
              <a:gd name="T81" fmla="*/ 20 h 61"/>
              <a:gd name="T82" fmla="*/ 6 w 74"/>
              <a:gd name="T83" fmla="*/ 4 h 61"/>
              <a:gd name="T84" fmla="*/ 27 w 74"/>
              <a:gd name="T85" fmla="*/ 15 h 61"/>
              <a:gd name="T86" fmla="*/ 6 w 74"/>
              <a:gd name="T87"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4" h="61">
                <a:moveTo>
                  <a:pt x="5" y="0"/>
                </a:moveTo>
                <a:cubicBezTo>
                  <a:pt x="28" y="0"/>
                  <a:pt x="28" y="0"/>
                  <a:pt x="28" y="0"/>
                </a:cubicBezTo>
                <a:cubicBezTo>
                  <a:pt x="29" y="0"/>
                  <a:pt x="30" y="1"/>
                  <a:pt x="30" y="3"/>
                </a:cubicBezTo>
                <a:cubicBezTo>
                  <a:pt x="30" y="16"/>
                  <a:pt x="30" y="16"/>
                  <a:pt x="30" y="16"/>
                </a:cubicBezTo>
                <a:cubicBezTo>
                  <a:pt x="30" y="17"/>
                  <a:pt x="30" y="18"/>
                  <a:pt x="28" y="19"/>
                </a:cubicBezTo>
                <a:cubicBezTo>
                  <a:pt x="33" y="22"/>
                  <a:pt x="33" y="22"/>
                  <a:pt x="33" y="22"/>
                </a:cubicBezTo>
                <a:cubicBezTo>
                  <a:pt x="33" y="24"/>
                  <a:pt x="33" y="24"/>
                  <a:pt x="33" y="24"/>
                </a:cubicBezTo>
                <a:cubicBezTo>
                  <a:pt x="0" y="24"/>
                  <a:pt x="0" y="24"/>
                  <a:pt x="0" y="24"/>
                </a:cubicBezTo>
                <a:cubicBezTo>
                  <a:pt x="0" y="22"/>
                  <a:pt x="0" y="22"/>
                  <a:pt x="0" y="22"/>
                </a:cubicBezTo>
                <a:cubicBezTo>
                  <a:pt x="5" y="19"/>
                  <a:pt x="5" y="19"/>
                  <a:pt x="5" y="19"/>
                </a:cubicBezTo>
                <a:cubicBezTo>
                  <a:pt x="5" y="19"/>
                  <a:pt x="5" y="19"/>
                  <a:pt x="5" y="19"/>
                </a:cubicBezTo>
                <a:cubicBezTo>
                  <a:pt x="4" y="18"/>
                  <a:pt x="3" y="17"/>
                  <a:pt x="3" y="16"/>
                </a:cubicBezTo>
                <a:cubicBezTo>
                  <a:pt x="3" y="3"/>
                  <a:pt x="3" y="3"/>
                  <a:pt x="3" y="3"/>
                </a:cubicBezTo>
                <a:cubicBezTo>
                  <a:pt x="3" y="1"/>
                  <a:pt x="4" y="0"/>
                  <a:pt x="5" y="0"/>
                </a:cubicBezTo>
                <a:close/>
                <a:moveTo>
                  <a:pt x="38" y="38"/>
                </a:moveTo>
                <a:cubicBezTo>
                  <a:pt x="32" y="44"/>
                  <a:pt x="32" y="44"/>
                  <a:pt x="32" y="44"/>
                </a:cubicBezTo>
                <a:cubicBezTo>
                  <a:pt x="32" y="50"/>
                  <a:pt x="32" y="50"/>
                  <a:pt x="32" y="50"/>
                </a:cubicBezTo>
                <a:cubicBezTo>
                  <a:pt x="38" y="43"/>
                  <a:pt x="38" y="43"/>
                  <a:pt x="38" y="43"/>
                </a:cubicBezTo>
                <a:cubicBezTo>
                  <a:pt x="38" y="38"/>
                  <a:pt x="38" y="38"/>
                  <a:pt x="38" y="38"/>
                </a:cubicBezTo>
                <a:close/>
                <a:moveTo>
                  <a:pt x="19" y="26"/>
                </a:moveTo>
                <a:cubicBezTo>
                  <a:pt x="19" y="35"/>
                  <a:pt x="19" y="35"/>
                  <a:pt x="19" y="35"/>
                </a:cubicBezTo>
                <a:cubicBezTo>
                  <a:pt x="15" y="35"/>
                  <a:pt x="15" y="35"/>
                  <a:pt x="15" y="35"/>
                </a:cubicBezTo>
                <a:cubicBezTo>
                  <a:pt x="15" y="26"/>
                  <a:pt x="15" y="26"/>
                  <a:pt x="15" y="26"/>
                </a:cubicBezTo>
                <a:cubicBezTo>
                  <a:pt x="19" y="26"/>
                  <a:pt x="19" y="26"/>
                  <a:pt x="19" y="26"/>
                </a:cubicBezTo>
                <a:close/>
                <a:moveTo>
                  <a:pt x="32" y="8"/>
                </a:moveTo>
                <a:cubicBezTo>
                  <a:pt x="32" y="8"/>
                  <a:pt x="32" y="8"/>
                  <a:pt x="32" y="8"/>
                </a:cubicBezTo>
                <a:cubicBezTo>
                  <a:pt x="32" y="14"/>
                  <a:pt x="32" y="14"/>
                  <a:pt x="32" y="14"/>
                </a:cubicBezTo>
                <a:cubicBezTo>
                  <a:pt x="42" y="24"/>
                  <a:pt x="42" y="24"/>
                  <a:pt x="42" y="24"/>
                </a:cubicBezTo>
                <a:cubicBezTo>
                  <a:pt x="42" y="18"/>
                  <a:pt x="42" y="18"/>
                  <a:pt x="42" y="18"/>
                </a:cubicBezTo>
                <a:cubicBezTo>
                  <a:pt x="32" y="8"/>
                  <a:pt x="32" y="8"/>
                  <a:pt x="32" y="8"/>
                </a:cubicBezTo>
                <a:close/>
                <a:moveTo>
                  <a:pt x="46" y="14"/>
                </a:moveTo>
                <a:cubicBezTo>
                  <a:pt x="69" y="14"/>
                  <a:pt x="69" y="14"/>
                  <a:pt x="69" y="14"/>
                </a:cubicBezTo>
                <a:cubicBezTo>
                  <a:pt x="70" y="14"/>
                  <a:pt x="71" y="15"/>
                  <a:pt x="71" y="16"/>
                </a:cubicBezTo>
                <a:cubicBezTo>
                  <a:pt x="71" y="30"/>
                  <a:pt x="71" y="30"/>
                  <a:pt x="71" y="30"/>
                </a:cubicBezTo>
                <a:cubicBezTo>
                  <a:pt x="71" y="31"/>
                  <a:pt x="70" y="32"/>
                  <a:pt x="69" y="32"/>
                </a:cubicBezTo>
                <a:cubicBezTo>
                  <a:pt x="74" y="36"/>
                  <a:pt x="74" y="36"/>
                  <a:pt x="74" y="36"/>
                </a:cubicBezTo>
                <a:cubicBezTo>
                  <a:pt x="74" y="38"/>
                  <a:pt x="74" y="38"/>
                  <a:pt x="74" y="38"/>
                </a:cubicBezTo>
                <a:cubicBezTo>
                  <a:pt x="41" y="38"/>
                  <a:pt x="41" y="38"/>
                  <a:pt x="41" y="38"/>
                </a:cubicBezTo>
                <a:cubicBezTo>
                  <a:pt x="41" y="36"/>
                  <a:pt x="41" y="36"/>
                  <a:pt x="41" y="36"/>
                </a:cubicBezTo>
                <a:cubicBezTo>
                  <a:pt x="45" y="32"/>
                  <a:pt x="45" y="32"/>
                  <a:pt x="45" y="32"/>
                </a:cubicBezTo>
                <a:cubicBezTo>
                  <a:pt x="45" y="32"/>
                  <a:pt x="45" y="32"/>
                  <a:pt x="45" y="32"/>
                </a:cubicBezTo>
                <a:cubicBezTo>
                  <a:pt x="44" y="32"/>
                  <a:pt x="44" y="31"/>
                  <a:pt x="44" y="30"/>
                </a:cubicBezTo>
                <a:cubicBezTo>
                  <a:pt x="44" y="16"/>
                  <a:pt x="44" y="16"/>
                  <a:pt x="44" y="16"/>
                </a:cubicBezTo>
                <a:cubicBezTo>
                  <a:pt x="44" y="15"/>
                  <a:pt x="45" y="14"/>
                  <a:pt x="46" y="14"/>
                </a:cubicBezTo>
                <a:close/>
                <a:moveTo>
                  <a:pt x="56" y="34"/>
                </a:moveTo>
                <a:cubicBezTo>
                  <a:pt x="55" y="36"/>
                  <a:pt x="55" y="36"/>
                  <a:pt x="55" y="36"/>
                </a:cubicBezTo>
                <a:cubicBezTo>
                  <a:pt x="60" y="36"/>
                  <a:pt x="60" y="36"/>
                  <a:pt x="60" y="36"/>
                </a:cubicBezTo>
                <a:cubicBezTo>
                  <a:pt x="59" y="34"/>
                  <a:pt x="59" y="34"/>
                  <a:pt x="59" y="34"/>
                </a:cubicBezTo>
                <a:cubicBezTo>
                  <a:pt x="56" y="34"/>
                  <a:pt x="56" y="34"/>
                  <a:pt x="56" y="34"/>
                </a:cubicBezTo>
                <a:close/>
                <a:moveTo>
                  <a:pt x="47" y="18"/>
                </a:moveTo>
                <a:cubicBezTo>
                  <a:pt x="47" y="29"/>
                  <a:pt x="47" y="29"/>
                  <a:pt x="47" y="29"/>
                </a:cubicBezTo>
                <a:cubicBezTo>
                  <a:pt x="68" y="29"/>
                  <a:pt x="68" y="29"/>
                  <a:pt x="68" y="29"/>
                </a:cubicBezTo>
                <a:cubicBezTo>
                  <a:pt x="68" y="18"/>
                  <a:pt x="68" y="18"/>
                  <a:pt x="68" y="18"/>
                </a:cubicBezTo>
                <a:cubicBezTo>
                  <a:pt x="47" y="18"/>
                  <a:pt x="47" y="18"/>
                  <a:pt x="47" y="18"/>
                </a:cubicBezTo>
                <a:close/>
                <a:moveTo>
                  <a:pt x="5" y="37"/>
                </a:moveTo>
                <a:cubicBezTo>
                  <a:pt x="28" y="37"/>
                  <a:pt x="28" y="37"/>
                  <a:pt x="28" y="37"/>
                </a:cubicBezTo>
                <a:cubicBezTo>
                  <a:pt x="29" y="37"/>
                  <a:pt x="30" y="38"/>
                  <a:pt x="30" y="39"/>
                </a:cubicBezTo>
                <a:cubicBezTo>
                  <a:pt x="30" y="53"/>
                  <a:pt x="30" y="53"/>
                  <a:pt x="30" y="53"/>
                </a:cubicBezTo>
                <a:cubicBezTo>
                  <a:pt x="30" y="54"/>
                  <a:pt x="30" y="55"/>
                  <a:pt x="28" y="55"/>
                </a:cubicBezTo>
                <a:cubicBezTo>
                  <a:pt x="33" y="59"/>
                  <a:pt x="33" y="59"/>
                  <a:pt x="33" y="59"/>
                </a:cubicBezTo>
                <a:cubicBezTo>
                  <a:pt x="33" y="61"/>
                  <a:pt x="33" y="61"/>
                  <a:pt x="33" y="61"/>
                </a:cubicBezTo>
                <a:cubicBezTo>
                  <a:pt x="0" y="61"/>
                  <a:pt x="0" y="61"/>
                  <a:pt x="0" y="61"/>
                </a:cubicBezTo>
                <a:cubicBezTo>
                  <a:pt x="0" y="59"/>
                  <a:pt x="0" y="59"/>
                  <a:pt x="0" y="59"/>
                </a:cubicBezTo>
                <a:cubicBezTo>
                  <a:pt x="5" y="55"/>
                  <a:pt x="5" y="55"/>
                  <a:pt x="5" y="55"/>
                </a:cubicBezTo>
                <a:cubicBezTo>
                  <a:pt x="5" y="55"/>
                  <a:pt x="5" y="55"/>
                  <a:pt x="5" y="55"/>
                </a:cubicBezTo>
                <a:cubicBezTo>
                  <a:pt x="4" y="55"/>
                  <a:pt x="3" y="54"/>
                  <a:pt x="3" y="53"/>
                </a:cubicBezTo>
                <a:cubicBezTo>
                  <a:pt x="3" y="39"/>
                  <a:pt x="3" y="39"/>
                  <a:pt x="3" y="39"/>
                </a:cubicBezTo>
                <a:cubicBezTo>
                  <a:pt x="3" y="38"/>
                  <a:pt x="4" y="37"/>
                  <a:pt x="5" y="37"/>
                </a:cubicBezTo>
                <a:close/>
                <a:moveTo>
                  <a:pt x="15" y="57"/>
                </a:moveTo>
                <a:cubicBezTo>
                  <a:pt x="14" y="59"/>
                  <a:pt x="14" y="59"/>
                  <a:pt x="14" y="59"/>
                </a:cubicBezTo>
                <a:cubicBezTo>
                  <a:pt x="20" y="59"/>
                  <a:pt x="20" y="59"/>
                  <a:pt x="20" y="59"/>
                </a:cubicBezTo>
                <a:cubicBezTo>
                  <a:pt x="18" y="57"/>
                  <a:pt x="18" y="57"/>
                  <a:pt x="18" y="57"/>
                </a:cubicBezTo>
                <a:cubicBezTo>
                  <a:pt x="15" y="57"/>
                  <a:pt x="15" y="57"/>
                  <a:pt x="15" y="57"/>
                </a:cubicBezTo>
                <a:close/>
                <a:moveTo>
                  <a:pt x="6" y="40"/>
                </a:moveTo>
                <a:cubicBezTo>
                  <a:pt x="6" y="52"/>
                  <a:pt x="6" y="52"/>
                  <a:pt x="6" y="52"/>
                </a:cubicBezTo>
                <a:cubicBezTo>
                  <a:pt x="27" y="52"/>
                  <a:pt x="27" y="52"/>
                  <a:pt x="27" y="52"/>
                </a:cubicBezTo>
                <a:cubicBezTo>
                  <a:pt x="27" y="40"/>
                  <a:pt x="27" y="40"/>
                  <a:pt x="27" y="40"/>
                </a:cubicBezTo>
                <a:cubicBezTo>
                  <a:pt x="6" y="40"/>
                  <a:pt x="6" y="40"/>
                  <a:pt x="6" y="40"/>
                </a:cubicBezTo>
                <a:close/>
                <a:moveTo>
                  <a:pt x="15" y="20"/>
                </a:moveTo>
                <a:cubicBezTo>
                  <a:pt x="14" y="22"/>
                  <a:pt x="14" y="22"/>
                  <a:pt x="14" y="22"/>
                </a:cubicBezTo>
                <a:cubicBezTo>
                  <a:pt x="20" y="22"/>
                  <a:pt x="20" y="22"/>
                  <a:pt x="20" y="22"/>
                </a:cubicBezTo>
                <a:cubicBezTo>
                  <a:pt x="18" y="20"/>
                  <a:pt x="18" y="20"/>
                  <a:pt x="18" y="20"/>
                </a:cubicBezTo>
                <a:cubicBezTo>
                  <a:pt x="15" y="20"/>
                  <a:pt x="15" y="20"/>
                  <a:pt x="15" y="20"/>
                </a:cubicBezTo>
                <a:close/>
                <a:moveTo>
                  <a:pt x="6" y="4"/>
                </a:moveTo>
                <a:cubicBezTo>
                  <a:pt x="6" y="15"/>
                  <a:pt x="6" y="15"/>
                  <a:pt x="6" y="15"/>
                </a:cubicBezTo>
                <a:cubicBezTo>
                  <a:pt x="27" y="15"/>
                  <a:pt x="27" y="15"/>
                  <a:pt x="27" y="15"/>
                </a:cubicBezTo>
                <a:cubicBezTo>
                  <a:pt x="27" y="4"/>
                  <a:pt x="27" y="4"/>
                  <a:pt x="27" y="4"/>
                </a:cubicBezTo>
                <a:lnTo>
                  <a:pt x="6" y="4"/>
                </a:lnTo>
                <a:close/>
              </a:path>
            </a:pathLst>
          </a:custGeom>
          <a:solidFill>
            <a:schemeClr val="bg1"/>
          </a:solidFill>
          <a:ln>
            <a:noFill/>
          </a:ln>
        </p:spPr>
        <p:txBody>
          <a:bodyPr vert="horz" wrap="square" lIns="91439" tIns="45719" rIns="91439" bIns="45719" numCol="1" anchor="t" anchorCtr="0" compatLnSpc="1">
            <a:prstTxWarp prst="textNoShape">
              <a:avLst/>
            </a:prstTxWarp>
          </a:bodyPr>
          <a:lstStyle/>
          <a:p>
            <a:pPr defTabSz="914354"/>
            <a:endParaRPr lang="zh-CN" altLang="en-US" sz="1867">
              <a:solidFill>
                <a:prstClr val="black"/>
              </a:solidFill>
              <a:latin typeface="Calibri"/>
              <a:ea typeface="宋体"/>
            </a:endParaRPr>
          </a:p>
        </p:txBody>
      </p:sp>
      <p:sp>
        <p:nvSpPr>
          <p:cNvPr id="15" name="梯形 14"/>
          <p:cNvSpPr/>
          <p:nvPr/>
        </p:nvSpPr>
        <p:spPr>
          <a:xfrm rot="5400000">
            <a:off x="7541759" y="657241"/>
            <a:ext cx="2056553" cy="2395043"/>
          </a:xfrm>
          <a:prstGeom prst="trapezoid">
            <a:avLst>
              <a:gd name="adj" fmla="val 17868"/>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914354"/>
            <a:endParaRPr lang="zh-CN" altLang="en-US" sz="1867">
              <a:solidFill>
                <a:prstClr val="white"/>
              </a:solidFill>
              <a:latin typeface="Calibri"/>
              <a:ea typeface="宋体"/>
            </a:endParaRPr>
          </a:p>
        </p:txBody>
      </p:sp>
      <p:sp>
        <p:nvSpPr>
          <p:cNvPr id="16" name="Freeform 18"/>
          <p:cNvSpPr>
            <a:spLocks noEditPoints="1"/>
          </p:cNvSpPr>
          <p:nvPr/>
        </p:nvSpPr>
        <p:spPr bwMode="auto">
          <a:xfrm>
            <a:off x="8162047" y="1432265"/>
            <a:ext cx="815975" cy="844987"/>
          </a:xfrm>
          <a:custGeom>
            <a:avLst/>
            <a:gdLst>
              <a:gd name="T0" fmla="*/ 30 w 58"/>
              <a:gd name="T1" fmla="*/ 27 h 60"/>
              <a:gd name="T2" fmla="*/ 24 w 58"/>
              <a:gd name="T3" fmla="*/ 11 h 60"/>
              <a:gd name="T4" fmla="*/ 31 w 58"/>
              <a:gd name="T5" fmla="*/ 0 h 60"/>
              <a:gd name="T6" fmla="*/ 36 w 58"/>
              <a:gd name="T7" fmla="*/ 15 h 60"/>
              <a:gd name="T8" fmla="*/ 30 w 58"/>
              <a:gd name="T9" fmla="*/ 26 h 60"/>
              <a:gd name="T10" fmla="*/ 29 w 58"/>
              <a:gd name="T11" fmla="*/ 42 h 60"/>
              <a:gd name="T12" fmla="*/ 37 w 58"/>
              <a:gd name="T13" fmla="*/ 35 h 60"/>
              <a:gd name="T14" fmla="*/ 37 w 58"/>
              <a:gd name="T15" fmla="*/ 36 h 60"/>
              <a:gd name="T16" fmla="*/ 46 w 58"/>
              <a:gd name="T17" fmla="*/ 34 h 60"/>
              <a:gd name="T18" fmla="*/ 52 w 58"/>
              <a:gd name="T19" fmla="*/ 39 h 60"/>
              <a:gd name="T20" fmla="*/ 43 w 58"/>
              <a:gd name="T21" fmla="*/ 41 h 60"/>
              <a:gd name="T22" fmla="*/ 36 w 58"/>
              <a:gd name="T23" fmla="*/ 36 h 60"/>
              <a:gd name="T24" fmla="*/ 29 w 58"/>
              <a:gd name="T25" fmla="*/ 45 h 60"/>
              <a:gd name="T26" fmla="*/ 31 w 58"/>
              <a:gd name="T27" fmla="*/ 60 h 60"/>
              <a:gd name="T28" fmla="*/ 24 w 58"/>
              <a:gd name="T29" fmla="*/ 60 h 60"/>
              <a:gd name="T30" fmla="*/ 24 w 58"/>
              <a:gd name="T31" fmla="*/ 40 h 60"/>
              <a:gd name="T32" fmla="*/ 20 w 58"/>
              <a:gd name="T33" fmla="*/ 32 h 60"/>
              <a:gd name="T34" fmla="*/ 5 w 58"/>
              <a:gd name="T35" fmla="*/ 28 h 60"/>
              <a:gd name="T36" fmla="*/ 0 w 58"/>
              <a:gd name="T37" fmla="*/ 16 h 60"/>
              <a:gd name="T38" fmla="*/ 15 w 58"/>
              <a:gd name="T39" fmla="*/ 20 h 60"/>
              <a:gd name="T40" fmla="*/ 21 w 58"/>
              <a:gd name="T41" fmla="*/ 30 h 60"/>
              <a:gd name="T42" fmla="*/ 26 w 58"/>
              <a:gd name="T43" fmla="*/ 37 h 60"/>
              <a:gd name="T44" fmla="*/ 30 w 58"/>
              <a:gd name="T45" fmla="*/ 27 h 60"/>
              <a:gd name="T46" fmla="*/ 21 w 58"/>
              <a:gd name="T47" fmla="*/ 37 h 60"/>
              <a:gd name="T48" fmla="*/ 10 w 58"/>
              <a:gd name="T49" fmla="*/ 35 h 60"/>
              <a:gd name="T50" fmla="*/ 5 w 58"/>
              <a:gd name="T51" fmla="*/ 41 h 60"/>
              <a:gd name="T52" fmla="*/ 14 w 58"/>
              <a:gd name="T53" fmla="*/ 42 h 60"/>
              <a:gd name="T54" fmla="*/ 21 w 58"/>
              <a:gd name="T55" fmla="*/ 37 h 60"/>
              <a:gd name="T56" fmla="*/ 22 w 58"/>
              <a:gd name="T57" fmla="*/ 20 h 60"/>
              <a:gd name="T58" fmla="*/ 18 w 58"/>
              <a:gd name="T59" fmla="*/ 10 h 60"/>
              <a:gd name="T60" fmla="*/ 11 w 58"/>
              <a:gd name="T61" fmla="*/ 8 h 60"/>
              <a:gd name="T62" fmla="*/ 14 w 58"/>
              <a:gd name="T63" fmla="*/ 17 h 60"/>
              <a:gd name="T64" fmla="*/ 22 w 58"/>
              <a:gd name="T65" fmla="*/ 20 h 60"/>
              <a:gd name="T66" fmla="*/ 38 w 58"/>
              <a:gd name="T67" fmla="*/ 18 h 60"/>
              <a:gd name="T68" fmla="*/ 46 w 58"/>
              <a:gd name="T69" fmla="*/ 15 h 60"/>
              <a:gd name="T70" fmla="*/ 50 w 58"/>
              <a:gd name="T71" fmla="*/ 5 h 60"/>
              <a:gd name="T72" fmla="*/ 42 w 58"/>
              <a:gd name="T73" fmla="*/ 8 h 60"/>
              <a:gd name="T74" fmla="*/ 38 w 58"/>
              <a:gd name="T75" fmla="*/ 18 h 60"/>
              <a:gd name="T76" fmla="*/ 34 w 58"/>
              <a:gd name="T77" fmla="*/ 29 h 60"/>
              <a:gd name="T78" fmla="*/ 47 w 58"/>
              <a:gd name="T79" fmla="*/ 30 h 60"/>
              <a:gd name="T80" fmla="*/ 58 w 58"/>
              <a:gd name="T81" fmla="*/ 19 h 60"/>
              <a:gd name="T82" fmla="*/ 46 w 58"/>
              <a:gd name="T83" fmla="*/ 17 h 60"/>
              <a:gd name="T84" fmla="*/ 34 w 58"/>
              <a:gd name="T85" fmla="*/ 2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60">
                <a:moveTo>
                  <a:pt x="30" y="27"/>
                </a:moveTo>
                <a:cubicBezTo>
                  <a:pt x="29" y="26"/>
                  <a:pt x="22" y="19"/>
                  <a:pt x="24" y="11"/>
                </a:cubicBezTo>
                <a:cubicBezTo>
                  <a:pt x="26" y="3"/>
                  <a:pt x="31" y="0"/>
                  <a:pt x="31" y="0"/>
                </a:cubicBezTo>
                <a:cubicBezTo>
                  <a:pt x="31" y="0"/>
                  <a:pt x="37" y="7"/>
                  <a:pt x="36" y="15"/>
                </a:cubicBezTo>
                <a:cubicBezTo>
                  <a:pt x="35" y="21"/>
                  <a:pt x="32" y="25"/>
                  <a:pt x="30" y="26"/>
                </a:cubicBezTo>
                <a:cubicBezTo>
                  <a:pt x="29" y="31"/>
                  <a:pt x="29" y="37"/>
                  <a:pt x="29" y="42"/>
                </a:cubicBezTo>
                <a:cubicBezTo>
                  <a:pt x="33" y="39"/>
                  <a:pt x="35" y="38"/>
                  <a:pt x="37" y="35"/>
                </a:cubicBezTo>
                <a:cubicBezTo>
                  <a:pt x="37" y="35"/>
                  <a:pt x="37" y="35"/>
                  <a:pt x="37" y="36"/>
                </a:cubicBezTo>
                <a:cubicBezTo>
                  <a:pt x="38" y="35"/>
                  <a:pt x="43" y="32"/>
                  <a:pt x="46" y="34"/>
                </a:cubicBezTo>
                <a:cubicBezTo>
                  <a:pt x="51" y="36"/>
                  <a:pt x="52" y="39"/>
                  <a:pt x="52" y="39"/>
                </a:cubicBezTo>
                <a:cubicBezTo>
                  <a:pt x="52" y="39"/>
                  <a:pt x="48" y="42"/>
                  <a:pt x="43" y="41"/>
                </a:cubicBezTo>
                <a:cubicBezTo>
                  <a:pt x="39" y="40"/>
                  <a:pt x="37" y="37"/>
                  <a:pt x="36" y="36"/>
                </a:cubicBezTo>
                <a:cubicBezTo>
                  <a:pt x="35" y="41"/>
                  <a:pt x="32" y="43"/>
                  <a:pt x="29" y="45"/>
                </a:cubicBezTo>
                <a:cubicBezTo>
                  <a:pt x="29" y="50"/>
                  <a:pt x="30" y="55"/>
                  <a:pt x="31" y="60"/>
                </a:cubicBezTo>
                <a:cubicBezTo>
                  <a:pt x="29" y="60"/>
                  <a:pt x="26" y="60"/>
                  <a:pt x="24" y="60"/>
                </a:cubicBezTo>
                <a:cubicBezTo>
                  <a:pt x="23" y="53"/>
                  <a:pt x="22" y="47"/>
                  <a:pt x="24" y="40"/>
                </a:cubicBezTo>
                <a:cubicBezTo>
                  <a:pt x="22" y="38"/>
                  <a:pt x="21" y="35"/>
                  <a:pt x="20" y="32"/>
                </a:cubicBezTo>
                <a:cubicBezTo>
                  <a:pt x="17" y="32"/>
                  <a:pt x="10" y="32"/>
                  <a:pt x="5" y="28"/>
                </a:cubicBezTo>
                <a:cubicBezTo>
                  <a:pt x="0" y="22"/>
                  <a:pt x="0" y="16"/>
                  <a:pt x="0" y="16"/>
                </a:cubicBezTo>
                <a:cubicBezTo>
                  <a:pt x="0" y="16"/>
                  <a:pt x="9" y="15"/>
                  <a:pt x="15" y="20"/>
                </a:cubicBezTo>
                <a:cubicBezTo>
                  <a:pt x="19" y="23"/>
                  <a:pt x="20" y="27"/>
                  <a:pt x="21" y="30"/>
                </a:cubicBezTo>
                <a:cubicBezTo>
                  <a:pt x="22" y="32"/>
                  <a:pt x="23" y="34"/>
                  <a:pt x="26" y="37"/>
                </a:cubicBezTo>
                <a:cubicBezTo>
                  <a:pt x="27" y="34"/>
                  <a:pt x="28" y="30"/>
                  <a:pt x="30" y="27"/>
                </a:cubicBezTo>
                <a:close/>
                <a:moveTo>
                  <a:pt x="21" y="37"/>
                </a:moveTo>
                <a:cubicBezTo>
                  <a:pt x="21" y="37"/>
                  <a:pt x="15" y="33"/>
                  <a:pt x="10" y="35"/>
                </a:cubicBezTo>
                <a:cubicBezTo>
                  <a:pt x="6" y="37"/>
                  <a:pt x="5" y="41"/>
                  <a:pt x="5" y="41"/>
                </a:cubicBezTo>
                <a:cubicBezTo>
                  <a:pt x="5" y="41"/>
                  <a:pt x="9" y="44"/>
                  <a:pt x="14" y="42"/>
                </a:cubicBezTo>
                <a:cubicBezTo>
                  <a:pt x="19" y="41"/>
                  <a:pt x="21" y="37"/>
                  <a:pt x="21" y="37"/>
                </a:cubicBezTo>
                <a:close/>
                <a:moveTo>
                  <a:pt x="22" y="20"/>
                </a:moveTo>
                <a:cubicBezTo>
                  <a:pt x="22" y="20"/>
                  <a:pt x="22" y="13"/>
                  <a:pt x="18" y="10"/>
                </a:cubicBezTo>
                <a:cubicBezTo>
                  <a:pt x="14" y="7"/>
                  <a:pt x="11" y="8"/>
                  <a:pt x="11" y="8"/>
                </a:cubicBezTo>
                <a:cubicBezTo>
                  <a:pt x="11" y="8"/>
                  <a:pt x="10" y="13"/>
                  <a:pt x="14" y="17"/>
                </a:cubicBezTo>
                <a:cubicBezTo>
                  <a:pt x="18" y="20"/>
                  <a:pt x="22" y="20"/>
                  <a:pt x="22" y="20"/>
                </a:cubicBezTo>
                <a:close/>
                <a:moveTo>
                  <a:pt x="38" y="18"/>
                </a:moveTo>
                <a:cubicBezTo>
                  <a:pt x="38" y="18"/>
                  <a:pt x="42" y="18"/>
                  <a:pt x="46" y="15"/>
                </a:cubicBezTo>
                <a:cubicBezTo>
                  <a:pt x="50" y="11"/>
                  <a:pt x="50" y="5"/>
                  <a:pt x="50" y="5"/>
                </a:cubicBezTo>
                <a:cubicBezTo>
                  <a:pt x="50" y="5"/>
                  <a:pt x="46" y="5"/>
                  <a:pt x="42" y="8"/>
                </a:cubicBezTo>
                <a:cubicBezTo>
                  <a:pt x="38" y="11"/>
                  <a:pt x="38" y="18"/>
                  <a:pt x="38" y="18"/>
                </a:cubicBezTo>
                <a:close/>
                <a:moveTo>
                  <a:pt x="34" y="29"/>
                </a:moveTo>
                <a:cubicBezTo>
                  <a:pt x="34" y="29"/>
                  <a:pt x="40" y="33"/>
                  <a:pt x="47" y="30"/>
                </a:cubicBezTo>
                <a:cubicBezTo>
                  <a:pt x="55" y="27"/>
                  <a:pt x="58" y="19"/>
                  <a:pt x="58" y="19"/>
                </a:cubicBezTo>
                <a:cubicBezTo>
                  <a:pt x="58" y="19"/>
                  <a:pt x="53" y="16"/>
                  <a:pt x="46" y="17"/>
                </a:cubicBezTo>
                <a:cubicBezTo>
                  <a:pt x="38" y="19"/>
                  <a:pt x="34" y="29"/>
                  <a:pt x="34" y="29"/>
                </a:cubicBezTo>
                <a:close/>
              </a:path>
            </a:pathLst>
          </a:custGeom>
          <a:solidFill>
            <a:schemeClr val="bg1"/>
          </a:solidFill>
          <a:ln>
            <a:noFill/>
          </a:ln>
        </p:spPr>
        <p:txBody>
          <a:bodyPr vert="horz" wrap="square" lIns="91439" tIns="45719" rIns="91439" bIns="45719" numCol="1" anchor="t" anchorCtr="0" compatLnSpc="1">
            <a:prstTxWarp prst="textNoShape">
              <a:avLst/>
            </a:prstTxWarp>
          </a:bodyPr>
          <a:lstStyle/>
          <a:p>
            <a:pPr defTabSz="914354"/>
            <a:endParaRPr lang="zh-CN" altLang="en-US" sz="1867">
              <a:solidFill>
                <a:prstClr val="black"/>
              </a:solidFill>
              <a:latin typeface="Calibri"/>
              <a:ea typeface="宋体"/>
            </a:endParaRPr>
          </a:p>
        </p:txBody>
      </p:sp>
      <p:cxnSp>
        <p:nvCxnSpPr>
          <p:cNvPr id="17" name="直接连接符 63"/>
          <p:cNvCxnSpPr/>
          <p:nvPr/>
        </p:nvCxnSpPr>
        <p:spPr>
          <a:xfrm>
            <a:off x="5777886" y="2936639"/>
            <a:ext cx="13314" cy="3473686"/>
          </a:xfrm>
          <a:prstGeom prst="line">
            <a:avLst/>
          </a:prstGeom>
          <a:ln w="2222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202187" y="2936639"/>
            <a:ext cx="1627369" cy="523220"/>
          </a:xfrm>
          <a:prstGeom prst="rect">
            <a:avLst/>
          </a:prstGeom>
          <a:noFill/>
        </p:spPr>
        <p:txBody>
          <a:bodyPr wrap="none" rtlCol="0">
            <a:spAutoFit/>
          </a:bodyPr>
          <a:lstStyle/>
          <a:p>
            <a:pPr algn="ctr" defTabSz="914354"/>
            <a:r>
              <a:rPr lang="zh-CN" altLang="en-US" sz="2800" b="1" dirty="0">
                <a:solidFill>
                  <a:srgbClr val="E7E6E6">
                    <a:lumMod val="25000"/>
                  </a:srgbClr>
                </a:solidFill>
                <a:latin typeface="Calibri"/>
                <a:ea typeface="宋体"/>
              </a:rPr>
              <a:t>特征选择</a:t>
            </a:r>
          </a:p>
        </p:txBody>
      </p:sp>
      <p:sp>
        <p:nvSpPr>
          <p:cNvPr id="23" name="矩形 22"/>
          <p:cNvSpPr/>
          <p:nvPr/>
        </p:nvSpPr>
        <p:spPr>
          <a:xfrm>
            <a:off x="1744432" y="3841088"/>
            <a:ext cx="2871719" cy="2800767"/>
          </a:xfrm>
          <a:prstGeom prst="rect">
            <a:avLst/>
          </a:prstGeom>
        </p:spPr>
        <p:txBody>
          <a:bodyPr wrap="square">
            <a:spAutoFit/>
          </a:bodyPr>
          <a:lstStyle/>
          <a:p>
            <a:pPr algn="ctr"/>
            <a:r>
              <a:rPr lang="zh-CN" altLang="en-US" dirty="0"/>
              <a:t>舍弃：</a:t>
            </a:r>
            <a:endParaRPr lang="en-US" altLang="zh-CN" dirty="0"/>
          </a:p>
          <a:p>
            <a:pPr algn="ctr"/>
            <a:r>
              <a:rPr lang="en-US" altLang="zh-CN" dirty="0" err="1"/>
              <a:t>is_mix_service</a:t>
            </a:r>
            <a:endParaRPr lang="en-US" altLang="zh-CN" dirty="0"/>
          </a:p>
          <a:p>
            <a:pPr algn="ctr"/>
            <a:r>
              <a:rPr lang="en-US" altLang="zh-CN" dirty="0" err="1"/>
              <a:t>complaint_level</a:t>
            </a:r>
            <a:r>
              <a:rPr lang="zh-CN" altLang="en-US" dirty="0"/>
              <a:t>，</a:t>
            </a:r>
            <a:r>
              <a:rPr lang="en-US" altLang="zh-CN" dirty="0" err="1"/>
              <a:t>former_complaint_num</a:t>
            </a:r>
            <a:r>
              <a:rPr lang="zh-CN" altLang="en-US" dirty="0"/>
              <a:t>，</a:t>
            </a:r>
            <a:r>
              <a:rPr lang="en-US" altLang="zh-CN" dirty="0" err="1"/>
              <a:t>former_complaint_fee</a:t>
            </a:r>
            <a:r>
              <a:rPr lang="zh-CN" altLang="en-US" dirty="0"/>
              <a:t>，</a:t>
            </a:r>
            <a:r>
              <a:rPr lang="en-US" altLang="zh-CN" dirty="0" err="1"/>
              <a:t>net_service</a:t>
            </a:r>
            <a:endParaRPr lang="en-US" altLang="zh-CN" dirty="0"/>
          </a:p>
          <a:p>
            <a:pPr algn="ctr"/>
            <a:r>
              <a:rPr lang="zh-CN" altLang="en-US" dirty="0"/>
              <a:t>对</a:t>
            </a:r>
            <a:r>
              <a:rPr lang="en-US" altLang="zh-CN" dirty="0" err="1"/>
              <a:t>total_fee</a:t>
            </a:r>
            <a:r>
              <a:rPr lang="en-US" altLang="zh-CN" dirty="0"/>
              <a:t> 1-4</a:t>
            </a:r>
            <a:r>
              <a:rPr lang="zh-CN" altLang="zh-CN" dirty="0"/>
              <a:t>进行</a:t>
            </a:r>
            <a:r>
              <a:rPr lang="en-US" altLang="zh-CN" dirty="0"/>
              <a:t>min</a:t>
            </a:r>
            <a:r>
              <a:rPr lang="zh-CN" altLang="zh-CN" dirty="0"/>
              <a:t>和</a:t>
            </a:r>
            <a:r>
              <a:rPr lang="en-US" altLang="zh-CN" dirty="0"/>
              <a:t>max</a:t>
            </a:r>
            <a:r>
              <a:rPr lang="zh-CN" altLang="zh-CN" dirty="0"/>
              <a:t>组合，删除</a:t>
            </a:r>
            <a:r>
              <a:rPr lang="en-US" altLang="zh-CN" dirty="0" err="1"/>
              <a:t>total_fee</a:t>
            </a:r>
            <a:r>
              <a:rPr lang="en-US" altLang="zh-CN" dirty="0"/>
              <a:t> 1-4</a:t>
            </a:r>
          </a:p>
          <a:p>
            <a:pPr algn="ctr">
              <a:buNone/>
            </a:pPr>
            <a:endParaRPr lang="zh-CN" altLang="en-US" sz="1400" dirty="0">
              <a:latin typeface="微软雅黑" panose="020B0503020204020204" pitchFamily="34" charset="-122"/>
              <a:sym typeface="微软雅黑" panose="020B0503020204020204" pitchFamily="34" charset="-122"/>
            </a:endParaRPr>
          </a:p>
        </p:txBody>
      </p:sp>
      <p:sp>
        <p:nvSpPr>
          <p:cNvPr id="24" name="文本框 23"/>
          <p:cNvSpPr txBox="1"/>
          <p:nvPr/>
        </p:nvSpPr>
        <p:spPr>
          <a:xfrm>
            <a:off x="7782799" y="2983039"/>
            <a:ext cx="1627369" cy="523220"/>
          </a:xfrm>
          <a:prstGeom prst="rect">
            <a:avLst/>
          </a:prstGeom>
          <a:noFill/>
        </p:spPr>
        <p:txBody>
          <a:bodyPr wrap="none" rtlCol="0">
            <a:spAutoFit/>
          </a:bodyPr>
          <a:lstStyle/>
          <a:p>
            <a:pPr algn="ctr" defTabSz="914354"/>
            <a:r>
              <a:rPr lang="zh-CN" altLang="en-US" sz="2800" b="1" dirty="0">
                <a:solidFill>
                  <a:srgbClr val="E7E6E6">
                    <a:lumMod val="25000"/>
                  </a:srgbClr>
                </a:solidFill>
                <a:latin typeface="Calibri"/>
                <a:ea typeface="宋体"/>
              </a:rPr>
              <a:t>特征组合</a:t>
            </a:r>
          </a:p>
        </p:txBody>
      </p:sp>
      <p:sp>
        <p:nvSpPr>
          <p:cNvPr id="25" name="矩形 24"/>
          <p:cNvSpPr/>
          <p:nvPr/>
        </p:nvSpPr>
        <p:spPr>
          <a:xfrm>
            <a:off x="5552246" y="3485207"/>
            <a:ext cx="6315903" cy="2800767"/>
          </a:xfrm>
          <a:prstGeom prst="rect">
            <a:avLst/>
          </a:prstGeom>
        </p:spPr>
        <p:txBody>
          <a:bodyPr wrap="square">
            <a:spAutoFit/>
          </a:bodyPr>
          <a:lstStyle/>
          <a:p>
            <a:pPr algn="ctr">
              <a:buNone/>
            </a:pPr>
            <a:r>
              <a:rPr lang="en-US" altLang="zh-CN" dirty="0">
                <a:sym typeface="微软雅黑" panose="020B0503020204020204" pitchFamily="34" charset="-122"/>
              </a:rPr>
              <a:t>traffic</a:t>
            </a:r>
            <a:r>
              <a:rPr lang="zh-CN" altLang="en-US" dirty="0">
                <a:sym typeface="微软雅黑" panose="020B0503020204020204" pitchFamily="34" charset="-122"/>
              </a:rPr>
              <a:t>系列</a:t>
            </a:r>
            <a:endParaRPr lang="en-US" altLang="zh-CN" dirty="0">
              <a:sym typeface="微软雅黑" panose="020B0503020204020204" pitchFamily="34" charset="-122"/>
            </a:endParaRPr>
          </a:p>
          <a:p>
            <a:pPr algn="ctr">
              <a:buNone/>
            </a:pPr>
            <a:r>
              <a:rPr lang="en-US" altLang="zh-CN" dirty="0">
                <a:sym typeface="微软雅黑" panose="020B0503020204020204" pitchFamily="34" charset="-122"/>
              </a:rPr>
              <a:t>month </a:t>
            </a:r>
            <a:r>
              <a:rPr lang="en-US" altLang="zh-CN" dirty="0" err="1">
                <a:sym typeface="微软雅黑" panose="020B0503020204020204" pitchFamily="34" charset="-122"/>
              </a:rPr>
              <a:t>traffic+last_month_traffic</a:t>
            </a:r>
            <a:r>
              <a:rPr lang="en-US" altLang="zh-CN" dirty="0">
                <a:sym typeface="微软雅黑" panose="020B0503020204020204" pitchFamily="34" charset="-122"/>
              </a:rPr>
              <a:t>=</a:t>
            </a:r>
            <a:r>
              <a:rPr lang="en-US" altLang="zh-CN" dirty="0" err="1">
                <a:sym typeface="微软雅黑" panose="020B0503020204020204" pitchFamily="34" charset="-122"/>
              </a:rPr>
              <a:t>traffic_month_sum</a:t>
            </a:r>
            <a:r>
              <a:rPr lang="zh-CN" altLang="en-US" dirty="0">
                <a:sym typeface="微软雅黑" panose="020B0503020204020204" pitchFamily="34" charset="-122"/>
              </a:rPr>
              <a:t>；</a:t>
            </a:r>
          </a:p>
          <a:p>
            <a:pPr algn="ctr">
              <a:buNone/>
            </a:pPr>
            <a:r>
              <a:rPr lang="zh-CN" altLang="en-US" dirty="0">
                <a:sym typeface="微软雅黑" panose="020B0503020204020204" pitchFamily="34" charset="-122"/>
              </a:rPr>
              <a:t>找出最大值，整合成</a:t>
            </a:r>
            <a:r>
              <a:rPr lang="en-US" altLang="zh-CN" dirty="0" err="1">
                <a:sym typeface="微软雅黑" panose="020B0503020204020204" pitchFamily="34" charset="-122"/>
              </a:rPr>
              <a:t>traffic_month_max</a:t>
            </a:r>
            <a:endParaRPr lang="en-US" altLang="zh-CN" dirty="0">
              <a:sym typeface="微软雅黑" panose="020B0503020204020204" pitchFamily="34" charset="-122"/>
            </a:endParaRPr>
          </a:p>
          <a:p>
            <a:pPr algn="ctr">
              <a:buNone/>
            </a:pPr>
            <a:r>
              <a:rPr lang="en-US" altLang="zh-CN" dirty="0" err="1">
                <a:sym typeface="微软雅黑" panose="020B0503020204020204" pitchFamily="34" charset="-122"/>
              </a:rPr>
              <a:t>Caller_time</a:t>
            </a:r>
            <a:r>
              <a:rPr lang="zh-CN" altLang="en-US" dirty="0">
                <a:sym typeface="微软雅黑" panose="020B0503020204020204" pitchFamily="34" charset="-122"/>
              </a:rPr>
              <a:t>系列：</a:t>
            </a:r>
          </a:p>
          <a:p>
            <a:pPr algn="ctr">
              <a:buNone/>
            </a:pPr>
            <a:r>
              <a:rPr lang="zh-CN" altLang="en-US" dirty="0">
                <a:sym typeface="微软雅黑" panose="020B0503020204020204" pitchFamily="34" charset="-122"/>
              </a:rPr>
              <a:t>求最大值，形成特征</a:t>
            </a:r>
            <a:r>
              <a:rPr lang="en-US" altLang="zh-CN" dirty="0" err="1">
                <a:sym typeface="微软雅黑" panose="020B0503020204020204" pitchFamily="34" charset="-122"/>
              </a:rPr>
              <a:t>call_time_max</a:t>
            </a:r>
            <a:endParaRPr lang="en-US" altLang="zh-CN" dirty="0">
              <a:sym typeface="微软雅黑" panose="020B0503020204020204" pitchFamily="34" charset="-122"/>
            </a:endParaRPr>
          </a:p>
          <a:p>
            <a:pPr algn="ctr">
              <a:buNone/>
            </a:pPr>
            <a:r>
              <a:rPr lang="zh-CN" altLang="en-US" dirty="0">
                <a:sym typeface="微软雅黑" panose="020B0503020204020204" pitchFamily="34" charset="-122"/>
              </a:rPr>
              <a:t>求最小值，形成特征</a:t>
            </a:r>
            <a:r>
              <a:rPr lang="en-US" altLang="zh-CN" dirty="0" err="1">
                <a:sym typeface="微软雅黑" panose="020B0503020204020204" pitchFamily="34" charset="-122"/>
              </a:rPr>
              <a:t>call_time_min</a:t>
            </a:r>
            <a:endParaRPr lang="en-US" altLang="zh-CN" dirty="0">
              <a:sym typeface="微软雅黑" panose="020B0503020204020204" pitchFamily="34" charset="-122"/>
            </a:endParaRPr>
          </a:p>
          <a:p>
            <a:pPr algn="ctr">
              <a:buNone/>
            </a:pPr>
            <a:r>
              <a:rPr lang="zh-CN" altLang="en-US" dirty="0">
                <a:sym typeface="微软雅黑" panose="020B0503020204020204" pitchFamily="34" charset="-122"/>
              </a:rPr>
              <a:t>求和，形成特征</a:t>
            </a:r>
            <a:r>
              <a:rPr lang="en-US" altLang="zh-CN" dirty="0" err="1">
                <a:sym typeface="微软雅黑" panose="020B0503020204020204" pitchFamily="34" charset="-122"/>
              </a:rPr>
              <a:t>call_time_local</a:t>
            </a:r>
            <a:endParaRPr lang="en-US" altLang="zh-CN" dirty="0">
              <a:sym typeface="微软雅黑" panose="020B0503020204020204" pitchFamily="34" charset="-122"/>
            </a:endParaRPr>
          </a:p>
          <a:p>
            <a:pPr algn="ctr">
              <a:buNone/>
            </a:pPr>
            <a:r>
              <a:rPr lang="en-US" altLang="zh-CN" dirty="0">
                <a:sym typeface="微软雅黑" panose="020B0503020204020204" pitchFamily="34" charset="-122"/>
              </a:rPr>
              <a:t>Pay</a:t>
            </a:r>
            <a:r>
              <a:rPr lang="zh-CN" altLang="en-US" dirty="0">
                <a:sym typeface="微软雅黑" panose="020B0503020204020204" pitchFamily="34" charset="-122"/>
              </a:rPr>
              <a:t>系列：</a:t>
            </a:r>
            <a:endParaRPr lang="en-US" altLang="zh-CN" dirty="0">
              <a:sym typeface="微软雅黑" panose="020B0503020204020204" pitchFamily="34" charset="-122"/>
            </a:endParaRPr>
          </a:p>
          <a:p>
            <a:pPr algn="ctr">
              <a:buNone/>
            </a:pPr>
            <a:r>
              <a:rPr lang="en-US" altLang="zh-CN" dirty="0" err="1">
                <a:sym typeface="微软雅黑" panose="020B0503020204020204" pitchFamily="34" charset="-122"/>
              </a:rPr>
              <a:t>pay_times</a:t>
            </a:r>
            <a:r>
              <a:rPr lang="en-US" altLang="zh-CN" dirty="0">
                <a:sym typeface="微软雅黑" panose="020B0503020204020204" pitchFamily="34" charset="-122"/>
              </a:rPr>
              <a:t>/</a:t>
            </a:r>
            <a:r>
              <a:rPr lang="en-US" altLang="zh-CN" dirty="0" err="1">
                <a:sym typeface="微软雅黑" panose="020B0503020204020204" pitchFamily="34" charset="-122"/>
              </a:rPr>
              <a:t>pay_num</a:t>
            </a:r>
            <a:r>
              <a:rPr lang="en-US" altLang="zh-CN" dirty="0">
                <a:sym typeface="微软雅黑" panose="020B0503020204020204" pitchFamily="34" charset="-122"/>
              </a:rPr>
              <a:t>=</a:t>
            </a:r>
            <a:r>
              <a:rPr lang="en-US" altLang="zh-CN" dirty="0" err="1">
                <a:sym typeface="微软雅黑" panose="020B0503020204020204" pitchFamily="34" charset="-122"/>
              </a:rPr>
              <a:t>pay_num_pertimes</a:t>
            </a:r>
            <a:endParaRPr lang="zh-CN" altLang="en-US" dirty="0">
              <a:sym typeface="微软雅黑" panose="020B0503020204020204" pitchFamily="34" charset="-122"/>
            </a:endParaRPr>
          </a:p>
          <a:p>
            <a:pPr algn="ctr">
              <a:buNone/>
            </a:pPr>
            <a:r>
              <a:rPr lang="zh-CN" altLang="en-US" sz="1400" dirty="0">
                <a:latin typeface="微软雅黑" panose="020B0503020204020204" pitchFamily="34" charset="-122"/>
                <a:sym typeface="微软雅黑" panose="020B0503020204020204" pitchFamily="34" charset="-122"/>
              </a:rPr>
              <a:t>	</a:t>
            </a:r>
          </a:p>
        </p:txBody>
      </p:sp>
      <p:sp>
        <p:nvSpPr>
          <p:cNvPr id="29" name="文本框 28"/>
          <p:cNvSpPr txBox="1"/>
          <p:nvPr/>
        </p:nvSpPr>
        <p:spPr>
          <a:xfrm>
            <a:off x="1497126" y="157456"/>
            <a:ext cx="439051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特征工程：</a:t>
            </a:r>
          </a:p>
        </p:txBody>
      </p:sp>
    </p:spTree>
    <p:extLst>
      <p:ext uri="{BB962C8B-B14F-4D97-AF65-F5344CB8AC3E}">
        <p14:creationId xmlns:p14="http://schemas.microsoft.com/office/powerpoint/2010/main" val="930925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a:off x="2526281" y="1058310"/>
            <a:ext cx="7492109" cy="116256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矩形 9"/>
          <p:cNvSpPr/>
          <p:nvPr/>
        </p:nvSpPr>
        <p:spPr>
          <a:xfrm>
            <a:off x="2526281" y="2497514"/>
            <a:ext cx="7492109" cy="116256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矩形 10"/>
          <p:cNvSpPr/>
          <p:nvPr/>
        </p:nvSpPr>
        <p:spPr>
          <a:xfrm>
            <a:off x="2526281" y="3936718"/>
            <a:ext cx="7492109" cy="116256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 name="矩形 11"/>
          <p:cNvSpPr/>
          <p:nvPr/>
        </p:nvSpPr>
        <p:spPr>
          <a:xfrm>
            <a:off x="2526281" y="5375922"/>
            <a:ext cx="7492109" cy="116256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13" name="组合 4"/>
          <p:cNvGrpSpPr/>
          <p:nvPr/>
        </p:nvGrpSpPr>
        <p:grpSpPr>
          <a:xfrm>
            <a:off x="1860226" y="1179129"/>
            <a:ext cx="1332109" cy="885177"/>
            <a:chOff x="2345550" y="606019"/>
            <a:chExt cx="999082" cy="663883"/>
          </a:xfrm>
        </p:grpSpPr>
        <p:sp>
          <p:nvSpPr>
            <p:cNvPr id="14" name="五边形 13"/>
            <p:cNvSpPr/>
            <p:nvPr/>
          </p:nvSpPr>
          <p:spPr>
            <a:xfrm>
              <a:off x="2345550" y="606019"/>
              <a:ext cx="999082" cy="663883"/>
            </a:xfrm>
            <a:prstGeom prst="homePlate">
              <a:avLst>
                <a:gd name="adj" fmla="val 40805"/>
              </a:avLst>
            </a:prstGeom>
            <a:solidFill>
              <a:srgbClr val="3C8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15" name="组合 11"/>
            <p:cNvGrpSpPr/>
            <p:nvPr/>
          </p:nvGrpSpPr>
          <p:grpSpPr>
            <a:xfrm>
              <a:off x="2667854" y="816433"/>
              <a:ext cx="354476" cy="232494"/>
              <a:chOff x="4302125" y="3251994"/>
              <a:chExt cx="539750" cy="354012"/>
            </a:xfrm>
            <a:solidFill>
              <a:schemeClr val="bg1"/>
            </a:solidFill>
          </p:grpSpPr>
          <p:sp>
            <p:nvSpPr>
              <p:cNvPr id="16" name="Freeform 444"/>
              <p:cNvSpPr>
                <a:spLocks noEditPoints="1"/>
              </p:cNvSpPr>
              <p:nvPr/>
            </p:nvSpPr>
            <p:spPr bwMode="auto">
              <a:xfrm>
                <a:off x="4302125" y="3366294"/>
                <a:ext cx="539750" cy="239712"/>
              </a:xfrm>
              <a:custGeom>
                <a:avLst/>
                <a:gdLst>
                  <a:gd name="T0" fmla="*/ 112 w 340"/>
                  <a:gd name="T1" fmla="*/ 127 h 151"/>
                  <a:gd name="T2" fmla="*/ 122 w 340"/>
                  <a:gd name="T3" fmla="*/ 123 h 151"/>
                  <a:gd name="T4" fmla="*/ 126 w 340"/>
                  <a:gd name="T5" fmla="*/ 113 h 151"/>
                  <a:gd name="T6" fmla="*/ 126 w 340"/>
                  <a:gd name="T7" fmla="*/ 37 h 151"/>
                  <a:gd name="T8" fmla="*/ 122 w 340"/>
                  <a:gd name="T9" fmla="*/ 28 h 151"/>
                  <a:gd name="T10" fmla="*/ 112 w 340"/>
                  <a:gd name="T11" fmla="*/ 24 h 151"/>
                  <a:gd name="T12" fmla="*/ 36 w 340"/>
                  <a:gd name="T13" fmla="*/ 24 h 151"/>
                  <a:gd name="T14" fmla="*/ 27 w 340"/>
                  <a:gd name="T15" fmla="*/ 28 h 151"/>
                  <a:gd name="T16" fmla="*/ 23 w 340"/>
                  <a:gd name="T17" fmla="*/ 37 h 151"/>
                  <a:gd name="T18" fmla="*/ 23 w 340"/>
                  <a:gd name="T19" fmla="*/ 113 h 151"/>
                  <a:gd name="T20" fmla="*/ 27 w 340"/>
                  <a:gd name="T21" fmla="*/ 123 h 151"/>
                  <a:gd name="T22" fmla="*/ 36 w 340"/>
                  <a:gd name="T23" fmla="*/ 127 h 151"/>
                  <a:gd name="T24" fmla="*/ 302 w 340"/>
                  <a:gd name="T25" fmla="*/ 127 h 151"/>
                  <a:gd name="T26" fmla="*/ 307 w 340"/>
                  <a:gd name="T27" fmla="*/ 126 h 151"/>
                  <a:gd name="T28" fmla="*/ 314 w 340"/>
                  <a:gd name="T29" fmla="*/ 118 h 151"/>
                  <a:gd name="T30" fmla="*/ 315 w 340"/>
                  <a:gd name="T31" fmla="*/ 37 h 151"/>
                  <a:gd name="T32" fmla="*/ 314 w 340"/>
                  <a:gd name="T33" fmla="*/ 32 h 151"/>
                  <a:gd name="T34" fmla="*/ 307 w 340"/>
                  <a:gd name="T35" fmla="*/ 26 h 151"/>
                  <a:gd name="T36" fmla="*/ 226 w 340"/>
                  <a:gd name="T37" fmla="*/ 24 h 151"/>
                  <a:gd name="T38" fmla="*/ 221 w 340"/>
                  <a:gd name="T39" fmla="*/ 26 h 151"/>
                  <a:gd name="T40" fmla="*/ 214 w 340"/>
                  <a:gd name="T41" fmla="*/ 32 h 151"/>
                  <a:gd name="T42" fmla="*/ 212 w 340"/>
                  <a:gd name="T43" fmla="*/ 113 h 151"/>
                  <a:gd name="T44" fmla="*/ 214 w 340"/>
                  <a:gd name="T45" fmla="*/ 118 h 151"/>
                  <a:gd name="T46" fmla="*/ 221 w 340"/>
                  <a:gd name="T47" fmla="*/ 126 h 151"/>
                  <a:gd name="T48" fmla="*/ 302 w 340"/>
                  <a:gd name="T49" fmla="*/ 127 h 151"/>
                  <a:gd name="T50" fmla="*/ 340 w 340"/>
                  <a:gd name="T51" fmla="*/ 131 h 151"/>
                  <a:gd name="T52" fmla="*/ 339 w 340"/>
                  <a:gd name="T53" fmla="*/ 136 h 151"/>
                  <a:gd name="T54" fmla="*/ 334 w 340"/>
                  <a:gd name="T55" fmla="*/ 144 h 151"/>
                  <a:gd name="T56" fmla="*/ 324 w 340"/>
                  <a:gd name="T57" fmla="*/ 151 h 151"/>
                  <a:gd name="T58" fmla="*/ 209 w 340"/>
                  <a:gd name="T59" fmla="*/ 151 h 151"/>
                  <a:gd name="T60" fmla="*/ 204 w 340"/>
                  <a:gd name="T61" fmla="*/ 151 h 151"/>
                  <a:gd name="T62" fmla="*/ 195 w 340"/>
                  <a:gd name="T63" fmla="*/ 144 h 151"/>
                  <a:gd name="T64" fmla="*/ 189 w 340"/>
                  <a:gd name="T65" fmla="*/ 136 h 151"/>
                  <a:gd name="T66" fmla="*/ 189 w 340"/>
                  <a:gd name="T67" fmla="*/ 76 h 151"/>
                  <a:gd name="T68" fmla="*/ 150 w 340"/>
                  <a:gd name="T69" fmla="*/ 131 h 151"/>
                  <a:gd name="T70" fmla="*/ 150 w 340"/>
                  <a:gd name="T71" fmla="*/ 136 h 151"/>
                  <a:gd name="T72" fmla="*/ 145 w 340"/>
                  <a:gd name="T73" fmla="*/ 144 h 151"/>
                  <a:gd name="T74" fmla="*/ 135 w 340"/>
                  <a:gd name="T75" fmla="*/ 151 h 151"/>
                  <a:gd name="T76" fmla="*/ 18 w 340"/>
                  <a:gd name="T77" fmla="*/ 151 h 151"/>
                  <a:gd name="T78" fmla="*/ 15 w 340"/>
                  <a:gd name="T79" fmla="*/ 151 h 151"/>
                  <a:gd name="T80" fmla="*/ 5 w 340"/>
                  <a:gd name="T81" fmla="*/ 144 h 151"/>
                  <a:gd name="T82" fmla="*/ 0 w 340"/>
                  <a:gd name="T83" fmla="*/ 136 h 151"/>
                  <a:gd name="T84" fmla="*/ 0 w 340"/>
                  <a:gd name="T85" fmla="*/ 19 h 151"/>
                  <a:gd name="T86" fmla="*/ 0 w 340"/>
                  <a:gd name="T87" fmla="*/ 15 h 151"/>
                  <a:gd name="T88" fmla="*/ 5 w 340"/>
                  <a:gd name="T89" fmla="*/ 5 h 151"/>
                  <a:gd name="T90" fmla="*/ 15 w 340"/>
                  <a:gd name="T91" fmla="*/ 0 h 151"/>
                  <a:gd name="T92" fmla="*/ 131 w 340"/>
                  <a:gd name="T93" fmla="*/ 0 h 151"/>
                  <a:gd name="T94" fmla="*/ 135 w 340"/>
                  <a:gd name="T95" fmla="*/ 0 h 151"/>
                  <a:gd name="T96" fmla="*/ 145 w 340"/>
                  <a:gd name="T97" fmla="*/ 5 h 151"/>
                  <a:gd name="T98" fmla="*/ 150 w 340"/>
                  <a:gd name="T99" fmla="*/ 15 h 151"/>
                  <a:gd name="T100" fmla="*/ 150 w 340"/>
                  <a:gd name="T101" fmla="*/ 51 h 151"/>
                  <a:gd name="T102" fmla="*/ 189 w 340"/>
                  <a:gd name="T103" fmla="*/ 19 h 151"/>
                  <a:gd name="T104" fmla="*/ 189 w 340"/>
                  <a:gd name="T105" fmla="*/ 15 h 151"/>
                  <a:gd name="T106" fmla="*/ 195 w 340"/>
                  <a:gd name="T107" fmla="*/ 5 h 151"/>
                  <a:gd name="T108" fmla="*/ 204 w 340"/>
                  <a:gd name="T109" fmla="*/ 0 h 151"/>
                  <a:gd name="T110" fmla="*/ 320 w 340"/>
                  <a:gd name="T111" fmla="*/ 0 h 151"/>
                  <a:gd name="T112" fmla="*/ 324 w 340"/>
                  <a:gd name="T113" fmla="*/ 0 h 151"/>
                  <a:gd name="T114" fmla="*/ 334 w 340"/>
                  <a:gd name="T115" fmla="*/ 5 h 151"/>
                  <a:gd name="T116" fmla="*/ 339 w 340"/>
                  <a:gd name="T117" fmla="*/ 15 h 151"/>
                  <a:gd name="T118" fmla="*/ 340 w 340"/>
                  <a:gd name="T119" fmla="*/ 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0" h="151">
                    <a:moveTo>
                      <a:pt x="112" y="127"/>
                    </a:moveTo>
                    <a:lnTo>
                      <a:pt x="112" y="127"/>
                    </a:lnTo>
                    <a:lnTo>
                      <a:pt x="117" y="126"/>
                    </a:lnTo>
                    <a:lnTo>
                      <a:pt x="122" y="123"/>
                    </a:lnTo>
                    <a:lnTo>
                      <a:pt x="125" y="118"/>
                    </a:lnTo>
                    <a:lnTo>
                      <a:pt x="126" y="113"/>
                    </a:lnTo>
                    <a:lnTo>
                      <a:pt x="126" y="37"/>
                    </a:lnTo>
                    <a:lnTo>
                      <a:pt x="126" y="37"/>
                    </a:lnTo>
                    <a:lnTo>
                      <a:pt x="125" y="32"/>
                    </a:lnTo>
                    <a:lnTo>
                      <a:pt x="122" y="28"/>
                    </a:lnTo>
                    <a:lnTo>
                      <a:pt x="117" y="26"/>
                    </a:lnTo>
                    <a:lnTo>
                      <a:pt x="112" y="24"/>
                    </a:lnTo>
                    <a:lnTo>
                      <a:pt x="36" y="24"/>
                    </a:lnTo>
                    <a:lnTo>
                      <a:pt x="36" y="24"/>
                    </a:lnTo>
                    <a:lnTo>
                      <a:pt x="31" y="26"/>
                    </a:lnTo>
                    <a:lnTo>
                      <a:pt x="27" y="28"/>
                    </a:lnTo>
                    <a:lnTo>
                      <a:pt x="25" y="32"/>
                    </a:lnTo>
                    <a:lnTo>
                      <a:pt x="23" y="37"/>
                    </a:lnTo>
                    <a:lnTo>
                      <a:pt x="23" y="113"/>
                    </a:lnTo>
                    <a:lnTo>
                      <a:pt x="23" y="113"/>
                    </a:lnTo>
                    <a:lnTo>
                      <a:pt x="25" y="118"/>
                    </a:lnTo>
                    <a:lnTo>
                      <a:pt x="27" y="123"/>
                    </a:lnTo>
                    <a:lnTo>
                      <a:pt x="31" y="126"/>
                    </a:lnTo>
                    <a:lnTo>
                      <a:pt x="36" y="127"/>
                    </a:lnTo>
                    <a:lnTo>
                      <a:pt x="112" y="127"/>
                    </a:lnTo>
                    <a:close/>
                    <a:moveTo>
                      <a:pt x="302" y="127"/>
                    </a:moveTo>
                    <a:lnTo>
                      <a:pt x="302" y="127"/>
                    </a:lnTo>
                    <a:lnTo>
                      <a:pt x="307" y="126"/>
                    </a:lnTo>
                    <a:lnTo>
                      <a:pt x="311" y="123"/>
                    </a:lnTo>
                    <a:lnTo>
                      <a:pt x="314" y="118"/>
                    </a:lnTo>
                    <a:lnTo>
                      <a:pt x="315" y="113"/>
                    </a:lnTo>
                    <a:lnTo>
                      <a:pt x="315" y="37"/>
                    </a:lnTo>
                    <a:lnTo>
                      <a:pt x="315" y="37"/>
                    </a:lnTo>
                    <a:lnTo>
                      <a:pt x="314" y="32"/>
                    </a:lnTo>
                    <a:lnTo>
                      <a:pt x="311" y="28"/>
                    </a:lnTo>
                    <a:lnTo>
                      <a:pt x="307" y="26"/>
                    </a:lnTo>
                    <a:lnTo>
                      <a:pt x="302" y="24"/>
                    </a:lnTo>
                    <a:lnTo>
                      <a:pt x="226" y="24"/>
                    </a:lnTo>
                    <a:lnTo>
                      <a:pt x="226" y="24"/>
                    </a:lnTo>
                    <a:lnTo>
                      <a:pt x="221" y="26"/>
                    </a:lnTo>
                    <a:lnTo>
                      <a:pt x="217" y="28"/>
                    </a:lnTo>
                    <a:lnTo>
                      <a:pt x="214" y="32"/>
                    </a:lnTo>
                    <a:lnTo>
                      <a:pt x="212" y="37"/>
                    </a:lnTo>
                    <a:lnTo>
                      <a:pt x="212" y="113"/>
                    </a:lnTo>
                    <a:lnTo>
                      <a:pt x="212" y="113"/>
                    </a:lnTo>
                    <a:lnTo>
                      <a:pt x="214" y="118"/>
                    </a:lnTo>
                    <a:lnTo>
                      <a:pt x="217" y="123"/>
                    </a:lnTo>
                    <a:lnTo>
                      <a:pt x="221" y="126"/>
                    </a:lnTo>
                    <a:lnTo>
                      <a:pt x="226" y="127"/>
                    </a:lnTo>
                    <a:lnTo>
                      <a:pt x="302" y="127"/>
                    </a:lnTo>
                    <a:close/>
                    <a:moveTo>
                      <a:pt x="340" y="19"/>
                    </a:moveTo>
                    <a:lnTo>
                      <a:pt x="340" y="131"/>
                    </a:lnTo>
                    <a:lnTo>
                      <a:pt x="340" y="131"/>
                    </a:lnTo>
                    <a:lnTo>
                      <a:pt x="339" y="136"/>
                    </a:lnTo>
                    <a:lnTo>
                      <a:pt x="337" y="139"/>
                    </a:lnTo>
                    <a:lnTo>
                      <a:pt x="334" y="144"/>
                    </a:lnTo>
                    <a:lnTo>
                      <a:pt x="327" y="149"/>
                    </a:lnTo>
                    <a:lnTo>
                      <a:pt x="324" y="151"/>
                    </a:lnTo>
                    <a:lnTo>
                      <a:pt x="320" y="151"/>
                    </a:lnTo>
                    <a:lnTo>
                      <a:pt x="209" y="151"/>
                    </a:lnTo>
                    <a:lnTo>
                      <a:pt x="209" y="151"/>
                    </a:lnTo>
                    <a:lnTo>
                      <a:pt x="204" y="151"/>
                    </a:lnTo>
                    <a:lnTo>
                      <a:pt x="200" y="149"/>
                    </a:lnTo>
                    <a:lnTo>
                      <a:pt x="195" y="144"/>
                    </a:lnTo>
                    <a:lnTo>
                      <a:pt x="190" y="139"/>
                    </a:lnTo>
                    <a:lnTo>
                      <a:pt x="189" y="136"/>
                    </a:lnTo>
                    <a:lnTo>
                      <a:pt x="189" y="131"/>
                    </a:lnTo>
                    <a:lnTo>
                      <a:pt x="189" y="76"/>
                    </a:lnTo>
                    <a:lnTo>
                      <a:pt x="150" y="76"/>
                    </a:lnTo>
                    <a:lnTo>
                      <a:pt x="150" y="131"/>
                    </a:lnTo>
                    <a:lnTo>
                      <a:pt x="150" y="131"/>
                    </a:lnTo>
                    <a:lnTo>
                      <a:pt x="150" y="136"/>
                    </a:lnTo>
                    <a:lnTo>
                      <a:pt x="148" y="139"/>
                    </a:lnTo>
                    <a:lnTo>
                      <a:pt x="145" y="144"/>
                    </a:lnTo>
                    <a:lnTo>
                      <a:pt x="138" y="149"/>
                    </a:lnTo>
                    <a:lnTo>
                      <a:pt x="135" y="151"/>
                    </a:lnTo>
                    <a:lnTo>
                      <a:pt x="131" y="151"/>
                    </a:lnTo>
                    <a:lnTo>
                      <a:pt x="18" y="151"/>
                    </a:lnTo>
                    <a:lnTo>
                      <a:pt x="18" y="151"/>
                    </a:lnTo>
                    <a:lnTo>
                      <a:pt x="15" y="151"/>
                    </a:lnTo>
                    <a:lnTo>
                      <a:pt x="11" y="149"/>
                    </a:lnTo>
                    <a:lnTo>
                      <a:pt x="5" y="144"/>
                    </a:lnTo>
                    <a:lnTo>
                      <a:pt x="1" y="139"/>
                    </a:lnTo>
                    <a:lnTo>
                      <a:pt x="0" y="136"/>
                    </a:lnTo>
                    <a:lnTo>
                      <a:pt x="0" y="131"/>
                    </a:lnTo>
                    <a:lnTo>
                      <a:pt x="0" y="19"/>
                    </a:lnTo>
                    <a:lnTo>
                      <a:pt x="0" y="19"/>
                    </a:lnTo>
                    <a:lnTo>
                      <a:pt x="0" y="15"/>
                    </a:lnTo>
                    <a:lnTo>
                      <a:pt x="1" y="12"/>
                    </a:lnTo>
                    <a:lnTo>
                      <a:pt x="5" y="5"/>
                    </a:lnTo>
                    <a:lnTo>
                      <a:pt x="11" y="2"/>
                    </a:lnTo>
                    <a:lnTo>
                      <a:pt x="15" y="0"/>
                    </a:lnTo>
                    <a:lnTo>
                      <a:pt x="18" y="0"/>
                    </a:lnTo>
                    <a:lnTo>
                      <a:pt x="131" y="0"/>
                    </a:lnTo>
                    <a:lnTo>
                      <a:pt x="131" y="0"/>
                    </a:lnTo>
                    <a:lnTo>
                      <a:pt x="135" y="0"/>
                    </a:lnTo>
                    <a:lnTo>
                      <a:pt x="138" y="2"/>
                    </a:lnTo>
                    <a:lnTo>
                      <a:pt x="145" y="5"/>
                    </a:lnTo>
                    <a:lnTo>
                      <a:pt x="148" y="12"/>
                    </a:lnTo>
                    <a:lnTo>
                      <a:pt x="150" y="15"/>
                    </a:lnTo>
                    <a:lnTo>
                      <a:pt x="150" y="19"/>
                    </a:lnTo>
                    <a:lnTo>
                      <a:pt x="150" y="51"/>
                    </a:lnTo>
                    <a:lnTo>
                      <a:pt x="189" y="51"/>
                    </a:lnTo>
                    <a:lnTo>
                      <a:pt x="189" y="19"/>
                    </a:lnTo>
                    <a:lnTo>
                      <a:pt x="189" y="19"/>
                    </a:lnTo>
                    <a:lnTo>
                      <a:pt x="189" y="15"/>
                    </a:lnTo>
                    <a:lnTo>
                      <a:pt x="190" y="12"/>
                    </a:lnTo>
                    <a:lnTo>
                      <a:pt x="195" y="5"/>
                    </a:lnTo>
                    <a:lnTo>
                      <a:pt x="200" y="2"/>
                    </a:lnTo>
                    <a:lnTo>
                      <a:pt x="204" y="0"/>
                    </a:lnTo>
                    <a:lnTo>
                      <a:pt x="209" y="0"/>
                    </a:lnTo>
                    <a:lnTo>
                      <a:pt x="320" y="0"/>
                    </a:lnTo>
                    <a:lnTo>
                      <a:pt x="320" y="0"/>
                    </a:lnTo>
                    <a:lnTo>
                      <a:pt x="324" y="0"/>
                    </a:lnTo>
                    <a:lnTo>
                      <a:pt x="327" y="2"/>
                    </a:lnTo>
                    <a:lnTo>
                      <a:pt x="334" y="5"/>
                    </a:lnTo>
                    <a:lnTo>
                      <a:pt x="337" y="12"/>
                    </a:lnTo>
                    <a:lnTo>
                      <a:pt x="339" y="15"/>
                    </a:lnTo>
                    <a:lnTo>
                      <a:pt x="340" y="19"/>
                    </a:lnTo>
                    <a:lnTo>
                      <a:pt x="3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17" name="Freeform 445"/>
              <p:cNvSpPr>
                <a:spLocks/>
              </p:cNvSpPr>
              <p:nvPr/>
            </p:nvSpPr>
            <p:spPr bwMode="auto">
              <a:xfrm>
                <a:off x="4594225" y="3251994"/>
                <a:ext cx="195263" cy="104775"/>
              </a:xfrm>
              <a:custGeom>
                <a:avLst/>
                <a:gdLst>
                  <a:gd name="T0" fmla="*/ 123 w 123"/>
                  <a:gd name="T1" fmla="*/ 66 h 66"/>
                  <a:gd name="T2" fmla="*/ 91 w 123"/>
                  <a:gd name="T3" fmla="*/ 66 h 66"/>
                  <a:gd name="T4" fmla="*/ 33 w 123"/>
                  <a:gd name="T5" fmla="*/ 17 h 66"/>
                  <a:gd name="T6" fmla="*/ 18 w 123"/>
                  <a:gd name="T7" fmla="*/ 17 h 66"/>
                  <a:gd name="T8" fmla="*/ 18 w 123"/>
                  <a:gd name="T9" fmla="*/ 32 h 66"/>
                  <a:gd name="T10" fmla="*/ 0 w 123"/>
                  <a:gd name="T11" fmla="*/ 32 h 66"/>
                  <a:gd name="T12" fmla="*/ 0 w 123"/>
                  <a:gd name="T13" fmla="*/ 32 h 66"/>
                  <a:gd name="T14" fmla="*/ 0 w 123"/>
                  <a:gd name="T15" fmla="*/ 19 h 66"/>
                  <a:gd name="T16" fmla="*/ 0 w 123"/>
                  <a:gd name="T17" fmla="*/ 19 h 66"/>
                  <a:gd name="T18" fmla="*/ 1 w 123"/>
                  <a:gd name="T19" fmla="*/ 12 h 66"/>
                  <a:gd name="T20" fmla="*/ 3 w 123"/>
                  <a:gd name="T21" fmla="*/ 9 h 66"/>
                  <a:gd name="T22" fmla="*/ 6 w 123"/>
                  <a:gd name="T23" fmla="*/ 5 h 66"/>
                  <a:gd name="T24" fmla="*/ 8 w 123"/>
                  <a:gd name="T25" fmla="*/ 2 h 66"/>
                  <a:gd name="T26" fmla="*/ 15 w 123"/>
                  <a:gd name="T27" fmla="*/ 1 h 66"/>
                  <a:gd name="T28" fmla="*/ 18 w 123"/>
                  <a:gd name="T29" fmla="*/ 0 h 66"/>
                  <a:gd name="T30" fmla="*/ 41 w 123"/>
                  <a:gd name="T31" fmla="*/ 0 h 66"/>
                  <a:gd name="T32" fmla="*/ 123 w 123"/>
                  <a:gd name="T3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3" h="66">
                    <a:moveTo>
                      <a:pt x="123" y="66"/>
                    </a:moveTo>
                    <a:lnTo>
                      <a:pt x="91" y="66"/>
                    </a:lnTo>
                    <a:lnTo>
                      <a:pt x="33" y="17"/>
                    </a:lnTo>
                    <a:lnTo>
                      <a:pt x="18" y="17"/>
                    </a:lnTo>
                    <a:lnTo>
                      <a:pt x="18" y="32"/>
                    </a:lnTo>
                    <a:lnTo>
                      <a:pt x="0" y="32"/>
                    </a:lnTo>
                    <a:lnTo>
                      <a:pt x="0" y="32"/>
                    </a:lnTo>
                    <a:lnTo>
                      <a:pt x="0" y="19"/>
                    </a:lnTo>
                    <a:lnTo>
                      <a:pt x="0" y="19"/>
                    </a:lnTo>
                    <a:lnTo>
                      <a:pt x="1" y="12"/>
                    </a:lnTo>
                    <a:lnTo>
                      <a:pt x="3" y="9"/>
                    </a:lnTo>
                    <a:lnTo>
                      <a:pt x="6" y="5"/>
                    </a:lnTo>
                    <a:lnTo>
                      <a:pt x="8" y="2"/>
                    </a:lnTo>
                    <a:lnTo>
                      <a:pt x="15" y="1"/>
                    </a:lnTo>
                    <a:lnTo>
                      <a:pt x="18" y="0"/>
                    </a:lnTo>
                    <a:lnTo>
                      <a:pt x="41" y="0"/>
                    </a:lnTo>
                    <a:lnTo>
                      <a:pt x="12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18" name="Freeform 446"/>
              <p:cNvSpPr>
                <a:spLocks/>
              </p:cNvSpPr>
              <p:nvPr/>
            </p:nvSpPr>
            <p:spPr bwMode="auto">
              <a:xfrm>
                <a:off x="4352925" y="3251994"/>
                <a:ext cx="196850" cy="103187"/>
              </a:xfrm>
              <a:custGeom>
                <a:avLst/>
                <a:gdLst>
                  <a:gd name="T0" fmla="*/ 106 w 124"/>
                  <a:gd name="T1" fmla="*/ 17 h 65"/>
                  <a:gd name="T2" fmla="*/ 90 w 124"/>
                  <a:gd name="T3" fmla="*/ 17 h 65"/>
                  <a:gd name="T4" fmla="*/ 34 w 124"/>
                  <a:gd name="T5" fmla="*/ 65 h 65"/>
                  <a:gd name="T6" fmla="*/ 0 w 124"/>
                  <a:gd name="T7" fmla="*/ 65 h 65"/>
                  <a:gd name="T8" fmla="*/ 84 w 124"/>
                  <a:gd name="T9" fmla="*/ 0 h 65"/>
                  <a:gd name="T10" fmla="*/ 106 w 124"/>
                  <a:gd name="T11" fmla="*/ 0 h 65"/>
                  <a:gd name="T12" fmla="*/ 106 w 124"/>
                  <a:gd name="T13" fmla="*/ 0 h 65"/>
                  <a:gd name="T14" fmla="*/ 109 w 124"/>
                  <a:gd name="T15" fmla="*/ 0 h 65"/>
                  <a:gd name="T16" fmla="*/ 115 w 124"/>
                  <a:gd name="T17" fmla="*/ 2 h 65"/>
                  <a:gd name="T18" fmla="*/ 119 w 124"/>
                  <a:gd name="T19" fmla="*/ 4 h 65"/>
                  <a:gd name="T20" fmla="*/ 121 w 124"/>
                  <a:gd name="T21" fmla="*/ 7 h 65"/>
                  <a:gd name="T22" fmla="*/ 124 w 124"/>
                  <a:gd name="T23" fmla="*/ 12 h 65"/>
                  <a:gd name="T24" fmla="*/ 124 w 124"/>
                  <a:gd name="T25" fmla="*/ 19 h 65"/>
                  <a:gd name="T26" fmla="*/ 124 w 124"/>
                  <a:gd name="T27" fmla="*/ 19 h 65"/>
                  <a:gd name="T28" fmla="*/ 124 w 124"/>
                  <a:gd name="T29" fmla="*/ 32 h 65"/>
                  <a:gd name="T30" fmla="*/ 106 w 124"/>
                  <a:gd name="T31" fmla="*/ 32 h 65"/>
                  <a:gd name="T32" fmla="*/ 106 w 124"/>
                  <a:gd name="T33"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65">
                    <a:moveTo>
                      <a:pt x="106" y="17"/>
                    </a:moveTo>
                    <a:lnTo>
                      <a:pt x="90" y="17"/>
                    </a:lnTo>
                    <a:lnTo>
                      <a:pt x="34" y="65"/>
                    </a:lnTo>
                    <a:lnTo>
                      <a:pt x="0" y="65"/>
                    </a:lnTo>
                    <a:lnTo>
                      <a:pt x="84" y="0"/>
                    </a:lnTo>
                    <a:lnTo>
                      <a:pt x="106" y="0"/>
                    </a:lnTo>
                    <a:lnTo>
                      <a:pt x="106" y="0"/>
                    </a:lnTo>
                    <a:lnTo>
                      <a:pt x="109" y="0"/>
                    </a:lnTo>
                    <a:lnTo>
                      <a:pt x="115" y="2"/>
                    </a:lnTo>
                    <a:lnTo>
                      <a:pt x="119" y="4"/>
                    </a:lnTo>
                    <a:lnTo>
                      <a:pt x="121" y="7"/>
                    </a:lnTo>
                    <a:lnTo>
                      <a:pt x="124" y="12"/>
                    </a:lnTo>
                    <a:lnTo>
                      <a:pt x="124" y="19"/>
                    </a:lnTo>
                    <a:lnTo>
                      <a:pt x="124" y="19"/>
                    </a:lnTo>
                    <a:lnTo>
                      <a:pt x="124" y="32"/>
                    </a:lnTo>
                    <a:lnTo>
                      <a:pt x="106" y="32"/>
                    </a:lnTo>
                    <a:lnTo>
                      <a:pt x="10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grpSp>
      </p:grpSp>
      <p:grpSp>
        <p:nvGrpSpPr>
          <p:cNvPr id="19" name="组合 5"/>
          <p:cNvGrpSpPr/>
          <p:nvPr/>
        </p:nvGrpSpPr>
        <p:grpSpPr>
          <a:xfrm>
            <a:off x="1860226" y="2636211"/>
            <a:ext cx="1332109" cy="885177"/>
            <a:chOff x="2345550" y="1698830"/>
            <a:chExt cx="999082" cy="663883"/>
          </a:xfrm>
        </p:grpSpPr>
        <p:sp>
          <p:nvSpPr>
            <p:cNvPr id="20" name="五边形 19"/>
            <p:cNvSpPr/>
            <p:nvPr/>
          </p:nvSpPr>
          <p:spPr>
            <a:xfrm>
              <a:off x="2345550" y="1698830"/>
              <a:ext cx="999082" cy="663883"/>
            </a:xfrm>
            <a:prstGeom prst="homePlate">
              <a:avLst>
                <a:gd name="adj" fmla="val 40805"/>
              </a:avLst>
            </a:prstGeom>
            <a:solidFill>
              <a:srgbClr val="F47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21" name="组合 15"/>
            <p:cNvGrpSpPr/>
            <p:nvPr/>
          </p:nvGrpSpPr>
          <p:grpSpPr>
            <a:xfrm>
              <a:off x="2682449" y="1876357"/>
              <a:ext cx="325284" cy="325284"/>
              <a:chOff x="4324350" y="3181350"/>
              <a:chExt cx="495300" cy="495300"/>
            </a:xfrm>
            <a:solidFill>
              <a:schemeClr val="bg1"/>
            </a:solidFill>
          </p:grpSpPr>
          <p:sp>
            <p:nvSpPr>
              <p:cNvPr id="22" name="Freeform 474"/>
              <p:cNvSpPr>
                <a:spLocks noEditPoints="1"/>
              </p:cNvSpPr>
              <p:nvPr/>
            </p:nvSpPr>
            <p:spPr bwMode="auto">
              <a:xfrm>
                <a:off x="4324350" y="3181350"/>
                <a:ext cx="495300" cy="495300"/>
              </a:xfrm>
              <a:custGeom>
                <a:avLst/>
                <a:gdLst>
                  <a:gd name="T0" fmla="*/ 74 w 312"/>
                  <a:gd name="T1" fmla="*/ 18 h 312"/>
                  <a:gd name="T2" fmla="*/ 107 w 312"/>
                  <a:gd name="T3" fmla="*/ 51 h 312"/>
                  <a:gd name="T4" fmla="*/ 117 w 312"/>
                  <a:gd name="T5" fmla="*/ 0 h 312"/>
                  <a:gd name="T6" fmla="*/ 196 w 312"/>
                  <a:gd name="T7" fmla="*/ 46 h 312"/>
                  <a:gd name="T8" fmla="*/ 207 w 312"/>
                  <a:gd name="T9" fmla="*/ 51 h 312"/>
                  <a:gd name="T10" fmla="*/ 294 w 312"/>
                  <a:gd name="T11" fmla="*/ 73 h 312"/>
                  <a:gd name="T12" fmla="*/ 262 w 312"/>
                  <a:gd name="T13" fmla="*/ 106 h 312"/>
                  <a:gd name="T14" fmla="*/ 312 w 312"/>
                  <a:gd name="T15" fmla="*/ 117 h 312"/>
                  <a:gd name="T16" fmla="*/ 267 w 312"/>
                  <a:gd name="T17" fmla="*/ 196 h 312"/>
                  <a:gd name="T18" fmla="*/ 262 w 312"/>
                  <a:gd name="T19" fmla="*/ 206 h 312"/>
                  <a:gd name="T20" fmla="*/ 239 w 312"/>
                  <a:gd name="T21" fmla="*/ 295 h 312"/>
                  <a:gd name="T22" fmla="*/ 207 w 312"/>
                  <a:gd name="T23" fmla="*/ 262 h 312"/>
                  <a:gd name="T24" fmla="*/ 196 w 312"/>
                  <a:gd name="T25" fmla="*/ 312 h 312"/>
                  <a:gd name="T26" fmla="*/ 117 w 312"/>
                  <a:gd name="T27" fmla="*/ 266 h 312"/>
                  <a:gd name="T28" fmla="*/ 107 w 312"/>
                  <a:gd name="T29" fmla="*/ 262 h 312"/>
                  <a:gd name="T30" fmla="*/ 18 w 312"/>
                  <a:gd name="T31" fmla="*/ 238 h 312"/>
                  <a:gd name="T32" fmla="*/ 50 w 312"/>
                  <a:gd name="T33" fmla="*/ 206 h 312"/>
                  <a:gd name="T34" fmla="*/ 0 w 312"/>
                  <a:gd name="T35" fmla="*/ 196 h 312"/>
                  <a:gd name="T36" fmla="*/ 47 w 312"/>
                  <a:gd name="T37" fmla="*/ 117 h 312"/>
                  <a:gd name="T38" fmla="*/ 50 w 312"/>
                  <a:gd name="T39" fmla="*/ 106 h 312"/>
                  <a:gd name="T40" fmla="*/ 249 w 312"/>
                  <a:gd name="T41" fmla="*/ 156 h 312"/>
                  <a:gd name="T42" fmla="*/ 249 w 312"/>
                  <a:gd name="T43" fmla="*/ 147 h 312"/>
                  <a:gd name="T44" fmla="*/ 246 w 312"/>
                  <a:gd name="T45" fmla="*/ 128 h 312"/>
                  <a:gd name="T46" fmla="*/ 238 w 312"/>
                  <a:gd name="T47" fmla="*/ 112 h 312"/>
                  <a:gd name="T48" fmla="*/ 228 w 312"/>
                  <a:gd name="T49" fmla="*/ 97 h 312"/>
                  <a:gd name="T50" fmla="*/ 216 w 312"/>
                  <a:gd name="T51" fmla="*/ 84 h 312"/>
                  <a:gd name="T52" fmla="*/ 201 w 312"/>
                  <a:gd name="T53" fmla="*/ 74 h 312"/>
                  <a:gd name="T54" fmla="*/ 184 w 312"/>
                  <a:gd name="T55" fmla="*/ 67 h 312"/>
                  <a:gd name="T56" fmla="*/ 166 w 312"/>
                  <a:gd name="T57" fmla="*/ 63 h 312"/>
                  <a:gd name="T58" fmla="*/ 157 w 312"/>
                  <a:gd name="T59" fmla="*/ 63 h 312"/>
                  <a:gd name="T60" fmla="*/ 138 w 312"/>
                  <a:gd name="T61" fmla="*/ 64 h 312"/>
                  <a:gd name="T62" fmla="*/ 120 w 312"/>
                  <a:gd name="T63" fmla="*/ 71 h 312"/>
                  <a:gd name="T64" fmla="*/ 104 w 312"/>
                  <a:gd name="T65" fmla="*/ 79 h 312"/>
                  <a:gd name="T66" fmla="*/ 90 w 312"/>
                  <a:gd name="T67" fmla="*/ 91 h 312"/>
                  <a:gd name="T68" fmla="*/ 79 w 312"/>
                  <a:gd name="T69" fmla="*/ 104 h 312"/>
                  <a:gd name="T70" fmla="*/ 70 w 312"/>
                  <a:gd name="T71" fmla="*/ 119 h 312"/>
                  <a:gd name="T72" fmla="*/ 65 w 312"/>
                  <a:gd name="T73" fmla="*/ 137 h 312"/>
                  <a:gd name="T74" fmla="*/ 63 w 312"/>
                  <a:gd name="T75" fmla="*/ 156 h 312"/>
                  <a:gd name="T76" fmla="*/ 64 w 312"/>
                  <a:gd name="T77" fmla="*/ 166 h 312"/>
                  <a:gd name="T78" fmla="*/ 68 w 312"/>
                  <a:gd name="T79" fmla="*/ 183 h 312"/>
                  <a:gd name="T80" fmla="*/ 74 w 312"/>
                  <a:gd name="T81" fmla="*/ 201 h 312"/>
                  <a:gd name="T82" fmla="*/ 84 w 312"/>
                  <a:gd name="T83" fmla="*/ 216 h 312"/>
                  <a:gd name="T84" fmla="*/ 97 w 312"/>
                  <a:gd name="T85" fmla="*/ 228 h 312"/>
                  <a:gd name="T86" fmla="*/ 112 w 312"/>
                  <a:gd name="T87" fmla="*/ 238 h 312"/>
                  <a:gd name="T88" fmla="*/ 129 w 312"/>
                  <a:gd name="T89" fmla="*/ 245 h 312"/>
                  <a:gd name="T90" fmla="*/ 147 w 312"/>
                  <a:gd name="T91" fmla="*/ 248 h 312"/>
                  <a:gd name="T92" fmla="*/ 157 w 312"/>
                  <a:gd name="T93" fmla="*/ 250 h 312"/>
                  <a:gd name="T94" fmla="*/ 176 w 312"/>
                  <a:gd name="T95" fmla="*/ 247 h 312"/>
                  <a:gd name="T96" fmla="*/ 193 w 312"/>
                  <a:gd name="T97" fmla="*/ 242 h 312"/>
                  <a:gd name="T98" fmla="*/ 208 w 312"/>
                  <a:gd name="T99" fmla="*/ 233 h 312"/>
                  <a:gd name="T100" fmla="*/ 222 w 312"/>
                  <a:gd name="T101" fmla="*/ 222 h 312"/>
                  <a:gd name="T102" fmla="*/ 233 w 312"/>
                  <a:gd name="T103" fmla="*/ 208 h 312"/>
                  <a:gd name="T104" fmla="*/ 242 w 312"/>
                  <a:gd name="T105" fmla="*/ 192 h 312"/>
                  <a:gd name="T106" fmla="*/ 248 w 312"/>
                  <a:gd name="T107" fmla="*/ 174 h 312"/>
                  <a:gd name="T108" fmla="*/ 249 w 312"/>
                  <a:gd name="T109" fmla="*/ 15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312">
                    <a:moveTo>
                      <a:pt x="18" y="73"/>
                    </a:moveTo>
                    <a:lnTo>
                      <a:pt x="74" y="18"/>
                    </a:lnTo>
                    <a:lnTo>
                      <a:pt x="107" y="51"/>
                    </a:lnTo>
                    <a:lnTo>
                      <a:pt x="107" y="51"/>
                    </a:lnTo>
                    <a:lnTo>
                      <a:pt x="117" y="46"/>
                    </a:lnTo>
                    <a:lnTo>
                      <a:pt x="117" y="0"/>
                    </a:lnTo>
                    <a:lnTo>
                      <a:pt x="196" y="0"/>
                    </a:lnTo>
                    <a:lnTo>
                      <a:pt x="196" y="46"/>
                    </a:lnTo>
                    <a:lnTo>
                      <a:pt x="196" y="46"/>
                    </a:lnTo>
                    <a:lnTo>
                      <a:pt x="207" y="51"/>
                    </a:lnTo>
                    <a:lnTo>
                      <a:pt x="239" y="18"/>
                    </a:lnTo>
                    <a:lnTo>
                      <a:pt x="294" y="73"/>
                    </a:lnTo>
                    <a:lnTo>
                      <a:pt x="262" y="106"/>
                    </a:lnTo>
                    <a:lnTo>
                      <a:pt x="262" y="106"/>
                    </a:lnTo>
                    <a:lnTo>
                      <a:pt x="267" y="117"/>
                    </a:lnTo>
                    <a:lnTo>
                      <a:pt x="312" y="117"/>
                    </a:lnTo>
                    <a:lnTo>
                      <a:pt x="312" y="196"/>
                    </a:lnTo>
                    <a:lnTo>
                      <a:pt x="267" y="196"/>
                    </a:lnTo>
                    <a:lnTo>
                      <a:pt x="267" y="196"/>
                    </a:lnTo>
                    <a:lnTo>
                      <a:pt x="262" y="206"/>
                    </a:lnTo>
                    <a:lnTo>
                      <a:pt x="294" y="238"/>
                    </a:lnTo>
                    <a:lnTo>
                      <a:pt x="239" y="295"/>
                    </a:lnTo>
                    <a:lnTo>
                      <a:pt x="207" y="262"/>
                    </a:lnTo>
                    <a:lnTo>
                      <a:pt x="207" y="262"/>
                    </a:lnTo>
                    <a:lnTo>
                      <a:pt x="196" y="266"/>
                    </a:lnTo>
                    <a:lnTo>
                      <a:pt x="196" y="312"/>
                    </a:lnTo>
                    <a:lnTo>
                      <a:pt x="117" y="312"/>
                    </a:lnTo>
                    <a:lnTo>
                      <a:pt x="117" y="266"/>
                    </a:lnTo>
                    <a:lnTo>
                      <a:pt x="117" y="266"/>
                    </a:lnTo>
                    <a:lnTo>
                      <a:pt x="107" y="262"/>
                    </a:lnTo>
                    <a:lnTo>
                      <a:pt x="74" y="295"/>
                    </a:lnTo>
                    <a:lnTo>
                      <a:pt x="18" y="238"/>
                    </a:lnTo>
                    <a:lnTo>
                      <a:pt x="50" y="206"/>
                    </a:lnTo>
                    <a:lnTo>
                      <a:pt x="50" y="206"/>
                    </a:lnTo>
                    <a:lnTo>
                      <a:pt x="47" y="196"/>
                    </a:lnTo>
                    <a:lnTo>
                      <a:pt x="0" y="196"/>
                    </a:lnTo>
                    <a:lnTo>
                      <a:pt x="0" y="117"/>
                    </a:lnTo>
                    <a:lnTo>
                      <a:pt x="47" y="117"/>
                    </a:lnTo>
                    <a:lnTo>
                      <a:pt x="47" y="117"/>
                    </a:lnTo>
                    <a:lnTo>
                      <a:pt x="50" y="106"/>
                    </a:lnTo>
                    <a:lnTo>
                      <a:pt x="18" y="73"/>
                    </a:lnTo>
                    <a:close/>
                    <a:moveTo>
                      <a:pt x="249" y="156"/>
                    </a:moveTo>
                    <a:lnTo>
                      <a:pt x="249" y="156"/>
                    </a:lnTo>
                    <a:lnTo>
                      <a:pt x="249" y="147"/>
                    </a:lnTo>
                    <a:lnTo>
                      <a:pt x="248" y="137"/>
                    </a:lnTo>
                    <a:lnTo>
                      <a:pt x="246" y="128"/>
                    </a:lnTo>
                    <a:lnTo>
                      <a:pt x="242" y="119"/>
                    </a:lnTo>
                    <a:lnTo>
                      <a:pt x="238" y="112"/>
                    </a:lnTo>
                    <a:lnTo>
                      <a:pt x="233" y="104"/>
                    </a:lnTo>
                    <a:lnTo>
                      <a:pt x="228" y="97"/>
                    </a:lnTo>
                    <a:lnTo>
                      <a:pt x="222" y="91"/>
                    </a:lnTo>
                    <a:lnTo>
                      <a:pt x="216" y="84"/>
                    </a:lnTo>
                    <a:lnTo>
                      <a:pt x="208" y="79"/>
                    </a:lnTo>
                    <a:lnTo>
                      <a:pt x="201" y="74"/>
                    </a:lnTo>
                    <a:lnTo>
                      <a:pt x="193" y="71"/>
                    </a:lnTo>
                    <a:lnTo>
                      <a:pt x="184" y="67"/>
                    </a:lnTo>
                    <a:lnTo>
                      <a:pt x="176" y="64"/>
                    </a:lnTo>
                    <a:lnTo>
                      <a:pt x="166" y="63"/>
                    </a:lnTo>
                    <a:lnTo>
                      <a:pt x="157" y="63"/>
                    </a:lnTo>
                    <a:lnTo>
                      <a:pt x="157" y="63"/>
                    </a:lnTo>
                    <a:lnTo>
                      <a:pt x="147" y="63"/>
                    </a:lnTo>
                    <a:lnTo>
                      <a:pt x="138" y="64"/>
                    </a:lnTo>
                    <a:lnTo>
                      <a:pt x="129" y="67"/>
                    </a:lnTo>
                    <a:lnTo>
                      <a:pt x="120" y="71"/>
                    </a:lnTo>
                    <a:lnTo>
                      <a:pt x="112" y="74"/>
                    </a:lnTo>
                    <a:lnTo>
                      <a:pt x="104" y="79"/>
                    </a:lnTo>
                    <a:lnTo>
                      <a:pt x="97" y="84"/>
                    </a:lnTo>
                    <a:lnTo>
                      <a:pt x="90" y="91"/>
                    </a:lnTo>
                    <a:lnTo>
                      <a:pt x="84" y="97"/>
                    </a:lnTo>
                    <a:lnTo>
                      <a:pt x="79" y="104"/>
                    </a:lnTo>
                    <a:lnTo>
                      <a:pt x="74" y="112"/>
                    </a:lnTo>
                    <a:lnTo>
                      <a:pt x="70" y="119"/>
                    </a:lnTo>
                    <a:lnTo>
                      <a:pt x="68" y="128"/>
                    </a:lnTo>
                    <a:lnTo>
                      <a:pt x="65" y="137"/>
                    </a:lnTo>
                    <a:lnTo>
                      <a:pt x="64" y="147"/>
                    </a:lnTo>
                    <a:lnTo>
                      <a:pt x="63" y="156"/>
                    </a:lnTo>
                    <a:lnTo>
                      <a:pt x="63" y="156"/>
                    </a:lnTo>
                    <a:lnTo>
                      <a:pt x="64" y="166"/>
                    </a:lnTo>
                    <a:lnTo>
                      <a:pt x="65" y="174"/>
                    </a:lnTo>
                    <a:lnTo>
                      <a:pt x="68" y="183"/>
                    </a:lnTo>
                    <a:lnTo>
                      <a:pt x="70" y="192"/>
                    </a:lnTo>
                    <a:lnTo>
                      <a:pt x="74" y="201"/>
                    </a:lnTo>
                    <a:lnTo>
                      <a:pt x="79" y="208"/>
                    </a:lnTo>
                    <a:lnTo>
                      <a:pt x="84" y="216"/>
                    </a:lnTo>
                    <a:lnTo>
                      <a:pt x="90" y="222"/>
                    </a:lnTo>
                    <a:lnTo>
                      <a:pt x="97" y="228"/>
                    </a:lnTo>
                    <a:lnTo>
                      <a:pt x="104" y="233"/>
                    </a:lnTo>
                    <a:lnTo>
                      <a:pt x="112" y="238"/>
                    </a:lnTo>
                    <a:lnTo>
                      <a:pt x="120" y="242"/>
                    </a:lnTo>
                    <a:lnTo>
                      <a:pt x="129" y="245"/>
                    </a:lnTo>
                    <a:lnTo>
                      <a:pt x="138" y="247"/>
                    </a:lnTo>
                    <a:lnTo>
                      <a:pt x="147" y="248"/>
                    </a:lnTo>
                    <a:lnTo>
                      <a:pt x="157" y="250"/>
                    </a:lnTo>
                    <a:lnTo>
                      <a:pt x="157" y="250"/>
                    </a:lnTo>
                    <a:lnTo>
                      <a:pt x="166" y="248"/>
                    </a:lnTo>
                    <a:lnTo>
                      <a:pt x="176" y="247"/>
                    </a:lnTo>
                    <a:lnTo>
                      <a:pt x="184" y="245"/>
                    </a:lnTo>
                    <a:lnTo>
                      <a:pt x="193" y="242"/>
                    </a:lnTo>
                    <a:lnTo>
                      <a:pt x="201" y="238"/>
                    </a:lnTo>
                    <a:lnTo>
                      <a:pt x="208" y="233"/>
                    </a:lnTo>
                    <a:lnTo>
                      <a:pt x="216" y="228"/>
                    </a:lnTo>
                    <a:lnTo>
                      <a:pt x="222" y="222"/>
                    </a:lnTo>
                    <a:lnTo>
                      <a:pt x="228" y="216"/>
                    </a:lnTo>
                    <a:lnTo>
                      <a:pt x="233" y="208"/>
                    </a:lnTo>
                    <a:lnTo>
                      <a:pt x="238" y="201"/>
                    </a:lnTo>
                    <a:lnTo>
                      <a:pt x="242" y="192"/>
                    </a:lnTo>
                    <a:lnTo>
                      <a:pt x="246" y="183"/>
                    </a:lnTo>
                    <a:lnTo>
                      <a:pt x="248" y="174"/>
                    </a:lnTo>
                    <a:lnTo>
                      <a:pt x="249" y="166"/>
                    </a:lnTo>
                    <a:lnTo>
                      <a:pt x="249" y="156"/>
                    </a:lnTo>
                    <a:lnTo>
                      <a:pt x="24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3" name="Freeform 475"/>
              <p:cNvSpPr>
                <a:spLocks noEditPoints="1"/>
              </p:cNvSpPr>
              <p:nvPr/>
            </p:nvSpPr>
            <p:spPr bwMode="auto">
              <a:xfrm>
                <a:off x="4546600" y="3321050"/>
                <a:ext cx="133350" cy="141287"/>
              </a:xfrm>
              <a:custGeom>
                <a:avLst/>
                <a:gdLst>
                  <a:gd name="T0" fmla="*/ 17 w 84"/>
                  <a:gd name="T1" fmla="*/ 89 h 89"/>
                  <a:gd name="T2" fmla="*/ 5 w 84"/>
                  <a:gd name="T3" fmla="*/ 84 h 89"/>
                  <a:gd name="T4" fmla="*/ 0 w 84"/>
                  <a:gd name="T5" fmla="*/ 73 h 89"/>
                  <a:gd name="T6" fmla="*/ 0 w 84"/>
                  <a:gd name="T7" fmla="*/ 69 h 89"/>
                  <a:gd name="T8" fmla="*/ 5 w 84"/>
                  <a:gd name="T9" fmla="*/ 60 h 89"/>
                  <a:gd name="T10" fmla="*/ 5 w 84"/>
                  <a:gd name="T11" fmla="*/ 9 h 89"/>
                  <a:gd name="T12" fmla="*/ 8 w 84"/>
                  <a:gd name="T13" fmla="*/ 3 h 89"/>
                  <a:gd name="T14" fmla="*/ 14 w 84"/>
                  <a:gd name="T15" fmla="*/ 0 h 89"/>
                  <a:gd name="T16" fmla="*/ 17 w 84"/>
                  <a:gd name="T17" fmla="*/ 1 h 89"/>
                  <a:gd name="T18" fmla="*/ 22 w 84"/>
                  <a:gd name="T19" fmla="*/ 5 h 89"/>
                  <a:gd name="T20" fmla="*/ 22 w 84"/>
                  <a:gd name="T21" fmla="*/ 56 h 89"/>
                  <a:gd name="T22" fmla="*/ 28 w 84"/>
                  <a:gd name="T23" fmla="*/ 59 h 89"/>
                  <a:gd name="T24" fmla="*/ 76 w 84"/>
                  <a:gd name="T25" fmla="*/ 58 h 89"/>
                  <a:gd name="T26" fmla="*/ 79 w 84"/>
                  <a:gd name="T27" fmla="*/ 58 h 89"/>
                  <a:gd name="T28" fmla="*/ 84 w 84"/>
                  <a:gd name="T29" fmla="*/ 61 h 89"/>
                  <a:gd name="T30" fmla="*/ 84 w 84"/>
                  <a:gd name="T31" fmla="*/ 64 h 89"/>
                  <a:gd name="T32" fmla="*/ 83 w 84"/>
                  <a:gd name="T33" fmla="*/ 70 h 89"/>
                  <a:gd name="T34" fmla="*/ 78 w 84"/>
                  <a:gd name="T35" fmla="*/ 74 h 89"/>
                  <a:gd name="T36" fmla="*/ 33 w 84"/>
                  <a:gd name="T37" fmla="*/ 79 h 89"/>
                  <a:gd name="T38" fmla="*/ 27 w 84"/>
                  <a:gd name="T39" fmla="*/ 86 h 89"/>
                  <a:gd name="T40" fmla="*/ 17 w 84"/>
                  <a:gd name="T41" fmla="*/ 89 h 89"/>
                  <a:gd name="T42" fmla="*/ 24 w 84"/>
                  <a:gd name="T43" fmla="*/ 73 h 89"/>
                  <a:gd name="T44" fmla="*/ 24 w 84"/>
                  <a:gd name="T45" fmla="*/ 69 h 89"/>
                  <a:gd name="T46" fmla="*/ 19 w 84"/>
                  <a:gd name="T47" fmla="*/ 65 h 89"/>
                  <a:gd name="T48" fmla="*/ 17 w 84"/>
                  <a:gd name="T49" fmla="*/ 64 h 89"/>
                  <a:gd name="T50" fmla="*/ 10 w 84"/>
                  <a:gd name="T51" fmla="*/ 66 h 89"/>
                  <a:gd name="T52" fmla="*/ 8 w 84"/>
                  <a:gd name="T53" fmla="*/ 73 h 89"/>
                  <a:gd name="T54" fmla="*/ 9 w 84"/>
                  <a:gd name="T55" fmla="*/ 75 h 89"/>
                  <a:gd name="T56" fmla="*/ 13 w 84"/>
                  <a:gd name="T57" fmla="*/ 80 h 89"/>
                  <a:gd name="T58" fmla="*/ 17 w 84"/>
                  <a:gd name="T59" fmla="*/ 80 h 89"/>
                  <a:gd name="T60" fmla="*/ 22 w 84"/>
                  <a:gd name="T61" fmla="*/ 78 h 89"/>
                  <a:gd name="T62" fmla="*/ 24 w 84"/>
                  <a:gd name="T63" fmla="*/ 7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9">
                    <a:moveTo>
                      <a:pt x="17" y="89"/>
                    </a:moveTo>
                    <a:lnTo>
                      <a:pt x="17" y="89"/>
                    </a:lnTo>
                    <a:lnTo>
                      <a:pt x="10" y="88"/>
                    </a:lnTo>
                    <a:lnTo>
                      <a:pt x="5" y="84"/>
                    </a:lnTo>
                    <a:lnTo>
                      <a:pt x="2" y="79"/>
                    </a:lnTo>
                    <a:lnTo>
                      <a:pt x="0" y="73"/>
                    </a:lnTo>
                    <a:lnTo>
                      <a:pt x="0" y="73"/>
                    </a:lnTo>
                    <a:lnTo>
                      <a:pt x="0" y="69"/>
                    </a:lnTo>
                    <a:lnTo>
                      <a:pt x="2" y="65"/>
                    </a:lnTo>
                    <a:lnTo>
                      <a:pt x="5" y="60"/>
                    </a:lnTo>
                    <a:lnTo>
                      <a:pt x="5" y="9"/>
                    </a:lnTo>
                    <a:lnTo>
                      <a:pt x="5" y="9"/>
                    </a:lnTo>
                    <a:lnTo>
                      <a:pt x="7" y="5"/>
                    </a:lnTo>
                    <a:lnTo>
                      <a:pt x="8" y="3"/>
                    </a:lnTo>
                    <a:lnTo>
                      <a:pt x="10" y="1"/>
                    </a:lnTo>
                    <a:lnTo>
                      <a:pt x="14" y="0"/>
                    </a:lnTo>
                    <a:lnTo>
                      <a:pt x="14" y="0"/>
                    </a:lnTo>
                    <a:lnTo>
                      <a:pt x="17" y="1"/>
                    </a:lnTo>
                    <a:lnTo>
                      <a:pt x="19" y="3"/>
                    </a:lnTo>
                    <a:lnTo>
                      <a:pt x="22" y="5"/>
                    </a:lnTo>
                    <a:lnTo>
                      <a:pt x="22" y="9"/>
                    </a:lnTo>
                    <a:lnTo>
                      <a:pt x="22" y="56"/>
                    </a:lnTo>
                    <a:lnTo>
                      <a:pt x="22" y="56"/>
                    </a:lnTo>
                    <a:lnTo>
                      <a:pt x="28" y="59"/>
                    </a:lnTo>
                    <a:lnTo>
                      <a:pt x="32" y="63"/>
                    </a:lnTo>
                    <a:lnTo>
                      <a:pt x="76" y="58"/>
                    </a:lnTo>
                    <a:lnTo>
                      <a:pt x="76" y="58"/>
                    </a:lnTo>
                    <a:lnTo>
                      <a:pt x="79" y="58"/>
                    </a:lnTo>
                    <a:lnTo>
                      <a:pt x="82" y="59"/>
                    </a:lnTo>
                    <a:lnTo>
                      <a:pt x="84" y="61"/>
                    </a:lnTo>
                    <a:lnTo>
                      <a:pt x="84" y="64"/>
                    </a:lnTo>
                    <a:lnTo>
                      <a:pt x="84" y="64"/>
                    </a:lnTo>
                    <a:lnTo>
                      <a:pt x="84" y="68"/>
                    </a:lnTo>
                    <a:lnTo>
                      <a:pt x="83" y="70"/>
                    </a:lnTo>
                    <a:lnTo>
                      <a:pt x="81" y="73"/>
                    </a:lnTo>
                    <a:lnTo>
                      <a:pt x="78" y="74"/>
                    </a:lnTo>
                    <a:lnTo>
                      <a:pt x="33" y="79"/>
                    </a:lnTo>
                    <a:lnTo>
                      <a:pt x="33" y="79"/>
                    </a:lnTo>
                    <a:lnTo>
                      <a:pt x="29" y="83"/>
                    </a:lnTo>
                    <a:lnTo>
                      <a:pt x="27" y="86"/>
                    </a:lnTo>
                    <a:lnTo>
                      <a:pt x="22" y="88"/>
                    </a:lnTo>
                    <a:lnTo>
                      <a:pt x="17" y="89"/>
                    </a:lnTo>
                    <a:lnTo>
                      <a:pt x="17" y="89"/>
                    </a:lnTo>
                    <a:close/>
                    <a:moveTo>
                      <a:pt x="24" y="73"/>
                    </a:moveTo>
                    <a:lnTo>
                      <a:pt x="24" y="73"/>
                    </a:lnTo>
                    <a:lnTo>
                      <a:pt x="24" y="69"/>
                    </a:lnTo>
                    <a:lnTo>
                      <a:pt x="22" y="66"/>
                    </a:lnTo>
                    <a:lnTo>
                      <a:pt x="19" y="65"/>
                    </a:lnTo>
                    <a:lnTo>
                      <a:pt x="17" y="64"/>
                    </a:lnTo>
                    <a:lnTo>
                      <a:pt x="17" y="64"/>
                    </a:lnTo>
                    <a:lnTo>
                      <a:pt x="13" y="65"/>
                    </a:lnTo>
                    <a:lnTo>
                      <a:pt x="10" y="66"/>
                    </a:lnTo>
                    <a:lnTo>
                      <a:pt x="9" y="69"/>
                    </a:lnTo>
                    <a:lnTo>
                      <a:pt x="8" y="73"/>
                    </a:lnTo>
                    <a:lnTo>
                      <a:pt x="8" y="73"/>
                    </a:lnTo>
                    <a:lnTo>
                      <a:pt x="9" y="75"/>
                    </a:lnTo>
                    <a:lnTo>
                      <a:pt x="10" y="78"/>
                    </a:lnTo>
                    <a:lnTo>
                      <a:pt x="13" y="80"/>
                    </a:lnTo>
                    <a:lnTo>
                      <a:pt x="17" y="80"/>
                    </a:lnTo>
                    <a:lnTo>
                      <a:pt x="17" y="80"/>
                    </a:lnTo>
                    <a:lnTo>
                      <a:pt x="19" y="80"/>
                    </a:lnTo>
                    <a:lnTo>
                      <a:pt x="22" y="78"/>
                    </a:lnTo>
                    <a:lnTo>
                      <a:pt x="24" y="75"/>
                    </a:lnTo>
                    <a:lnTo>
                      <a:pt x="24" y="73"/>
                    </a:lnTo>
                    <a:lnTo>
                      <a:pt x="24"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grpSp>
      </p:grpSp>
      <p:grpSp>
        <p:nvGrpSpPr>
          <p:cNvPr id="24" name="组合 6"/>
          <p:cNvGrpSpPr/>
          <p:nvPr/>
        </p:nvGrpSpPr>
        <p:grpSpPr>
          <a:xfrm>
            <a:off x="1860226" y="4075415"/>
            <a:ext cx="1332109" cy="885177"/>
            <a:chOff x="2345550" y="2778233"/>
            <a:chExt cx="999082" cy="663883"/>
          </a:xfrm>
        </p:grpSpPr>
        <p:sp>
          <p:nvSpPr>
            <p:cNvPr id="25" name="五边形 24"/>
            <p:cNvSpPr/>
            <p:nvPr/>
          </p:nvSpPr>
          <p:spPr>
            <a:xfrm>
              <a:off x="2345550" y="2778233"/>
              <a:ext cx="999082" cy="663883"/>
            </a:xfrm>
            <a:prstGeom prst="homePlate">
              <a:avLst>
                <a:gd name="adj" fmla="val 40805"/>
              </a:avLst>
            </a:prstGeom>
            <a:solidFill>
              <a:srgbClr val="7D1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26" name="组合 18"/>
            <p:cNvGrpSpPr/>
            <p:nvPr/>
          </p:nvGrpSpPr>
          <p:grpSpPr>
            <a:xfrm>
              <a:off x="2638140" y="2997055"/>
              <a:ext cx="413902" cy="226240"/>
              <a:chOff x="4256881" y="3256756"/>
              <a:chExt cx="630238" cy="344488"/>
            </a:xfrm>
            <a:solidFill>
              <a:schemeClr val="bg1"/>
            </a:solidFill>
          </p:grpSpPr>
          <p:sp>
            <p:nvSpPr>
              <p:cNvPr id="27" name="Freeform 389"/>
              <p:cNvSpPr>
                <a:spLocks/>
              </p:cNvSpPr>
              <p:nvPr/>
            </p:nvSpPr>
            <p:spPr bwMode="auto">
              <a:xfrm>
                <a:off x="4779169" y="3483769"/>
                <a:ext cx="107950" cy="106363"/>
              </a:xfrm>
              <a:custGeom>
                <a:avLst/>
                <a:gdLst>
                  <a:gd name="T0" fmla="*/ 68 w 68"/>
                  <a:gd name="T1" fmla="*/ 40 h 67"/>
                  <a:gd name="T2" fmla="*/ 40 w 68"/>
                  <a:gd name="T3" fmla="*/ 67 h 67"/>
                  <a:gd name="T4" fmla="*/ 0 w 68"/>
                  <a:gd name="T5" fmla="*/ 28 h 67"/>
                  <a:gd name="T6" fmla="*/ 27 w 68"/>
                  <a:gd name="T7" fmla="*/ 0 h 67"/>
                  <a:gd name="T8" fmla="*/ 68 w 68"/>
                  <a:gd name="T9" fmla="*/ 40 h 67"/>
                </a:gdLst>
                <a:ahLst/>
                <a:cxnLst>
                  <a:cxn ang="0">
                    <a:pos x="T0" y="T1"/>
                  </a:cxn>
                  <a:cxn ang="0">
                    <a:pos x="T2" y="T3"/>
                  </a:cxn>
                  <a:cxn ang="0">
                    <a:pos x="T4" y="T5"/>
                  </a:cxn>
                  <a:cxn ang="0">
                    <a:pos x="T6" y="T7"/>
                  </a:cxn>
                  <a:cxn ang="0">
                    <a:pos x="T8" y="T9"/>
                  </a:cxn>
                </a:cxnLst>
                <a:rect l="0" t="0" r="r" b="b"/>
                <a:pathLst>
                  <a:path w="68" h="67">
                    <a:moveTo>
                      <a:pt x="68" y="40"/>
                    </a:moveTo>
                    <a:lnTo>
                      <a:pt x="40" y="67"/>
                    </a:lnTo>
                    <a:lnTo>
                      <a:pt x="0" y="28"/>
                    </a:lnTo>
                    <a:lnTo>
                      <a:pt x="27" y="0"/>
                    </a:lnTo>
                    <a:lnTo>
                      <a:pt x="6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8" name="Freeform 390"/>
              <p:cNvSpPr>
                <a:spLocks noEditPoints="1"/>
              </p:cNvSpPr>
              <p:nvPr/>
            </p:nvSpPr>
            <p:spPr bwMode="auto">
              <a:xfrm>
                <a:off x="4606131" y="3313906"/>
                <a:ext cx="206375" cy="206375"/>
              </a:xfrm>
              <a:custGeom>
                <a:avLst/>
                <a:gdLst>
                  <a:gd name="T0" fmla="*/ 16 w 130"/>
                  <a:gd name="T1" fmla="*/ 19 h 130"/>
                  <a:gd name="T2" fmla="*/ 36 w 130"/>
                  <a:gd name="T3" fmla="*/ 5 h 130"/>
                  <a:gd name="T4" fmla="*/ 59 w 130"/>
                  <a:gd name="T5" fmla="*/ 0 h 130"/>
                  <a:gd name="T6" fmla="*/ 83 w 130"/>
                  <a:gd name="T7" fmla="*/ 4 h 130"/>
                  <a:gd name="T8" fmla="*/ 103 w 130"/>
                  <a:gd name="T9" fmla="*/ 18 h 130"/>
                  <a:gd name="T10" fmla="*/ 109 w 130"/>
                  <a:gd name="T11" fmla="*/ 25 h 130"/>
                  <a:gd name="T12" fmla="*/ 118 w 130"/>
                  <a:gd name="T13" fmla="*/ 42 h 130"/>
                  <a:gd name="T14" fmla="*/ 120 w 130"/>
                  <a:gd name="T15" fmla="*/ 60 h 130"/>
                  <a:gd name="T16" fmla="*/ 118 w 130"/>
                  <a:gd name="T17" fmla="*/ 79 h 130"/>
                  <a:gd name="T18" fmla="*/ 130 w 130"/>
                  <a:gd name="T19" fmla="*/ 103 h 130"/>
                  <a:gd name="T20" fmla="*/ 88 w 130"/>
                  <a:gd name="T21" fmla="*/ 114 h 130"/>
                  <a:gd name="T22" fmla="*/ 79 w 130"/>
                  <a:gd name="T23" fmla="*/ 118 h 130"/>
                  <a:gd name="T24" fmla="*/ 61 w 130"/>
                  <a:gd name="T25" fmla="*/ 122 h 130"/>
                  <a:gd name="T26" fmla="*/ 43 w 130"/>
                  <a:gd name="T27" fmla="*/ 119 h 130"/>
                  <a:gd name="T28" fmla="*/ 25 w 130"/>
                  <a:gd name="T29" fmla="*/ 110 h 130"/>
                  <a:gd name="T30" fmla="*/ 18 w 130"/>
                  <a:gd name="T31" fmla="*/ 104 h 130"/>
                  <a:gd name="T32" fmla="*/ 4 w 130"/>
                  <a:gd name="T33" fmla="*/ 84 h 130"/>
                  <a:gd name="T34" fmla="*/ 0 w 130"/>
                  <a:gd name="T35" fmla="*/ 62 h 130"/>
                  <a:gd name="T36" fmla="*/ 4 w 130"/>
                  <a:gd name="T37" fmla="*/ 39 h 130"/>
                  <a:gd name="T38" fmla="*/ 16 w 130"/>
                  <a:gd name="T39" fmla="*/ 19 h 130"/>
                  <a:gd name="T40" fmla="*/ 85 w 130"/>
                  <a:gd name="T41" fmla="*/ 35 h 130"/>
                  <a:gd name="T42" fmla="*/ 79 w 130"/>
                  <a:gd name="T43" fmla="*/ 30 h 130"/>
                  <a:gd name="T44" fmla="*/ 66 w 130"/>
                  <a:gd name="T45" fmla="*/ 25 h 130"/>
                  <a:gd name="T46" fmla="*/ 53 w 130"/>
                  <a:gd name="T47" fmla="*/ 25 h 130"/>
                  <a:gd name="T48" fmla="*/ 40 w 130"/>
                  <a:gd name="T49" fmla="*/ 32 h 130"/>
                  <a:gd name="T50" fmla="*/ 34 w 130"/>
                  <a:gd name="T51" fmla="*/ 37 h 130"/>
                  <a:gd name="T52" fmla="*/ 26 w 130"/>
                  <a:gd name="T53" fmla="*/ 48 h 130"/>
                  <a:gd name="T54" fmla="*/ 24 w 130"/>
                  <a:gd name="T55" fmla="*/ 62 h 130"/>
                  <a:gd name="T56" fmla="*/ 28 w 130"/>
                  <a:gd name="T57" fmla="*/ 75 h 130"/>
                  <a:gd name="T58" fmla="*/ 35 w 130"/>
                  <a:gd name="T59" fmla="*/ 87 h 130"/>
                  <a:gd name="T60" fmla="*/ 41 w 130"/>
                  <a:gd name="T61" fmla="*/ 92 h 130"/>
                  <a:gd name="T62" fmla="*/ 54 w 130"/>
                  <a:gd name="T63" fmla="*/ 97 h 130"/>
                  <a:gd name="T64" fmla="*/ 68 w 130"/>
                  <a:gd name="T65" fmla="*/ 97 h 130"/>
                  <a:gd name="T66" fmla="*/ 80 w 130"/>
                  <a:gd name="T67" fmla="*/ 90 h 130"/>
                  <a:gd name="T68" fmla="*/ 86 w 130"/>
                  <a:gd name="T69" fmla="*/ 87 h 130"/>
                  <a:gd name="T70" fmla="*/ 94 w 130"/>
                  <a:gd name="T71" fmla="*/ 74 h 130"/>
                  <a:gd name="T72" fmla="*/ 96 w 130"/>
                  <a:gd name="T73" fmla="*/ 60 h 130"/>
                  <a:gd name="T74" fmla="*/ 93 w 130"/>
                  <a:gd name="T75" fmla="*/ 47 h 130"/>
                  <a:gd name="T76" fmla="*/ 85 w 130"/>
                  <a:gd name="T77" fmla="*/ 3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130">
                    <a:moveTo>
                      <a:pt x="16" y="19"/>
                    </a:moveTo>
                    <a:lnTo>
                      <a:pt x="16" y="19"/>
                    </a:lnTo>
                    <a:lnTo>
                      <a:pt x="26" y="10"/>
                    </a:lnTo>
                    <a:lnTo>
                      <a:pt x="36" y="5"/>
                    </a:lnTo>
                    <a:lnTo>
                      <a:pt x="48" y="2"/>
                    </a:lnTo>
                    <a:lnTo>
                      <a:pt x="59" y="0"/>
                    </a:lnTo>
                    <a:lnTo>
                      <a:pt x="71" y="2"/>
                    </a:lnTo>
                    <a:lnTo>
                      <a:pt x="83" y="4"/>
                    </a:lnTo>
                    <a:lnTo>
                      <a:pt x="93" y="10"/>
                    </a:lnTo>
                    <a:lnTo>
                      <a:pt x="103" y="18"/>
                    </a:lnTo>
                    <a:lnTo>
                      <a:pt x="103" y="18"/>
                    </a:lnTo>
                    <a:lnTo>
                      <a:pt x="109" y="25"/>
                    </a:lnTo>
                    <a:lnTo>
                      <a:pt x="114" y="33"/>
                    </a:lnTo>
                    <a:lnTo>
                      <a:pt x="118" y="42"/>
                    </a:lnTo>
                    <a:lnTo>
                      <a:pt x="120" y="52"/>
                    </a:lnTo>
                    <a:lnTo>
                      <a:pt x="120" y="60"/>
                    </a:lnTo>
                    <a:lnTo>
                      <a:pt x="120" y="70"/>
                    </a:lnTo>
                    <a:lnTo>
                      <a:pt x="118" y="79"/>
                    </a:lnTo>
                    <a:lnTo>
                      <a:pt x="114" y="88"/>
                    </a:lnTo>
                    <a:lnTo>
                      <a:pt x="130" y="103"/>
                    </a:lnTo>
                    <a:lnTo>
                      <a:pt x="104" y="130"/>
                    </a:lnTo>
                    <a:lnTo>
                      <a:pt x="88" y="114"/>
                    </a:lnTo>
                    <a:lnTo>
                      <a:pt x="88" y="114"/>
                    </a:lnTo>
                    <a:lnTo>
                      <a:pt x="79" y="118"/>
                    </a:lnTo>
                    <a:lnTo>
                      <a:pt x="70" y="120"/>
                    </a:lnTo>
                    <a:lnTo>
                      <a:pt x="61" y="122"/>
                    </a:lnTo>
                    <a:lnTo>
                      <a:pt x="51" y="120"/>
                    </a:lnTo>
                    <a:lnTo>
                      <a:pt x="43" y="119"/>
                    </a:lnTo>
                    <a:lnTo>
                      <a:pt x="34" y="115"/>
                    </a:lnTo>
                    <a:lnTo>
                      <a:pt x="25" y="110"/>
                    </a:lnTo>
                    <a:lnTo>
                      <a:pt x="18" y="104"/>
                    </a:lnTo>
                    <a:lnTo>
                      <a:pt x="18" y="104"/>
                    </a:lnTo>
                    <a:lnTo>
                      <a:pt x="10" y="95"/>
                    </a:lnTo>
                    <a:lnTo>
                      <a:pt x="4" y="84"/>
                    </a:lnTo>
                    <a:lnTo>
                      <a:pt x="1" y="73"/>
                    </a:lnTo>
                    <a:lnTo>
                      <a:pt x="0" y="62"/>
                    </a:lnTo>
                    <a:lnTo>
                      <a:pt x="0" y="50"/>
                    </a:lnTo>
                    <a:lnTo>
                      <a:pt x="4" y="39"/>
                    </a:lnTo>
                    <a:lnTo>
                      <a:pt x="9" y="28"/>
                    </a:lnTo>
                    <a:lnTo>
                      <a:pt x="16" y="19"/>
                    </a:lnTo>
                    <a:lnTo>
                      <a:pt x="16" y="19"/>
                    </a:lnTo>
                    <a:close/>
                    <a:moveTo>
                      <a:pt x="85" y="35"/>
                    </a:moveTo>
                    <a:lnTo>
                      <a:pt x="85" y="35"/>
                    </a:lnTo>
                    <a:lnTo>
                      <a:pt x="79" y="30"/>
                    </a:lnTo>
                    <a:lnTo>
                      <a:pt x="73" y="28"/>
                    </a:lnTo>
                    <a:lnTo>
                      <a:pt x="66" y="25"/>
                    </a:lnTo>
                    <a:lnTo>
                      <a:pt x="60" y="25"/>
                    </a:lnTo>
                    <a:lnTo>
                      <a:pt x="53" y="25"/>
                    </a:lnTo>
                    <a:lnTo>
                      <a:pt x="46" y="28"/>
                    </a:lnTo>
                    <a:lnTo>
                      <a:pt x="40" y="32"/>
                    </a:lnTo>
                    <a:lnTo>
                      <a:pt x="34" y="37"/>
                    </a:lnTo>
                    <a:lnTo>
                      <a:pt x="34" y="37"/>
                    </a:lnTo>
                    <a:lnTo>
                      <a:pt x="30" y="42"/>
                    </a:lnTo>
                    <a:lnTo>
                      <a:pt x="26" y="48"/>
                    </a:lnTo>
                    <a:lnTo>
                      <a:pt x="25" y="54"/>
                    </a:lnTo>
                    <a:lnTo>
                      <a:pt x="24" y="62"/>
                    </a:lnTo>
                    <a:lnTo>
                      <a:pt x="25" y="68"/>
                    </a:lnTo>
                    <a:lnTo>
                      <a:pt x="28" y="75"/>
                    </a:lnTo>
                    <a:lnTo>
                      <a:pt x="30" y="82"/>
                    </a:lnTo>
                    <a:lnTo>
                      <a:pt x="35" y="87"/>
                    </a:lnTo>
                    <a:lnTo>
                      <a:pt x="35" y="87"/>
                    </a:lnTo>
                    <a:lnTo>
                      <a:pt x="41" y="92"/>
                    </a:lnTo>
                    <a:lnTo>
                      <a:pt x="48" y="94"/>
                    </a:lnTo>
                    <a:lnTo>
                      <a:pt x="54" y="97"/>
                    </a:lnTo>
                    <a:lnTo>
                      <a:pt x="60" y="97"/>
                    </a:lnTo>
                    <a:lnTo>
                      <a:pt x="68" y="97"/>
                    </a:lnTo>
                    <a:lnTo>
                      <a:pt x="74" y="94"/>
                    </a:lnTo>
                    <a:lnTo>
                      <a:pt x="80" y="90"/>
                    </a:lnTo>
                    <a:lnTo>
                      <a:pt x="86" y="87"/>
                    </a:lnTo>
                    <a:lnTo>
                      <a:pt x="86" y="87"/>
                    </a:lnTo>
                    <a:lnTo>
                      <a:pt x="90" y="80"/>
                    </a:lnTo>
                    <a:lnTo>
                      <a:pt x="94" y="74"/>
                    </a:lnTo>
                    <a:lnTo>
                      <a:pt x="95" y="68"/>
                    </a:lnTo>
                    <a:lnTo>
                      <a:pt x="96" y="60"/>
                    </a:lnTo>
                    <a:lnTo>
                      <a:pt x="95" y="54"/>
                    </a:lnTo>
                    <a:lnTo>
                      <a:pt x="93" y="47"/>
                    </a:lnTo>
                    <a:lnTo>
                      <a:pt x="90" y="40"/>
                    </a:lnTo>
                    <a:lnTo>
                      <a:pt x="85" y="35"/>
                    </a:lnTo>
                    <a:lnTo>
                      <a:pt x="8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9" name="Rectangle 391"/>
              <p:cNvSpPr>
                <a:spLocks noChangeArrowheads="1"/>
              </p:cNvSpPr>
              <p:nvPr/>
            </p:nvSpPr>
            <p:spPr bwMode="auto">
              <a:xfrm>
                <a:off x="4506119" y="3586956"/>
                <a:ext cx="2428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30" name="Freeform 392"/>
              <p:cNvSpPr>
                <a:spLocks/>
              </p:cNvSpPr>
              <p:nvPr/>
            </p:nvSpPr>
            <p:spPr bwMode="auto">
              <a:xfrm>
                <a:off x="4506119" y="3256756"/>
                <a:ext cx="242888" cy="312738"/>
              </a:xfrm>
              <a:custGeom>
                <a:avLst/>
                <a:gdLst>
                  <a:gd name="T0" fmla="*/ 53 w 153"/>
                  <a:gd name="T1" fmla="*/ 98 h 197"/>
                  <a:gd name="T2" fmla="*/ 53 w 153"/>
                  <a:gd name="T3" fmla="*/ 98 h 197"/>
                  <a:gd name="T4" fmla="*/ 54 w 153"/>
                  <a:gd name="T5" fmla="*/ 113 h 197"/>
                  <a:gd name="T6" fmla="*/ 59 w 153"/>
                  <a:gd name="T7" fmla="*/ 125 h 197"/>
                  <a:gd name="T8" fmla="*/ 66 w 153"/>
                  <a:gd name="T9" fmla="*/ 138 h 197"/>
                  <a:gd name="T10" fmla="*/ 74 w 153"/>
                  <a:gd name="T11" fmla="*/ 148 h 197"/>
                  <a:gd name="T12" fmla="*/ 84 w 153"/>
                  <a:gd name="T13" fmla="*/ 156 h 197"/>
                  <a:gd name="T14" fmla="*/ 97 w 153"/>
                  <a:gd name="T15" fmla="*/ 163 h 197"/>
                  <a:gd name="T16" fmla="*/ 109 w 153"/>
                  <a:gd name="T17" fmla="*/ 166 h 197"/>
                  <a:gd name="T18" fmla="*/ 123 w 153"/>
                  <a:gd name="T19" fmla="*/ 168 h 197"/>
                  <a:gd name="T20" fmla="*/ 123 w 153"/>
                  <a:gd name="T21" fmla="*/ 168 h 197"/>
                  <a:gd name="T22" fmla="*/ 132 w 153"/>
                  <a:gd name="T23" fmla="*/ 168 h 197"/>
                  <a:gd name="T24" fmla="*/ 138 w 153"/>
                  <a:gd name="T25" fmla="*/ 166 h 197"/>
                  <a:gd name="T26" fmla="*/ 146 w 153"/>
                  <a:gd name="T27" fmla="*/ 165 h 197"/>
                  <a:gd name="T28" fmla="*/ 153 w 153"/>
                  <a:gd name="T29" fmla="*/ 161 h 197"/>
                  <a:gd name="T30" fmla="*/ 153 w 153"/>
                  <a:gd name="T31" fmla="*/ 197 h 197"/>
                  <a:gd name="T32" fmla="*/ 153 w 153"/>
                  <a:gd name="T33" fmla="*/ 197 h 197"/>
                  <a:gd name="T34" fmla="*/ 141 w 153"/>
                  <a:gd name="T35" fmla="*/ 191 h 197"/>
                  <a:gd name="T36" fmla="*/ 128 w 153"/>
                  <a:gd name="T37" fmla="*/ 186 h 197"/>
                  <a:gd name="T38" fmla="*/ 112 w 153"/>
                  <a:gd name="T39" fmla="*/ 181 h 197"/>
                  <a:gd name="T40" fmla="*/ 92 w 153"/>
                  <a:gd name="T41" fmla="*/ 180 h 197"/>
                  <a:gd name="T42" fmla="*/ 81 w 153"/>
                  <a:gd name="T43" fmla="*/ 179 h 197"/>
                  <a:gd name="T44" fmla="*/ 71 w 153"/>
                  <a:gd name="T45" fmla="*/ 180 h 197"/>
                  <a:gd name="T46" fmla="*/ 58 w 153"/>
                  <a:gd name="T47" fmla="*/ 183 h 197"/>
                  <a:gd name="T48" fmla="*/ 47 w 153"/>
                  <a:gd name="T49" fmla="*/ 185 h 197"/>
                  <a:gd name="T50" fmla="*/ 35 w 153"/>
                  <a:gd name="T51" fmla="*/ 190 h 197"/>
                  <a:gd name="T52" fmla="*/ 23 w 153"/>
                  <a:gd name="T53" fmla="*/ 197 h 197"/>
                  <a:gd name="T54" fmla="*/ 0 w 153"/>
                  <a:gd name="T55" fmla="*/ 197 h 197"/>
                  <a:gd name="T56" fmla="*/ 0 w 153"/>
                  <a:gd name="T57" fmla="*/ 16 h 197"/>
                  <a:gd name="T58" fmla="*/ 23 w 153"/>
                  <a:gd name="T59" fmla="*/ 16 h 197"/>
                  <a:gd name="T60" fmla="*/ 23 w 153"/>
                  <a:gd name="T61" fmla="*/ 16 h 197"/>
                  <a:gd name="T62" fmla="*/ 35 w 153"/>
                  <a:gd name="T63" fmla="*/ 10 h 197"/>
                  <a:gd name="T64" fmla="*/ 47 w 153"/>
                  <a:gd name="T65" fmla="*/ 5 h 197"/>
                  <a:gd name="T66" fmla="*/ 58 w 153"/>
                  <a:gd name="T67" fmla="*/ 2 h 197"/>
                  <a:gd name="T68" fmla="*/ 71 w 153"/>
                  <a:gd name="T69" fmla="*/ 0 h 197"/>
                  <a:gd name="T70" fmla="*/ 81 w 153"/>
                  <a:gd name="T71" fmla="*/ 0 h 197"/>
                  <a:gd name="T72" fmla="*/ 92 w 153"/>
                  <a:gd name="T73" fmla="*/ 0 h 197"/>
                  <a:gd name="T74" fmla="*/ 112 w 153"/>
                  <a:gd name="T75" fmla="*/ 2 h 197"/>
                  <a:gd name="T76" fmla="*/ 128 w 153"/>
                  <a:gd name="T77" fmla="*/ 6 h 197"/>
                  <a:gd name="T78" fmla="*/ 141 w 153"/>
                  <a:gd name="T79" fmla="*/ 11 h 197"/>
                  <a:gd name="T80" fmla="*/ 153 w 153"/>
                  <a:gd name="T81" fmla="*/ 16 h 197"/>
                  <a:gd name="T82" fmla="*/ 153 w 153"/>
                  <a:gd name="T83" fmla="*/ 34 h 197"/>
                  <a:gd name="T84" fmla="*/ 153 w 153"/>
                  <a:gd name="T85" fmla="*/ 34 h 197"/>
                  <a:gd name="T86" fmla="*/ 146 w 153"/>
                  <a:gd name="T87" fmla="*/ 31 h 197"/>
                  <a:gd name="T88" fmla="*/ 138 w 153"/>
                  <a:gd name="T89" fmla="*/ 29 h 197"/>
                  <a:gd name="T90" fmla="*/ 132 w 153"/>
                  <a:gd name="T91" fmla="*/ 27 h 197"/>
                  <a:gd name="T92" fmla="*/ 123 w 153"/>
                  <a:gd name="T93" fmla="*/ 27 h 197"/>
                  <a:gd name="T94" fmla="*/ 123 w 153"/>
                  <a:gd name="T95" fmla="*/ 27 h 197"/>
                  <a:gd name="T96" fmla="*/ 109 w 153"/>
                  <a:gd name="T97" fmla="*/ 29 h 197"/>
                  <a:gd name="T98" fmla="*/ 97 w 153"/>
                  <a:gd name="T99" fmla="*/ 34 h 197"/>
                  <a:gd name="T100" fmla="*/ 84 w 153"/>
                  <a:gd name="T101" fmla="*/ 40 h 197"/>
                  <a:gd name="T102" fmla="*/ 74 w 153"/>
                  <a:gd name="T103" fmla="*/ 49 h 197"/>
                  <a:gd name="T104" fmla="*/ 66 w 153"/>
                  <a:gd name="T105" fmla="*/ 59 h 197"/>
                  <a:gd name="T106" fmla="*/ 59 w 153"/>
                  <a:gd name="T107" fmla="*/ 70 h 197"/>
                  <a:gd name="T108" fmla="*/ 54 w 153"/>
                  <a:gd name="T109" fmla="*/ 84 h 197"/>
                  <a:gd name="T110" fmla="*/ 53 w 153"/>
                  <a:gd name="T111" fmla="*/ 98 h 197"/>
                  <a:gd name="T112" fmla="*/ 53 w 153"/>
                  <a:gd name="T11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3" h="197">
                    <a:moveTo>
                      <a:pt x="53" y="98"/>
                    </a:moveTo>
                    <a:lnTo>
                      <a:pt x="53" y="98"/>
                    </a:lnTo>
                    <a:lnTo>
                      <a:pt x="54" y="113"/>
                    </a:lnTo>
                    <a:lnTo>
                      <a:pt x="59" y="125"/>
                    </a:lnTo>
                    <a:lnTo>
                      <a:pt x="66" y="138"/>
                    </a:lnTo>
                    <a:lnTo>
                      <a:pt x="74" y="148"/>
                    </a:lnTo>
                    <a:lnTo>
                      <a:pt x="84" y="156"/>
                    </a:lnTo>
                    <a:lnTo>
                      <a:pt x="97" y="163"/>
                    </a:lnTo>
                    <a:lnTo>
                      <a:pt x="109" y="166"/>
                    </a:lnTo>
                    <a:lnTo>
                      <a:pt x="123" y="168"/>
                    </a:lnTo>
                    <a:lnTo>
                      <a:pt x="123" y="168"/>
                    </a:lnTo>
                    <a:lnTo>
                      <a:pt x="132" y="168"/>
                    </a:lnTo>
                    <a:lnTo>
                      <a:pt x="138" y="166"/>
                    </a:lnTo>
                    <a:lnTo>
                      <a:pt x="146" y="165"/>
                    </a:lnTo>
                    <a:lnTo>
                      <a:pt x="153" y="161"/>
                    </a:lnTo>
                    <a:lnTo>
                      <a:pt x="153" y="197"/>
                    </a:lnTo>
                    <a:lnTo>
                      <a:pt x="153" y="197"/>
                    </a:lnTo>
                    <a:lnTo>
                      <a:pt x="141" y="191"/>
                    </a:lnTo>
                    <a:lnTo>
                      <a:pt x="128" y="186"/>
                    </a:lnTo>
                    <a:lnTo>
                      <a:pt x="112" y="181"/>
                    </a:lnTo>
                    <a:lnTo>
                      <a:pt x="92" y="180"/>
                    </a:lnTo>
                    <a:lnTo>
                      <a:pt x="81" y="179"/>
                    </a:lnTo>
                    <a:lnTo>
                      <a:pt x="71" y="180"/>
                    </a:lnTo>
                    <a:lnTo>
                      <a:pt x="58" y="183"/>
                    </a:lnTo>
                    <a:lnTo>
                      <a:pt x="47" y="185"/>
                    </a:lnTo>
                    <a:lnTo>
                      <a:pt x="35" y="190"/>
                    </a:lnTo>
                    <a:lnTo>
                      <a:pt x="23" y="197"/>
                    </a:lnTo>
                    <a:lnTo>
                      <a:pt x="0" y="197"/>
                    </a:lnTo>
                    <a:lnTo>
                      <a:pt x="0" y="16"/>
                    </a:lnTo>
                    <a:lnTo>
                      <a:pt x="23" y="16"/>
                    </a:lnTo>
                    <a:lnTo>
                      <a:pt x="23" y="16"/>
                    </a:lnTo>
                    <a:lnTo>
                      <a:pt x="35" y="10"/>
                    </a:lnTo>
                    <a:lnTo>
                      <a:pt x="47" y="5"/>
                    </a:lnTo>
                    <a:lnTo>
                      <a:pt x="58" y="2"/>
                    </a:lnTo>
                    <a:lnTo>
                      <a:pt x="71" y="0"/>
                    </a:lnTo>
                    <a:lnTo>
                      <a:pt x="81" y="0"/>
                    </a:lnTo>
                    <a:lnTo>
                      <a:pt x="92" y="0"/>
                    </a:lnTo>
                    <a:lnTo>
                      <a:pt x="112" y="2"/>
                    </a:lnTo>
                    <a:lnTo>
                      <a:pt x="128" y="6"/>
                    </a:lnTo>
                    <a:lnTo>
                      <a:pt x="141" y="11"/>
                    </a:lnTo>
                    <a:lnTo>
                      <a:pt x="153" y="16"/>
                    </a:lnTo>
                    <a:lnTo>
                      <a:pt x="153" y="34"/>
                    </a:lnTo>
                    <a:lnTo>
                      <a:pt x="153" y="34"/>
                    </a:lnTo>
                    <a:lnTo>
                      <a:pt x="146" y="31"/>
                    </a:lnTo>
                    <a:lnTo>
                      <a:pt x="138" y="29"/>
                    </a:lnTo>
                    <a:lnTo>
                      <a:pt x="132" y="27"/>
                    </a:lnTo>
                    <a:lnTo>
                      <a:pt x="123" y="27"/>
                    </a:lnTo>
                    <a:lnTo>
                      <a:pt x="123" y="27"/>
                    </a:lnTo>
                    <a:lnTo>
                      <a:pt x="109" y="29"/>
                    </a:lnTo>
                    <a:lnTo>
                      <a:pt x="97" y="34"/>
                    </a:lnTo>
                    <a:lnTo>
                      <a:pt x="84" y="40"/>
                    </a:lnTo>
                    <a:lnTo>
                      <a:pt x="74" y="49"/>
                    </a:lnTo>
                    <a:lnTo>
                      <a:pt x="66" y="59"/>
                    </a:lnTo>
                    <a:lnTo>
                      <a:pt x="59" y="70"/>
                    </a:lnTo>
                    <a:lnTo>
                      <a:pt x="54" y="84"/>
                    </a:lnTo>
                    <a:lnTo>
                      <a:pt x="53" y="98"/>
                    </a:lnTo>
                    <a:lnTo>
                      <a:pt x="53"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31" name="Rectangle 393"/>
              <p:cNvSpPr>
                <a:spLocks noChangeArrowheads="1"/>
              </p:cNvSpPr>
              <p:nvPr/>
            </p:nvSpPr>
            <p:spPr bwMode="auto">
              <a:xfrm>
                <a:off x="4256881" y="3586956"/>
                <a:ext cx="2397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32" name="Freeform 394"/>
              <p:cNvSpPr>
                <a:spLocks/>
              </p:cNvSpPr>
              <p:nvPr/>
            </p:nvSpPr>
            <p:spPr bwMode="auto">
              <a:xfrm>
                <a:off x="4256881" y="3256756"/>
                <a:ext cx="239713" cy="312738"/>
              </a:xfrm>
              <a:custGeom>
                <a:avLst/>
                <a:gdLst>
                  <a:gd name="T0" fmla="*/ 129 w 151"/>
                  <a:gd name="T1" fmla="*/ 197 h 197"/>
                  <a:gd name="T2" fmla="*/ 129 w 151"/>
                  <a:gd name="T3" fmla="*/ 197 h 197"/>
                  <a:gd name="T4" fmla="*/ 116 w 151"/>
                  <a:gd name="T5" fmla="*/ 190 h 197"/>
                  <a:gd name="T6" fmla="*/ 105 w 151"/>
                  <a:gd name="T7" fmla="*/ 185 h 197"/>
                  <a:gd name="T8" fmla="*/ 94 w 151"/>
                  <a:gd name="T9" fmla="*/ 183 h 197"/>
                  <a:gd name="T10" fmla="*/ 82 w 151"/>
                  <a:gd name="T11" fmla="*/ 180 h 197"/>
                  <a:gd name="T12" fmla="*/ 71 w 151"/>
                  <a:gd name="T13" fmla="*/ 179 h 197"/>
                  <a:gd name="T14" fmla="*/ 60 w 151"/>
                  <a:gd name="T15" fmla="*/ 180 h 197"/>
                  <a:gd name="T16" fmla="*/ 40 w 151"/>
                  <a:gd name="T17" fmla="*/ 181 h 197"/>
                  <a:gd name="T18" fmla="*/ 24 w 151"/>
                  <a:gd name="T19" fmla="*/ 186 h 197"/>
                  <a:gd name="T20" fmla="*/ 11 w 151"/>
                  <a:gd name="T21" fmla="*/ 191 h 197"/>
                  <a:gd name="T22" fmla="*/ 0 w 151"/>
                  <a:gd name="T23" fmla="*/ 197 h 197"/>
                  <a:gd name="T24" fmla="*/ 0 w 151"/>
                  <a:gd name="T25" fmla="*/ 16 h 197"/>
                  <a:gd name="T26" fmla="*/ 0 w 151"/>
                  <a:gd name="T27" fmla="*/ 16 h 197"/>
                  <a:gd name="T28" fmla="*/ 11 w 151"/>
                  <a:gd name="T29" fmla="*/ 11 h 197"/>
                  <a:gd name="T30" fmla="*/ 24 w 151"/>
                  <a:gd name="T31" fmla="*/ 6 h 197"/>
                  <a:gd name="T32" fmla="*/ 40 w 151"/>
                  <a:gd name="T33" fmla="*/ 2 h 197"/>
                  <a:gd name="T34" fmla="*/ 60 w 151"/>
                  <a:gd name="T35" fmla="*/ 0 h 197"/>
                  <a:gd name="T36" fmla="*/ 71 w 151"/>
                  <a:gd name="T37" fmla="*/ 0 h 197"/>
                  <a:gd name="T38" fmla="*/ 82 w 151"/>
                  <a:gd name="T39" fmla="*/ 0 h 197"/>
                  <a:gd name="T40" fmla="*/ 94 w 151"/>
                  <a:gd name="T41" fmla="*/ 2 h 197"/>
                  <a:gd name="T42" fmla="*/ 105 w 151"/>
                  <a:gd name="T43" fmla="*/ 5 h 197"/>
                  <a:gd name="T44" fmla="*/ 116 w 151"/>
                  <a:gd name="T45" fmla="*/ 10 h 197"/>
                  <a:gd name="T46" fmla="*/ 129 w 151"/>
                  <a:gd name="T47" fmla="*/ 16 h 197"/>
                  <a:gd name="T48" fmla="*/ 151 w 151"/>
                  <a:gd name="T49" fmla="*/ 16 h 197"/>
                  <a:gd name="T50" fmla="*/ 151 w 151"/>
                  <a:gd name="T51" fmla="*/ 197 h 197"/>
                  <a:gd name="T52" fmla="*/ 129 w 151"/>
                  <a:gd name="T53"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 h="197">
                    <a:moveTo>
                      <a:pt x="129" y="197"/>
                    </a:moveTo>
                    <a:lnTo>
                      <a:pt x="129" y="197"/>
                    </a:lnTo>
                    <a:lnTo>
                      <a:pt x="116" y="190"/>
                    </a:lnTo>
                    <a:lnTo>
                      <a:pt x="105" y="185"/>
                    </a:lnTo>
                    <a:lnTo>
                      <a:pt x="94" y="183"/>
                    </a:lnTo>
                    <a:lnTo>
                      <a:pt x="82" y="180"/>
                    </a:lnTo>
                    <a:lnTo>
                      <a:pt x="71" y="179"/>
                    </a:lnTo>
                    <a:lnTo>
                      <a:pt x="60" y="180"/>
                    </a:lnTo>
                    <a:lnTo>
                      <a:pt x="40" y="181"/>
                    </a:lnTo>
                    <a:lnTo>
                      <a:pt x="24" y="186"/>
                    </a:lnTo>
                    <a:lnTo>
                      <a:pt x="11" y="191"/>
                    </a:lnTo>
                    <a:lnTo>
                      <a:pt x="0" y="197"/>
                    </a:lnTo>
                    <a:lnTo>
                      <a:pt x="0" y="16"/>
                    </a:lnTo>
                    <a:lnTo>
                      <a:pt x="0" y="16"/>
                    </a:lnTo>
                    <a:lnTo>
                      <a:pt x="11" y="11"/>
                    </a:lnTo>
                    <a:lnTo>
                      <a:pt x="24" y="6"/>
                    </a:lnTo>
                    <a:lnTo>
                      <a:pt x="40" y="2"/>
                    </a:lnTo>
                    <a:lnTo>
                      <a:pt x="60" y="0"/>
                    </a:lnTo>
                    <a:lnTo>
                      <a:pt x="71" y="0"/>
                    </a:lnTo>
                    <a:lnTo>
                      <a:pt x="82" y="0"/>
                    </a:lnTo>
                    <a:lnTo>
                      <a:pt x="94" y="2"/>
                    </a:lnTo>
                    <a:lnTo>
                      <a:pt x="105" y="5"/>
                    </a:lnTo>
                    <a:lnTo>
                      <a:pt x="116" y="10"/>
                    </a:lnTo>
                    <a:lnTo>
                      <a:pt x="129" y="16"/>
                    </a:lnTo>
                    <a:lnTo>
                      <a:pt x="151" y="16"/>
                    </a:lnTo>
                    <a:lnTo>
                      <a:pt x="151" y="197"/>
                    </a:lnTo>
                    <a:lnTo>
                      <a:pt x="129"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grpSp>
      </p:grpSp>
      <p:grpSp>
        <p:nvGrpSpPr>
          <p:cNvPr id="33" name="组合 7"/>
          <p:cNvGrpSpPr/>
          <p:nvPr/>
        </p:nvGrpSpPr>
        <p:grpSpPr>
          <a:xfrm>
            <a:off x="1860226" y="5514619"/>
            <a:ext cx="1332109" cy="885177"/>
            <a:chOff x="2345550" y="3857636"/>
            <a:chExt cx="999082" cy="663883"/>
          </a:xfrm>
        </p:grpSpPr>
        <p:sp>
          <p:nvSpPr>
            <p:cNvPr id="34" name="五边形 33"/>
            <p:cNvSpPr/>
            <p:nvPr/>
          </p:nvSpPr>
          <p:spPr>
            <a:xfrm>
              <a:off x="2345550" y="3857636"/>
              <a:ext cx="999082" cy="663883"/>
            </a:xfrm>
            <a:prstGeom prst="homePlate">
              <a:avLst>
                <a:gd name="adj" fmla="val 40805"/>
              </a:avLst>
            </a:prstGeom>
            <a:solidFill>
              <a:srgbClr val="CBD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5" name="Freeform 381"/>
            <p:cNvSpPr>
              <a:spLocks/>
            </p:cNvSpPr>
            <p:nvPr/>
          </p:nvSpPr>
          <p:spPr bwMode="auto">
            <a:xfrm>
              <a:off x="2724674" y="4013903"/>
              <a:ext cx="240836" cy="351348"/>
            </a:xfrm>
            <a:custGeom>
              <a:avLst/>
              <a:gdLst>
                <a:gd name="T0" fmla="*/ 137 w 231"/>
                <a:gd name="T1" fmla="*/ 26 h 337"/>
                <a:gd name="T2" fmla="*/ 111 w 231"/>
                <a:gd name="T3" fmla="*/ 32 h 337"/>
                <a:gd name="T4" fmla="*/ 90 w 231"/>
                <a:gd name="T5" fmla="*/ 52 h 337"/>
                <a:gd name="T6" fmla="*/ 28 w 231"/>
                <a:gd name="T7" fmla="*/ 234 h 337"/>
                <a:gd name="T8" fmla="*/ 26 w 231"/>
                <a:gd name="T9" fmla="*/ 265 h 337"/>
                <a:gd name="T10" fmla="*/ 38 w 231"/>
                <a:gd name="T11" fmla="*/ 289 h 337"/>
                <a:gd name="T12" fmla="*/ 83 w 231"/>
                <a:gd name="T13" fmla="*/ 309 h 337"/>
                <a:gd name="T14" fmla="*/ 102 w 231"/>
                <a:gd name="T15" fmla="*/ 310 h 337"/>
                <a:gd name="T16" fmla="*/ 127 w 231"/>
                <a:gd name="T17" fmla="*/ 299 h 337"/>
                <a:gd name="T18" fmla="*/ 144 w 231"/>
                <a:gd name="T19" fmla="*/ 274 h 337"/>
                <a:gd name="T20" fmla="*/ 167 w 231"/>
                <a:gd name="T21" fmla="*/ 204 h 337"/>
                <a:gd name="T22" fmla="*/ 170 w 231"/>
                <a:gd name="T23" fmla="*/ 190 h 337"/>
                <a:gd name="T24" fmla="*/ 164 w 231"/>
                <a:gd name="T25" fmla="*/ 173 h 337"/>
                <a:gd name="T26" fmla="*/ 150 w 231"/>
                <a:gd name="T27" fmla="*/ 161 h 337"/>
                <a:gd name="T28" fmla="*/ 123 w 231"/>
                <a:gd name="T29" fmla="*/ 154 h 337"/>
                <a:gd name="T30" fmla="*/ 106 w 231"/>
                <a:gd name="T31" fmla="*/ 158 h 337"/>
                <a:gd name="T32" fmla="*/ 92 w 231"/>
                <a:gd name="T33" fmla="*/ 171 h 337"/>
                <a:gd name="T34" fmla="*/ 40 w 231"/>
                <a:gd name="T35" fmla="*/ 259 h 337"/>
                <a:gd name="T36" fmla="*/ 80 w 231"/>
                <a:gd name="T37" fmla="*/ 144 h 337"/>
                <a:gd name="T38" fmla="*/ 98 w 231"/>
                <a:gd name="T39" fmla="*/ 126 h 337"/>
                <a:gd name="T40" fmla="*/ 125 w 231"/>
                <a:gd name="T41" fmla="*/ 121 h 337"/>
                <a:gd name="T42" fmla="*/ 165 w 231"/>
                <a:gd name="T43" fmla="*/ 134 h 337"/>
                <a:gd name="T44" fmla="*/ 187 w 231"/>
                <a:gd name="T45" fmla="*/ 150 h 337"/>
                <a:gd name="T46" fmla="*/ 196 w 231"/>
                <a:gd name="T47" fmla="*/ 175 h 337"/>
                <a:gd name="T48" fmla="*/ 186 w 231"/>
                <a:gd name="T49" fmla="*/ 216 h 337"/>
                <a:gd name="T50" fmla="*/ 155 w 231"/>
                <a:gd name="T51" fmla="*/ 307 h 337"/>
                <a:gd name="T52" fmla="*/ 128 w 231"/>
                <a:gd name="T53" fmla="*/ 332 h 337"/>
                <a:gd name="T54" fmla="*/ 93 w 231"/>
                <a:gd name="T55" fmla="*/ 337 h 337"/>
                <a:gd name="T56" fmla="*/ 41 w 231"/>
                <a:gd name="T57" fmla="*/ 320 h 337"/>
                <a:gd name="T58" fmla="*/ 12 w 231"/>
                <a:gd name="T59" fmla="*/ 299 h 337"/>
                <a:gd name="T60" fmla="*/ 0 w 231"/>
                <a:gd name="T61" fmla="*/ 267 h 337"/>
                <a:gd name="T62" fmla="*/ 70 w 231"/>
                <a:gd name="T63" fmla="*/ 41 h 337"/>
                <a:gd name="T64" fmla="*/ 82 w 231"/>
                <a:gd name="T65" fmla="*/ 20 h 337"/>
                <a:gd name="T66" fmla="*/ 112 w 231"/>
                <a:gd name="T67" fmla="*/ 1 h 337"/>
                <a:gd name="T68" fmla="*/ 149 w 231"/>
                <a:gd name="T69" fmla="*/ 2 h 337"/>
                <a:gd name="T70" fmla="*/ 200 w 231"/>
                <a:gd name="T71" fmla="*/ 21 h 337"/>
                <a:gd name="T72" fmla="*/ 225 w 231"/>
                <a:gd name="T73" fmla="*/ 47 h 337"/>
                <a:gd name="T74" fmla="*/ 230 w 231"/>
                <a:gd name="T75" fmla="*/ 83 h 337"/>
                <a:gd name="T76" fmla="*/ 194 w 231"/>
                <a:gd name="T77" fmla="*/ 128 h 337"/>
                <a:gd name="T78" fmla="*/ 205 w 231"/>
                <a:gd name="T79" fmla="*/ 91 h 337"/>
                <a:gd name="T80" fmla="*/ 201 w 231"/>
                <a:gd name="T81" fmla="*/ 62 h 337"/>
                <a:gd name="T82" fmla="*/ 184 w 231"/>
                <a:gd name="T83" fmla="*/ 4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337">
                  <a:moveTo>
                    <a:pt x="146" y="27"/>
                  </a:moveTo>
                  <a:lnTo>
                    <a:pt x="146" y="27"/>
                  </a:lnTo>
                  <a:lnTo>
                    <a:pt x="137" y="26"/>
                  </a:lnTo>
                  <a:lnTo>
                    <a:pt x="127" y="26"/>
                  </a:lnTo>
                  <a:lnTo>
                    <a:pt x="118" y="27"/>
                  </a:lnTo>
                  <a:lnTo>
                    <a:pt x="111" y="32"/>
                  </a:lnTo>
                  <a:lnTo>
                    <a:pt x="102" y="37"/>
                  </a:lnTo>
                  <a:lnTo>
                    <a:pt x="96" y="45"/>
                  </a:lnTo>
                  <a:lnTo>
                    <a:pt x="90" y="52"/>
                  </a:lnTo>
                  <a:lnTo>
                    <a:pt x="86" y="62"/>
                  </a:lnTo>
                  <a:lnTo>
                    <a:pt x="28" y="234"/>
                  </a:lnTo>
                  <a:lnTo>
                    <a:pt x="28" y="234"/>
                  </a:lnTo>
                  <a:lnTo>
                    <a:pt x="26" y="245"/>
                  </a:lnTo>
                  <a:lnTo>
                    <a:pt x="25" y="255"/>
                  </a:lnTo>
                  <a:lnTo>
                    <a:pt x="26" y="265"/>
                  </a:lnTo>
                  <a:lnTo>
                    <a:pt x="28" y="274"/>
                  </a:lnTo>
                  <a:lnTo>
                    <a:pt x="33" y="282"/>
                  </a:lnTo>
                  <a:lnTo>
                    <a:pt x="38" y="289"/>
                  </a:lnTo>
                  <a:lnTo>
                    <a:pt x="46" y="295"/>
                  </a:lnTo>
                  <a:lnTo>
                    <a:pt x="55" y="299"/>
                  </a:lnTo>
                  <a:lnTo>
                    <a:pt x="83" y="309"/>
                  </a:lnTo>
                  <a:lnTo>
                    <a:pt x="83" y="309"/>
                  </a:lnTo>
                  <a:lnTo>
                    <a:pt x="93" y="310"/>
                  </a:lnTo>
                  <a:lnTo>
                    <a:pt x="102" y="310"/>
                  </a:lnTo>
                  <a:lnTo>
                    <a:pt x="111" y="309"/>
                  </a:lnTo>
                  <a:lnTo>
                    <a:pt x="120" y="304"/>
                  </a:lnTo>
                  <a:lnTo>
                    <a:pt x="127" y="299"/>
                  </a:lnTo>
                  <a:lnTo>
                    <a:pt x="134" y="292"/>
                  </a:lnTo>
                  <a:lnTo>
                    <a:pt x="140" y="284"/>
                  </a:lnTo>
                  <a:lnTo>
                    <a:pt x="144" y="274"/>
                  </a:lnTo>
                  <a:lnTo>
                    <a:pt x="166" y="209"/>
                  </a:lnTo>
                  <a:lnTo>
                    <a:pt x="166" y="209"/>
                  </a:lnTo>
                  <a:lnTo>
                    <a:pt x="167" y="204"/>
                  </a:lnTo>
                  <a:lnTo>
                    <a:pt x="167" y="204"/>
                  </a:lnTo>
                  <a:lnTo>
                    <a:pt x="169" y="198"/>
                  </a:lnTo>
                  <a:lnTo>
                    <a:pt x="170" y="190"/>
                  </a:lnTo>
                  <a:lnTo>
                    <a:pt x="169" y="184"/>
                  </a:lnTo>
                  <a:lnTo>
                    <a:pt x="167" y="178"/>
                  </a:lnTo>
                  <a:lnTo>
                    <a:pt x="164" y="173"/>
                  </a:lnTo>
                  <a:lnTo>
                    <a:pt x="160" y="168"/>
                  </a:lnTo>
                  <a:lnTo>
                    <a:pt x="156" y="164"/>
                  </a:lnTo>
                  <a:lnTo>
                    <a:pt x="150" y="161"/>
                  </a:lnTo>
                  <a:lnTo>
                    <a:pt x="130" y="155"/>
                  </a:lnTo>
                  <a:lnTo>
                    <a:pt x="130" y="155"/>
                  </a:lnTo>
                  <a:lnTo>
                    <a:pt x="123" y="154"/>
                  </a:lnTo>
                  <a:lnTo>
                    <a:pt x="117" y="154"/>
                  </a:lnTo>
                  <a:lnTo>
                    <a:pt x="112" y="155"/>
                  </a:lnTo>
                  <a:lnTo>
                    <a:pt x="106" y="158"/>
                  </a:lnTo>
                  <a:lnTo>
                    <a:pt x="101" y="161"/>
                  </a:lnTo>
                  <a:lnTo>
                    <a:pt x="96" y="166"/>
                  </a:lnTo>
                  <a:lnTo>
                    <a:pt x="92" y="171"/>
                  </a:lnTo>
                  <a:lnTo>
                    <a:pt x="90" y="178"/>
                  </a:lnTo>
                  <a:lnTo>
                    <a:pt x="61" y="265"/>
                  </a:lnTo>
                  <a:lnTo>
                    <a:pt x="40" y="259"/>
                  </a:lnTo>
                  <a:lnTo>
                    <a:pt x="76" y="153"/>
                  </a:lnTo>
                  <a:lnTo>
                    <a:pt x="76" y="153"/>
                  </a:lnTo>
                  <a:lnTo>
                    <a:pt x="80" y="144"/>
                  </a:lnTo>
                  <a:lnTo>
                    <a:pt x="85" y="138"/>
                  </a:lnTo>
                  <a:lnTo>
                    <a:pt x="91" y="131"/>
                  </a:lnTo>
                  <a:lnTo>
                    <a:pt x="98" y="126"/>
                  </a:lnTo>
                  <a:lnTo>
                    <a:pt x="107" y="123"/>
                  </a:lnTo>
                  <a:lnTo>
                    <a:pt x="116" y="121"/>
                  </a:lnTo>
                  <a:lnTo>
                    <a:pt x="125" y="121"/>
                  </a:lnTo>
                  <a:lnTo>
                    <a:pt x="135" y="124"/>
                  </a:lnTo>
                  <a:lnTo>
                    <a:pt x="165" y="134"/>
                  </a:lnTo>
                  <a:lnTo>
                    <a:pt x="165" y="134"/>
                  </a:lnTo>
                  <a:lnTo>
                    <a:pt x="174" y="138"/>
                  </a:lnTo>
                  <a:lnTo>
                    <a:pt x="181" y="144"/>
                  </a:lnTo>
                  <a:lnTo>
                    <a:pt x="187" y="150"/>
                  </a:lnTo>
                  <a:lnTo>
                    <a:pt x="191" y="158"/>
                  </a:lnTo>
                  <a:lnTo>
                    <a:pt x="195" y="166"/>
                  </a:lnTo>
                  <a:lnTo>
                    <a:pt x="196" y="175"/>
                  </a:lnTo>
                  <a:lnTo>
                    <a:pt x="196" y="184"/>
                  </a:lnTo>
                  <a:lnTo>
                    <a:pt x="194" y="193"/>
                  </a:lnTo>
                  <a:lnTo>
                    <a:pt x="186" y="216"/>
                  </a:lnTo>
                  <a:lnTo>
                    <a:pt x="160" y="295"/>
                  </a:lnTo>
                  <a:lnTo>
                    <a:pt x="160" y="295"/>
                  </a:lnTo>
                  <a:lnTo>
                    <a:pt x="155" y="307"/>
                  </a:lnTo>
                  <a:lnTo>
                    <a:pt x="147" y="317"/>
                  </a:lnTo>
                  <a:lnTo>
                    <a:pt x="139" y="325"/>
                  </a:lnTo>
                  <a:lnTo>
                    <a:pt x="128" y="332"/>
                  </a:lnTo>
                  <a:lnTo>
                    <a:pt x="117" y="335"/>
                  </a:lnTo>
                  <a:lnTo>
                    <a:pt x="106" y="337"/>
                  </a:lnTo>
                  <a:lnTo>
                    <a:pt x="93" y="337"/>
                  </a:lnTo>
                  <a:lnTo>
                    <a:pt x="81" y="334"/>
                  </a:lnTo>
                  <a:lnTo>
                    <a:pt x="41" y="320"/>
                  </a:lnTo>
                  <a:lnTo>
                    <a:pt x="41" y="320"/>
                  </a:lnTo>
                  <a:lnTo>
                    <a:pt x="30" y="315"/>
                  </a:lnTo>
                  <a:lnTo>
                    <a:pt x="20" y="308"/>
                  </a:lnTo>
                  <a:lnTo>
                    <a:pt x="12" y="299"/>
                  </a:lnTo>
                  <a:lnTo>
                    <a:pt x="6" y="289"/>
                  </a:lnTo>
                  <a:lnTo>
                    <a:pt x="1" y="278"/>
                  </a:lnTo>
                  <a:lnTo>
                    <a:pt x="0" y="267"/>
                  </a:lnTo>
                  <a:lnTo>
                    <a:pt x="0" y="254"/>
                  </a:lnTo>
                  <a:lnTo>
                    <a:pt x="2" y="243"/>
                  </a:lnTo>
                  <a:lnTo>
                    <a:pt x="70" y="41"/>
                  </a:lnTo>
                  <a:lnTo>
                    <a:pt x="70" y="41"/>
                  </a:lnTo>
                  <a:lnTo>
                    <a:pt x="76" y="30"/>
                  </a:lnTo>
                  <a:lnTo>
                    <a:pt x="82" y="20"/>
                  </a:lnTo>
                  <a:lnTo>
                    <a:pt x="91" y="11"/>
                  </a:lnTo>
                  <a:lnTo>
                    <a:pt x="101" y="5"/>
                  </a:lnTo>
                  <a:lnTo>
                    <a:pt x="112" y="1"/>
                  </a:lnTo>
                  <a:lnTo>
                    <a:pt x="123" y="0"/>
                  </a:lnTo>
                  <a:lnTo>
                    <a:pt x="136" y="0"/>
                  </a:lnTo>
                  <a:lnTo>
                    <a:pt x="149" y="2"/>
                  </a:lnTo>
                  <a:lnTo>
                    <a:pt x="189" y="16"/>
                  </a:lnTo>
                  <a:lnTo>
                    <a:pt x="189" y="16"/>
                  </a:lnTo>
                  <a:lnTo>
                    <a:pt x="200" y="21"/>
                  </a:lnTo>
                  <a:lnTo>
                    <a:pt x="210" y="29"/>
                  </a:lnTo>
                  <a:lnTo>
                    <a:pt x="219" y="37"/>
                  </a:lnTo>
                  <a:lnTo>
                    <a:pt x="225" y="47"/>
                  </a:lnTo>
                  <a:lnTo>
                    <a:pt x="229" y="59"/>
                  </a:lnTo>
                  <a:lnTo>
                    <a:pt x="231" y="70"/>
                  </a:lnTo>
                  <a:lnTo>
                    <a:pt x="230" y="83"/>
                  </a:lnTo>
                  <a:lnTo>
                    <a:pt x="227" y="94"/>
                  </a:lnTo>
                  <a:lnTo>
                    <a:pt x="214" y="135"/>
                  </a:lnTo>
                  <a:lnTo>
                    <a:pt x="194" y="128"/>
                  </a:lnTo>
                  <a:lnTo>
                    <a:pt x="202" y="103"/>
                  </a:lnTo>
                  <a:lnTo>
                    <a:pt x="202" y="103"/>
                  </a:lnTo>
                  <a:lnTo>
                    <a:pt x="205" y="91"/>
                  </a:lnTo>
                  <a:lnTo>
                    <a:pt x="205" y="81"/>
                  </a:lnTo>
                  <a:lnTo>
                    <a:pt x="204" y="71"/>
                  </a:lnTo>
                  <a:lnTo>
                    <a:pt x="201" y="62"/>
                  </a:lnTo>
                  <a:lnTo>
                    <a:pt x="197" y="55"/>
                  </a:lnTo>
                  <a:lnTo>
                    <a:pt x="191" y="47"/>
                  </a:lnTo>
                  <a:lnTo>
                    <a:pt x="184" y="41"/>
                  </a:lnTo>
                  <a:lnTo>
                    <a:pt x="176" y="37"/>
                  </a:lnTo>
                  <a:lnTo>
                    <a:pt x="146" y="27"/>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grpSp>
      <p:sp>
        <p:nvSpPr>
          <p:cNvPr id="36" name="文本框 35"/>
          <p:cNvSpPr txBox="1"/>
          <p:nvPr/>
        </p:nvSpPr>
        <p:spPr>
          <a:xfrm>
            <a:off x="3524877" y="1179129"/>
            <a:ext cx="540533" cy="913007"/>
          </a:xfrm>
          <a:prstGeom prst="rect">
            <a:avLst/>
          </a:prstGeom>
          <a:noFill/>
        </p:spPr>
        <p:txBody>
          <a:bodyPr wrap="none" rtlCol="0">
            <a:spAutoFit/>
          </a:bodyPr>
          <a:lstStyle/>
          <a:p>
            <a:pPr algn="ctr"/>
            <a:r>
              <a:rPr lang="en-US" altLang="zh-CN" sz="5333" b="1" dirty="0">
                <a:solidFill>
                  <a:schemeClr val="bg1"/>
                </a:solidFill>
              </a:rPr>
              <a:t>S</a:t>
            </a:r>
            <a:endParaRPr lang="zh-CN" altLang="en-US" sz="5333" b="1" dirty="0">
              <a:solidFill>
                <a:schemeClr val="bg1"/>
              </a:solidFill>
            </a:endParaRPr>
          </a:p>
        </p:txBody>
      </p:sp>
      <p:sp>
        <p:nvSpPr>
          <p:cNvPr id="37" name="文本框 36"/>
          <p:cNvSpPr txBox="1"/>
          <p:nvPr/>
        </p:nvSpPr>
        <p:spPr>
          <a:xfrm>
            <a:off x="3457550" y="2605045"/>
            <a:ext cx="675185" cy="913007"/>
          </a:xfrm>
          <a:prstGeom prst="rect">
            <a:avLst/>
          </a:prstGeom>
          <a:noFill/>
        </p:spPr>
        <p:txBody>
          <a:bodyPr wrap="none" rtlCol="0">
            <a:spAutoFit/>
          </a:bodyPr>
          <a:lstStyle/>
          <a:p>
            <a:pPr algn="ctr"/>
            <a:r>
              <a:rPr lang="en-US" altLang="zh-CN" sz="5333" b="1" dirty="0">
                <a:solidFill>
                  <a:schemeClr val="bg1"/>
                </a:solidFill>
              </a:rPr>
              <a:t>D</a:t>
            </a:r>
            <a:endParaRPr lang="zh-CN" altLang="en-US" sz="5333" b="1" dirty="0">
              <a:solidFill>
                <a:schemeClr val="bg1"/>
              </a:solidFill>
            </a:endParaRPr>
          </a:p>
        </p:txBody>
      </p:sp>
      <p:sp>
        <p:nvSpPr>
          <p:cNvPr id="38" name="文本框 37"/>
          <p:cNvSpPr txBox="1"/>
          <p:nvPr/>
        </p:nvSpPr>
        <p:spPr>
          <a:xfrm>
            <a:off x="3489610" y="4044249"/>
            <a:ext cx="611065" cy="913007"/>
          </a:xfrm>
          <a:prstGeom prst="rect">
            <a:avLst/>
          </a:prstGeom>
          <a:noFill/>
        </p:spPr>
        <p:txBody>
          <a:bodyPr wrap="none" rtlCol="0">
            <a:spAutoFit/>
          </a:bodyPr>
          <a:lstStyle/>
          <a:p>
            <a:pPr algn="ctr"/>
            <a:r>
              <a:rPr lang="en-US" altLang="zh-CN" sz="5333" b="1" dirty="0">
                <a:solidFill>
                  <a:schemeClr val="bg1"/>
                </a:solidFill>
              </a:rPr>
              <a:t>R</a:t>
            </a:r>
            <a:endParaRPr lang="zh-CN" altLang="en-US" sz="5333" b="1" dirty="0">
              <a:solidFill>
                <a:schemeClr val="bg1"/>
              </a:solidFill>
            </a:endParaRPr>
          </a:p>
        </p:txBody>
      </p:sp>
      <p:sp>
        <p:nvSpPr>
          <p:cNvPr id="39" name="文本框 38"/>
          <p:cNvSpPr txBox="1"/>
          <p:nvPr/>
        </p:nvSpPr>
        <p:spPr>
          <a:xfrm>
            <a:off x="3535295" y="5507333"/>
            <a:ext cx="519694" cy="913007"/>
          </a:xfrm>
          <a:prstGeom prst="rect">
            <a:avLst/>
          </a:prstGeom>
          <a:noFill/>
        </p:spPr>
        <p:txBody>
          <a:bodyPr wrap="none" rtlCol="0">
            <a:spAutoFit/>
          </a:bodyPr>
          <a:lstStyle/>
          <a:p>
            <a:pPr algn="ctr"/>
            <a:r>
              <a:rPr lang="en-US" altLang="zh-CN" sz="5333" b="1" dirty="0">
                <a:solidFill>
                  <a:schemeClr val="bg1"/>
                </a:solidFill>
              </a:rPr>
              <a:t>L</a:t>
            </a:r>
            <a:endParaRPr lang="zh-CN" altLang="en-US" sz="5333" b="1" dirty="0">
              <a:solidFill>
                <a:schemeClr val="bg1"/>
              </a:solidFill>
            </a:endParaRPr>
          </a:p>
        </p:txBody>
      </p:sp>
      <p:sp>
        <p:nvSpPr>
          <p:cNvPr id="40" name="文本框 39"/>
          <p:cNvSpPr txBox="1"/>
          <p:nvPr/>
        </p:nvSpPr>
        <p:spPr>
          <a:xfrm>
            <a:off x="4634631" y="1319358"/>
            <a:ext cx="4855777" cy="6790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lnSpc>
                <a:spcPct val="130000"/>
              </a:lnSpc>
            </a:pPr>
            <a:r>
              <a:rPr kumimoji="1" lang="en-US" altLang="zh-CN" sz="1600" dirty="0">
                <a:solidFill>
                  <a:schemeClr val="bg1"/>
                </a:solidFill>
              </a:rPr>
              <a:t>SVM</a:t>
            </a:r>
            <a:r>
              <a:rPr kumimoji="1" lang="zh-CN" altLang="en-US" sz="1333" dirty="0">
                <a:solidFill>
                  <a:schemeClr val="bg1"/>
                </a:solidFill>
              </a:rPr>
              <a:t>作为一个能够较好解决线性分类问题的成熟模型，一开始作为一个测试性质的模型实现，效果不佳。（</a:t>
            </a:r>
            <a:r>
              <a:rPr kumimoji="1" lang="en-US" altLang="zh-CN" sz="1333" dirty="0">
                <a:solidFill>
                  <a:schemeClr val="bg1"/>
                </a:solidFill>
              </a:rPr>
              <a:t>F1score:0.5026</a:t>
            </a:r>
            <a:r>
              <a:rPr kumimoji="1" lang="zh-CN" altLang="en-US" sz="1333" dirty="0">
                <a:solidFill>
                  <a:schemeClr val="bg1"/>
                </a:solidFill>
              </a:rPr>
              <a:t>）</a:t>
            </a:r>
          </a:p>
        </p:txBody>
      </p:sp>
      <p:sp>
        <p:nvSpPr>
          <p:cNvPr id="41" name="文本框 40"/>
          <p:cNvSpPr txBox="1"/>
          <p:nvPr/>
        </p:nvSpPr>
        <p:spPr>
          <a:xfrm>
            <a:off x="4634631" y="2754743"/>
            <a:ext cx="5020998" cy="6790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lnSpc>
                <a:spcPct val="130000"/>
              </a:lnSpc>
            </a:pPr>
            <a:r>
              <a:rPr kumimoji="1" lang="zh-CN" altLang="en-US" sz="1600" dirty="0">
                <a:solidFill>
                  <a:schemeClr val="bg1"/>
                </a:solidFill>
              </a:rPr>
              <a:t>决策树</a:t>
            </a:r>
            <a:r>
              <a:rPr kumimoji="1" lang="en-US" altLang="zh-CN" sz="1333" dirty="0">
                <a:solidFill>
                  <a:schemeClr val="bg1"/>
                </a:solidFill>
              </a:rPr>
              <a:t>(decision tree)</a:t>
            </a:r>
            <a:r>
              <a:rPr kumimoji="1" lang="zh-CN" altLang="en-US" sz="1333" dirty="0">
                <a:solidFill>
                  <a:schemeClr val="bg1"/>
                </a:solidFill>
              </a:rPr>
              <a:t>，接近人类认知规律，容易理解和实现，鲁棒性较好，但容易过拟合，对复杂数据和缺失值不敏感</a:t>
            </a:r>
            <a:r>
              <a:rPr lang="en-US" altLang="zh-CN" baseline="30000" dirty="0">
                <a:solidFill>
                  <a:schemeClr val="bg1"/>
                </a:solidFill>
              </a:rPr>
              <a:t>[2]</a:t>
            </a:r>
            <a:r>
              <a:rPr kumimoji="1" lang="zh-CN" altLang="en-US" sz="1333" dirty="0">
                <a:solidFill>
                  <a:schemeClr val="bg1"/>
                </a:solidFill>
              </a:rPr>
              <a:t>。</a:t>
            </a:r>
          </a:p>
        </p:txBody>
      </p:sp>
      <p:sp>
        <p:nvSpPr>
          <p:cNvPr id="42" name="文本框 41"/>
          <p:cNvSpPr txBox="1"/>
          <p:nvPr/>
        </p:nvSpPr>
        <p:spPr>
          <a:xfrm>
            <a:off x="4634631" y="4179274"/>
            <a:ext cx="4855777" cy="6790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lnSpc>
                <a:spcPct val="130000"/>
              </a:lnSpc>
            </a:pPr>
            <a:r>
              <a:rPr kumimoji="1" lang="zh-CN" altLang="en-US" sz="1600" dirty="0">
                <a:solidFill>
                  <a:schemeClr val="bg1"/>
                </a:solidFill>
              </a:rPr>
              <a:t>随机森林</a:t>
            </a:r>
            <a:r>
              <a:rPr kumimoji="1" lang="en-US" altLang="zh-CN" sz="1333" dirty="0">
                <a:solidFill>
                  <a:schemeClr val="bg1"/>
                </a:solidFill>
              </a:rPr>
              <a:t>(random forests)</a:t>
            </a:r>
            <a:r>
              <a:rPr kumimoji="1" lang="zh-CN" altLang="en-US" sz="1333" dirty="0">
                <a:solidFill>
                  <a:schemeClr val="bg1"/>
                </a:solidFill>
              </a:rPr>
              <a:t>，数据相关性较高，增强泛化能力</a:t>
            </a:r>
            <a:r>
              <a:rPr lang="en-US" altLang="zh-CN" sz="1600" baseline="30000" dirty="0">
                <a:solidFill>
                  <a:schemeClr val="bg1"/>
                </a:solidFill>
              </a:rPr>
              <a:t>[3]</a:t>
            </a:r>
            <a:r>
              <a:rPr kumimoji="1" lang="zh-CN" altLang="en-US" sz="1333" dirty="0">
                <a:solidFill>
                  <a:schemeClr val="bg1"/>
                </a:solidFill>
              </a:rPr>
              <a:t>。</a:t>
            </a:r>
          </a:p>
        </p:txBody>
      </p:sp>
      <p:sp>
        <p:nvSpPr>
          <p:cNvPr id="44" name="文本框 43"/>
          <p:cNvSpPr txBox="1"/>
          <p:nvPr/>
        </p:nvSpPr>
        <p:spPr>
          <a:xfrm>
            <a:off x="1497126" y="157456"/>
            <a:ext cx="439051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模型选择：</a:t>
            </a:r>
          </a:p>
        </p:txBody>
      </p:sp>
      <p:sp>
        <p:nvSpPr>
          <p:cNvPr id="45" name="文本框 44"/>
          <p:cNvSpPr txBox="1"/>
          <p:nvPr/>
        </p:nvSpPr>
        <p:spPr>
          <a:xfrm>
            <a:off x="4634631" y="5604827"/>
            <a:ext cx="4855777" cy="6790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lnSpc>
                <a:spcPct val="130000"/>
              </a:lnSpc>
            </a:pPr>
            <a:r>
              <a:rPr kumimoji="1" lang="en-US" altLang="zh-CN" sz="1600" dirty="0" err="1">
                <a:solidFill>
                  <a:schemeClr val="bg1"/>
                </a:solidFill>
              </a:rPr>
              <a:t>LightGBM</a:t>
            </a:r>
            <a:r>
              <a:rPr kumimoji="1" lang="zh-CN" altLang="en-US" sz="1333" dirty="0">
                <a:solidFill>
                  <a:schemeClr val="bg1"/>
                </a:solidFill>
              </a:rPr>
              <a:t>，在包含</a:t>
            </a:r>
            <a:r>
              <a:rPr kumimoji="1" lang="en-US" altLang="zh-CN" sz="1333" dirty="0" err="1">
                <a:solidFill>
                  <a:schemeClr val="bg1"/>
                </a:solidFill>
              </a:rPr>
              <a:t>XGBoost</a:t>
            </a:r>
            <a:r>
              <a:rPr kumimoji="1" lang="zh-CN" altLang="en-US" sz="1333" dirty="0">
                <a:solidFill>
                  <a:schemeClr val="bg1"/>
                </a:solidFill>
              </a:rPr>
              <a:t>优点的同时进一步提升训练速度，优化训练结果。</a:t>
            </a:r>
          </a:p>
        </p:txBody>
      </p:sp>
    </p:spTree>
    <p:extLst>
      <p:ext uri="{BB962C8B-B14F-4D97-AF65-F5344CB8AC3E}">
        <p14:creationId xmlns:p14="http://schemas.microsoft.com/office/powerpoint/2010/main" val="916711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97126" y="157456"/>
            <a:ext cx="439051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我们的研究课题：</a:t>
            </a:r>
          </a:p>
        </p:txBody>
      </p:sp>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任意多边形 8"/>
          <p:cNvSpPr/>
          <p:nvPr/>
        </p:nvSpPr>
        <p:spPr>
          <a:xfrm>
            <a:off x="1082193" y="1922376"/>
            <a:ext cx="10054120" cy="1463775"/>
          </a:xfrm>
          <a:custGeom>
            <a:avLst/>
            <a:gdLst>
              <a:gd name="connsiteX0" fmla="*/ 0 w 9889099"/>
              <a:gd name="connsiteY0" fmla="*/ 359937 h 1439749"/>
              <a:gd name="connsiteX1" fmla="*/ 9169225 w 9889099"/>
              <a:gd name="connsiteY1" fmla="*/ 359937 h 1439749"/>
              <a:gd name="connsiteX2" fmla="*/ 9169225 w 9889099"/>
              <a:gd name="connsiteY2" fmla="*/ 0 h 1439749"/>
              <a:gd name="connsiteX3" fmla="*/ 9889099 w 9889099"/>
              <a:gd name="connsiteY3" fmla="*/ 719875 h 1439749"/>
              <a:gd name="connsiteX4" fmla="*/ 9169225 w 9889099"/>
              <a:gd name="connsiteY4" fmla="*/ 1439749 h 1439749"/>
              <a:gd name="connsiteX5" fmla="*/ 9169225 w 9889099"/>
              <a:gd name="connsiteY5" fmla="*/ 1079812 h 1439749"/>
              <a:gd name="connsiteX6" fmla="*/ 0 w 9889099"/>
              <a:gd name="connsiteY6" fmla="*/ 1079812 h 1439749"/>
              <a:gd name="connsiteX7" fmla="*/ 0 w 9889099"/>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89099" h="1439749">
                <a:moveTo>
                  <a:pt x="0" y="359937"/>
                </a:moveTo>
                <a:lnTo>
                  <a:pt x="9169225" y="359937"/>
                </a:lnTo>
                <a:lnTo>
                  <a:pt x="9169225" y="0"/>
                </a:lnTo>
                <a:lnTo>
                  <a:pt x="9889099" y="719875"/>
                </a:lnTo>
                <a:lnTo>
                  <a:pt x="9169225" y="1439749"/>
                </a:lnTo>
                <a:lnTo>
                  <a:pt x="9169225" y="1079812"/>
                </a:lnTo>
                <a:lnTo>
                  <a:pt x="0" y="1079812"/>
                </a:lnTo>
                <a:lnTo>
                  <a:pt x="0" y="359937"/>
                </a:lnTo>
                <a:close/>
              </a:path>
            </a:pathLst>
          </a:custGeom>
          <a:solidFill>
            <a:srgbClr val="465761"/>
          </a:solidFill>
          <a:ln w="25400" cap="flat" cmpd="sng" algn="ctr">
            <a:noFill/>
            <a:prstDash val="solid"/>
            <a:miter lim="800000"/>
          </a:ln>
          <a:effectLst/>
        </p:spPr>
        <p:txBody>
          <a:bodyPr spcFirstLastPara="0" vert="horz" wrap="square" lIns="405000" tIns="315673" rIns="460453" bIns="441373" numCol="1" spcCol="953" anchor="ctr" anchorCtr="0">
            <a:noAutofit/>
          </a:bodyPr>
          <a:lstStyle/>
          <a:p>
            <a:pPr marL="0" marR="0" lvl="0" indent="0" defTabSz="533400" eaLnBrk="1" fontAlgn="auto" latinLnBrk="0" hangingPunct="1">
              <a:lnSpc>
                <a:spcPct val="90000"/>
              </a:lnSpc>
              <a:spcBef>
                <a:spcPct val="0"/>
              </a:spcBef>
              <a:spcAft>
                <a:spcPct val="3500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entury Gothic"/>
                <a:ea typeface="+mn-ea"/>
                <a:cs typeface="+mn-cs"/>
              </a:rPr>
              <a:t>   </a:t>
            </a:r>
          </a:p>
        </p:txBody>
      </p:sp>
      <p:sp>
        <p:nvSpPr>
          <p:cNvPr id="13" name="Freeform 244"/>
          <p:cNvSpPr>
            <a:spLocks noEditPoints="1"/>
          </p:cNvSpPr>
          <p:nvPr/>
        </p:nvSpPr>
        <p:spPr bwMode="auto">
          <a:xfrm>
            <a:off x="1259471" y="2463700"/>
            <a:ext cx="377899" cy="381128"/>
          </a:xfrm>
          <a:custGeom>
            <a:avLst/>
            <a:gdLst>
              <a:gd name="T0" fmla="*/ 232 w 240"/>
              <a:gd name="T1" fmla="*/ 203 h 240"/>
              <a:gd name="T2" fmla="*/ 240 w 240"/>
              <a:gd name="T3" fmla="*/ 228 h 240"/>
              <a:gd name="T4" fmla="*/ 217 w 240"/>
              <a:gd name="T5" fmla="*/ 232 h 240"/>
              <a:gd name="T6" fmla="*/ 192 w 240"/>
              <a:gd name="T7" fmla="*/ 240 h 240"/>
              <a:gd name="T8" fmla="*/ 167 w 240"/>
              <a:gd name="T9" fmla="*/ 232 h 240"/>
              <a:gd name="T10" fmla="*/ 145 w 240"/>
              <a:gd name="T11" fmla="*/ 232 h 240"/>
              <a:gd name="T12" fmla="*/ 120 w 240"/>
              <a:gd name="T13" fmla="*/ 240 h 240"/>
              <a:gd name="T14" fmla="*/ 95 w 240"/>
              <a:gd name="T15" fmla="*/ 232 h 240"/>
              <a:gd name="T16" fmla="*/ 73 w 240"/>
              <a:gd name="T17" fmla="*/ 232 h 240"/>
              <a:gd name="T18" fmla="*/ 48 w 240"/>
              <a:gd name="T19" fmla="*/ 240 h 240"/>
              <a:gd name="T20" fmla="*/ 23 w 240"/>
              <a:gd name="T21" fmla="*/ 232 h 240"/>
              <a:gd name="T22" fmla="*/ 0 w 240"/>
              <a:gd name="T23" fmla="*/ 228 h 240"/>
              <a:gd name="T24" fmla="*/ 8 w 240"/>
              <a:gd name="T25" fmla="*/ 203 h 240"/>
              <a:gd name="T26" fmla="*/ 8 w 240"/>
              <a:gd name="T27" fmla="*/ 181 h 240"/>
              <a:gd name="T28" fmla="*/ 0 w 240"/>
              <a:gd name="T29" fmla="*/ 156 h 240"/>
              <a:gd name="T30" fmla="*/ 8 w 240"/>
              <a:gd name="T31" fmla="*/ 131 h 240"/>
              <a:gd name="T32" fmla="*/ 8 w 240"/>
              <a:gd name="T33" fmla="*/ 109 h 240"/>
              <a:gd name="T34" fmla="*/ 0 w 240"/>
              <a:gd name="T35" fmla="*/ 84 h 240"/>
              <a:gd name="T36" fmla="*/ 8 w 240"/>
              <a:gd name="T37" fmla="*/ 59 h 240"/>
              <a:gd name="T38" fmla="*/ 8 w 240"/>
              <a:gd name="T39" fmla="*/ 37 h 240"/>
              <a:gd name="T40" fmla="*/ 0 w 240"/>
              <a:gd name="T41" fmla="*/ 12 h 240"/>
              <a:gd name="T42" fmla="*/ 23 w 240"/>
              <a:gd name="T43" fmla="*/ 8 h 240"/>
              <a:gd name="T44" fmla="*/ 48 w 240"/>
              <a:gd name="T45" fmla="*/ 0 h 240"/>
              <a:gd name="T46" fmla="*/ 73 w 240"/>
              <a:gd name="T47" fmla="*/ 8 h 240"/>
              <a:gd name="T48" fmla="*/ 95 w 240"/>
              <a:gd name="T49" fmla="*/ 8 h 240"/>
              <a:gd name="T50" fmla="*/ 120 w 240"/>
              <a:gd name="T51" fmla="*/ 0 h 240"/>
              <a:gd name="T52" fmla="*/ 145 w 240"/>
              <a:gd name="T53" fmla="*/ 8 h 240"/>
              <a:gd name="T54" fmla="*/ 167 w 240"/>
              <a:gd name="T55" fmla="*/ 8 h 240"/>
              <a:gd name="T56" fmla="*/ 192 w 240"/>
              <a:gd name="T57" fmla="*/ 0 h 240"/>
              <a:gd name="T58" fmla="*/ 217 w 240"/>
              <a:gd name="T59" fmla="*/ 8 h 240"/>
              <a:gd name="T60" fmla="*/ 240 w 240"/>
              <a:gd name="T61" fmla="*/ 12 h 240"/>
              <a:gd name="T62" fmla="*/ 232 w 240"/>
              <a:gd name="T63" fmla="*/ 37 h 240"/>
              <a:gd name="T64" fmla="*/ 232 w 240"/>
              <a:gd name="T65" fmla="*/ 59 h 240"/>
              <a:gd name="T66" fmla="*/ 240 w 240"/>
              <a:gd name="T67" fmla="*/ 84 h 240"/>
              <a:gd name="T68" fmla="*/ 232 w 240"/>
              <a:gd name="T69" fmla="*/ 109 h 240"/>
              <a:gd name="T70" fmla="*/ 232 w 240"/>
              <a:gd name="T71" fmla="*/ 131 h 240"/>
              <a:gd name="T72" fmla="*/ 240 w 240"/>
              <a:gd name="T73" fmla="*/ 156 h 240"/>
              <a:gd name="T74" fmla="*/ 232 w 240"/>
              <a:gd name="T75" fmla="*/ 181 h 240"/>
              <a:gd name="T76" fmla="*/ 208 w 240"/>
              <a:gd name="T77" fmla="*/ 32 h 240"/>
              <a:gd name="T78" fmla="*/ 32 w 240"/>
              <a:gd name="T79" fmla="*/ 208 h 240"/>
              <a:gd name="T80" fmla="*/ 208 w 240"/>
              <a:gd name="T81" fmla="*/ 32 h 240"/>
              <a:gd name="T82" fmla="*/ 160 w 240"/>
              <a:gd name="T83" fmla="*/ 92 h 240"/>
              <a:gd name="T84" fmla="*/ 196 w 240"/>
              <a:gd name="T85" fmla="*/ 196 h 240"/>
              <a:gd name="T86" fmla="*/ 92 w 240"/>
              <a:gd name="T87" fmla="*/ 148 h 240"/>
              <a:gd name="T88" fmla="*/ 80 w 240"/>
              <a:gd name="T89" fmla="*/ 104 h 240"/>
              <a:gd name="T90" fmla="*/ 80 w 240"/>
              <a:gd name="T91" fmla="*/ 56 h 240"/>
              <a:gd name="T92" fmla="*/ 80 w 240"/>
              <a:gd name="T93" fmla="*/ 10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240">
                <a:moveTo>
                  <a:pt x="240" y="192"/>
                </a:moveTo>
                <a:cubicBezTo>
                  <a:pt x="240" y="197"/>
                  <a:pt x="237" y="202"/>
                  <a:pt x="232" y="203"/>
                </a:cubicBezTo>
                <a:cubicBezTo>
                  <a:pt x="232" y="217"/>
                  <a:pt x="232" y="217"/>
                  <a:pt x="232" y="217"/>
                </a:cubicBezTo>
                <a:cubicBezTo>
                  <a:pt x="237" y="218"/>
                  <a:pt x="240" y="223"/>
                  <a:pt x="240" y="228"/>
                </a:cubicBezTo>
                <a:cubicBezTo>
                  <a:pt x="240" y="235"/>
                  <a:pt x="235" y="240"/>
                  <a:pt x="228" y="240"/>
                </a:cubicBezTo>
                <a:cubicBezTo>
                  <a:pt x="223" y="240"/>
                  <a:pt x="218" y="237"/>
                  <a:pt x="217" y="232"/>
                </a:cubicBezTo>
                <a:cubicBezTo>
                  <a:pt x="203" y="232"/>
                  <a:pt x="203" y="232"/>
                  <a:pt x="203" y="232"/>
                </a:cubicBezTo>
                <a:cubicBezTo>
                  <a:pt x="202" y="237"/>
                  <a:pt x="197" y="240"/>
                  <a:pt x="192" y="240"/>
                </a:cubicBezTo>
                <a:cubicBezTo>
                  <a:pt x="187" y="240"/>
                  <a:pt x="182" y="237"/>
                  <a:pt x="181" y="232"/>
                </a:cubicBezTo>
                <a:cubicBezTo>
                  <a:pt x="167" y="232"/>
                  <a:pt x="167" y="232"/>
                  <a:pt x="167" y="232"/>
                </a:cubicBezTo>
                <a:cubicBezTo>
                  <a:pt x="166" y="237"/>
                  <a:pt x="161" y="240"/>
                  <a:pt x="156" y="240"/>
                </a:cubicBezTo>
                <a:cubicBezTo>
                  <a:pt x="151" y="240"/>
                  <a:pt x="146" y="237"/>
                  <a:pt x="145" y="232"/>
                </a:cubicBezTo>
                <a:cubicBezTo>
                  <a:pt x="131" y="232"/>
                  <a:pt x="131" y="232"/>
                  <a:pt x="131" y="232"/>
                </a:cubicBezTo>
                <a:cubicBezTo>
                  <a:pt x="130" y="237"/>
                  <a:pt x="125" y="240"/>
                  <a:pt x="120" y="240"/>
                </a:cubicBezTo>
                <a:cubicBezTo>
                  <a:pt x="115" y="240"/>
                  <a:pt x="110" y="237"/>
                  <a:pt x="109" y="232"/>
                </a:cubicBezTo>
                <a:cubicBezTo>
                  <a:pt x="95" y="232"/>
                  <a:pt x="95" y="232"/>
                  <a:pt x="95" y="232"/>
                </a:cubicBezTo>
                <a:cubicBezTo>
                  <a:pt x="94" y="237"/>
                  <a:pt x="89" y="240"/>
                  <a:pt x="84" y="240"/>
                </a:cubicBezTo>
                <a:cubicBezTo>
                  <a:pt x="79" y="240"/>
                  <a:pt x="74" y="237"/>
                  <a:pt x="73" y="232"/>
                </a:cubicBezTo>
                <a:cubicBezTo>
                  <a:pt x="59" y="232"/>
                  <a:pt x="59" y="232"/>
                  <a:pt x="59" y="232"/>
                </a:cubicBezTo>
                <a:cubicBezTo>
                  <a:pt x="58" y="237"/>
                  <a:pt x="53" y="240"/>
                  <a:pt x="48" y="240"/>
                </a:cubicBezTo>
                <a:cubicBezTo>
                  <a:pt x="43" y="240"/>
                  <a:pt x="38" y="237"/>
                  <a:pt x="37" y="232"/>
                </a:cubicBezTo>
                <a:cubicBezTo>
                  <a:pt x="23" y="232"/>
                  <a:pt x="23" y="232"/>
                  <a:pt x="23" y="232"/>
                </a:cubicBezTo>
                <a:cubicBezTo>
                  <a:pt x="22" y="237"/>
                  <a:pt x="17" y="240"/>
                  <a:pt x="12" y="240"/>
                </a:cubicBezTo>
                <a:cubicBezTo>
                  <a:pt x="5" y="240"/>
                  <a:pt x="0" y="235"/>
                  <a:pt x="0" y="228"/>
                </a:cubicBezTo>
                <a:cubicBezTo>
                  <a:pt x="0" y="223"/>
                  <a:pt x="3" y="218"/>
                  <a:pt x="8" y="217"/>
                </a:cubicBezTo>
                <a:cubicBezTo>
                  <a:pt x="8" y="203"/>
                  <a:pt x="8" y="203"/>
                  <a:pt x="8" y="203"/>
                </a:cubicBezTo>
                <a:cubicBezTo>
                  <a:pt x="3" y="202"/>
                  <a:pt x="0" y="197"/>
                  <a:pt x="0" y="192"/>
                </a:cubicBezTo>
                <a:cubicBezTo>
                  <a:pt x="0" y="187"/>
                  <a:pt x="3" y="182"/>
                  <a:pt x="8" y="181"/>
                </a:cubicBezTo>
                <a:cubicBezTo>
                  <a:pt x="8" y="167"/>
                  <a:pt x="8" y="167"/>
                  <a:pt x="8" y="167"/>
                </a:cubicBezTo>
                <a:cubicBezTo>
                  <a:pt x="3" y="166"/>
                  <a:pt x="0" y="161"/>
                  <a:pt x="0" y="156"/>
                </a:cubicBezTo>
                <a:cubicBezTo>
                  <a:pt x="0" y="151"/>
                  <a:pt x="3" y="146"/>
                  <a:pt x="8" y="145"/>
                </a:cubicBezTo>
                <a:cubicBezTo>
                  <a:pt x="8" y="131"/>
                  <a:pt x="8" y="131"/>
                  <a:pt x="8" y="131"/>
                </a:cubicBezTo>
                <a:cubicBezTo>
                  <a:pt x="3" y="130"/>
                  <a:pt x="0" y="125"/>
                  <a:pt x="0" y="120"/>
                </a:cubicBezTo>
                <a:cubicBezTo>
                  <a:pt x="0" y="115"/>
                  <a:pt x="3" y="110"/>
                  <a:pt x="8" y="109"/>
                </a:cubicBezTo>
                <a:cubicBezTo>
                  <a:pt x="8" y="95"/>
                  <a:pt x="8" y="95"/>
                  <a:pt x="8" y="95"/>
                </a:cubicBezTo>
                <a:cubicBezTo>
                  <a:pt x="3" y="94"/>
                  <a:pt x="0" y="89"/>
                  <a:pt x="0" y="84"/>
                </a:cubicBezTo>
                <a:cubicBezTo>
                  <a:pt x="0" y="79"/>
                  <a:pt x="3" y="74"/>
                  <a:pt x="8" y="73"/>
                </a:cubicBezTo>
                <a:cubicBezTo>
                  <a:pt x="8" y="59"/>
                  <a:pt x="8" y="59"/>
                  <a:pt x="8" y="59"/>
                </a:cubicBezTo>
                <a:cubicBezTo>
                  <a:pt x="3" y="58"/>
                  <a:pt x="0" y="53"/>
                  <a:pt x="0" y="48"/>
                </a:cubicBezTo>
                <a:cubicBezTo>
                  <a:pt x="0" y="43"/>
                  <a:pt x="3" y="38"/>
                  <a:pt x="8" y="37"/>
                </a:cubicBezTo>
                <a:cubicBezTo>
                  <a:pt x="8" y="23"/>
                  <a:pt x="8" y="23"/>
                  <a:pt x="8" y="23"/>
                </a:cubicBezTo>
                <a:cubicBezTo>
                  <a:pt x="3" y="22"/>
                  <a:pt x="0" y="17"/>
                  <a:pt x="0" y="12"/>
                </a:cubicBezTo>
                <a:cubicBezTo>
                  <a:pt x="0" y="5"/>
                  <a:pt x="5" y="0"/>
                  <a:pt x="12" y="0"/>
                </a:cubicBezTo>
                <a:cubicBezTo>
                  <a:pt x="17" y="0"/>
                  <a:pt x="22" y="3"/>
                  <a:pt x="23" y="8"/>
                </a:cubicBezTo>
                <a:cubicBezTo>
                  <a:pt x="37" y="8"/>
                  <a:pt x="37" y="8"/>
                  <a:pt x="37" y="8"/>
                </a:cubicBezTo>
                <a:cubicBezTo>
                  <a:pt x="38" y="3"/>
                  <a:pt x="43" y="0"/>
                  <a:pt x="48" y="0"/>
                </a:cubicBezTo>
                <a:cubicBezTo>
                  <a:pt x="53" y="0"/>
                  <a:pt x="58" y="3"/>
                  <a:pt x="59" y="8"/>
                </a:cubicBezTo>
                <a:cubicBezTo>
                  <a:pt x="73" y="8"/>
                  <a:pt x="73" y="8"/>
                  <a:pt x="73" y="8"/>
                </a:cubicBezTo>
                <a:cubicBezTo>
                  <a:pt x="74" y="3"/>
                  <a:pt x="79" y="0"/>
                  <a:pt x="84" y="0"/>
                </a:cubicBezTo>
                <a:cubicBezTo>
                  <a:pt x="89" y="0"/>
                  <a:pt x="94" y="3"/>
                  <a:pt x="95" y="8"/>
                </a:cubicBezTo>
                <a:cubicBezTo>
                  <a:pt x="109" y="8"/>
                  <a:pt x="109" y="8"/>
                  <a:pt x="109" y="8"/>
                </a:cubicBezTo>
                <a:cubicBezTo>
                  <a:pt x="110" y="3"/>
                  <a:pt x="115" y="0"/>
                  <a:pt x="120" y="0"/>
                </a:cubicBezTo>
                <a:cubicBezTo>
                  <a:pt x="125" y="0"/>
                  <a:pt x="130" y="3"/>
                  <a:pt x="131" y="8"/>
                </a:cubicBezTo>
                <a:cubicBezTo>
                  <a:pt x="145" y="8"/>
                  <a:pt x="145" y="8"/>
                  <a:pt x="145" y="8"/>
                </a:cubicBezTo>
                <a:cubicBezTo>
                  <a:pt x="146" y="3"/>
                  <a:pt x="151" y="0"/>
                  <a:pt x="156" y="0"/>
                </a:cubicBezTo>
                <a:cubicBezTo>
                  <a:pt x="161" y="0"/>
                  <a:pt x="166" y="3"/>
                  <a:pt x="167" y="8"/>
                </a:cubicBezTo>
                <a:cubicBezTo>
                  <a:pt x="181" y="8"/>
                  <a:pt x="181" y="8"/>
                  <a:pt x="181" y="8"/>
                </a:cubicBezTo>
                <a:cubicBezTo>
                  <a:pt x="182" y="3"/>
                  <a:pt x="187" y="0"/>
                  <a:pt x="192" y="0"/>
                </a:cubicBezTo>
                <a:cubicBezTo>
                  <a:pt x="197" y="0"/>
                  <a:pt x="202" y="3"/>
                  <a:pt x="203" y="8"/>
                </a:cubicBezTo>
                <a:cubicBezTo>
                  <a:pt x="217" y="8"/>
                  <a:pt x="217" y="8"/>
                  <a:pt x="217" y="8"/>
                </a:cubicBezTo>
                <a:cubicBezTo>
                  <a:pt x="218" y="3"/>
                  <a:pt x="223" y="0"/>
                  <a:pt x="228" y="0"/>
                </a:cubicBezTo>
                <a:cubicBezTo>
                  <a:pt x="235" y="0"/>
                  <a:pt x="240" y="5"/>
                  <a:pt x="240" y="12"/>
                </a:cubicBezTo>
                <a:cubicBezTo>
                  <a:pt x="240" y="17"/>
                  <a:pt x="237" y="22"/>
                  <a:pt x="232" y="23"/>
                </a:cubicBezTo>
                <a:cubicBezTo>
                  <a:pt x="232" y="37"/>
                  <a:pt x="232" y="37"/>
                  <a:pt x="232" y="37"/>
                </a:cubicBezTo>
                <a:cubicBezTo>
                  <a:pt x="237" y="38"/>
                  <a:pt x="240" y="43"/>
                  <a:pt x="240" y="48"/>
                </a:cubicBezTo>
                <a:cubicBezTo>
                  <a:pt x="240" y="53"/>
                  <a:pt x="237" y="58"/>
                  <a:pt x="232" y="59"/>
                </a:cubicBezTo>
                <a:cubicBezTo>
                  <a:pt x="232" y="73"/>
                  <a:pt x="232" y="73"/>
                  <a:pt x="232" y="73"/>
                </a:cubicBezTo>
                <a:cubicBezTo>
                  <a:pt x="237" y="74"/>
                  <a:pt x="240" y="79"/>
                  <a:pt x="240" y="84"/>
                </a:cubicBezTo>
                <a:cubicBezTo>
                  <a:pt x="240" y="89"/>
                  <a:pt x="237" y="94"/>
                  <a:pt x="232" y="95"/>
                </a:cubicBezTo>
                <a:cubicBezTo>
                  <a:pt x="232" y="109"/>
                  <a:pt x="232" y="109"/>
                  <a:pt x="232" y="109"/>
                </a:cubicBezTo>
                <a:cubicBezTo>
                  <a:pt x="237" y="110"/>
                  <a:pt x="240" y="115"/>
                  <a:pt x="240" y="120"/>
                </a:cubicBezTo>
                <a:cubicBezTo>
                  <a:pt x="240" y="125"/>
                  <a:pt x="237" y="130"/>
                  <a:pt x="232" y="131"/>
                </a:cubicBezTo>
                <a:cubicBezTo>
                  <a:pt x="232" y="145"/>
                  <a:pt x="232" y="145"/>
                  <a:pt x="232" y="145"/>
                </a:cubicBezTo>
                <a:cubicBezTo>
                  <a:pt x="237" y="146"/>
                  <a:pt x="240" y="151"/>
                  <a:pt x="240" y="156"/>
                </a:cubicBezTo>
                <a:cubicBezTo>
                  <a:pt x="240" y="161"/>
                  <a:pt x="237" y="166"/>
                  <a:pt x="232" y="167"/>
                </a:cubicBezTo>
                <a:cubicBezTo>
                  <a:pt x="232" y="181"/>
                  <a:pt x="232" y="181"/>
                  <a:pt x="232" y="181"/>
                </a:cubicBezTo>
                <a:cubicBezTo>
                  <a:pt x="237" y="182"/>
                  <a:pt x="240" y="187"/>
                  <a:pt x="240" y="192"/>
                </a:cubicBezTo>
                <a:moveTo>
                  <a:pt x="208" y="32"/>
                </a:moveTo>
                <a:cubicBezTo>
                  <a:pt x="32" y="32"/>
                  <a:pt x="32" y="32"/>
                  <a:pt x="32" y="32"/>
                </a:cubicBezTo>
                <a:cubicBezTo>
                  <a:pt x="32" y="208"/>
                  <a:pt x="32" y="208"/>
                  <a:pt x="32" y="208"/>
                </a:cubicBezTo>
                <a:cubicBezTo>
                  <a:pt x="208" y="208"/>
                  <a:pt x="208" y="208"/>
                  <a:pt x="208" y="208"/>
                </a:cubicBezTo>
                <a:lnTo>
                  <a:pt x="208" y="32"/>
                </a:lnTo>
                <a:close/>
                <a:moveTo>
                  <a:pt x="104" y="160"/>
                </a:moveTo>
                <a:cubicBezTo>
                  <a:pt x="160" y="92"/>
                  <a:pt x="160" y="92"/>
                  <a:pt x="160" y="92"/>
                </a:cubicBezTo>
                <a:cubicBezTo>
                  <a:pt x="196" y="148"/>
                  <a:pt x="196" y="148"/>
                  <a:pt x="196" y="148"/>
                </a:cubicBezTo>
                <a:cubicBezTo>
                  <a:pt x="196" y="196"/>
                  <a:pt x="196" y="196"/>
                  <a:pt x="196" y="196"/>
                </a:cubicBezTo>
                <a:cubicBezTo>
                  <a:pt x="44" y="196"/>
                  <a:pt x="44" y="196"/>
                  <a:pt x="44" y="196"/>
                </a:cubicBezTo>
                <a:cubicBezTo>
                  <a:pt x="92" y="148"/>
                  <a:pt x="92" y="148"/>
                  <a:pt x="92" y="148"/>
                </a:cubicBezTo>
                <a:lnTo>
                  <a:pt x="104" y="160"/>
                </a:lnTo>
                <a:close/>
                <a:moveTo>
                  <a:pt x="80" y="104"/>
                </a:moveTo>
                <a:cubicBezTo>
                  <a:pt x="67" y="104"/>
                  <a:pt x="56" y="93"/>
                  <a:pt x="56" y="80"/>
                </a:cubicBezTo>
                <a:cubicBezTo>
                  <a:pt x="56" y="67"/>
                  <a:pt x="67" y="56"/>
                  <a:pt x="80" y="56"/>
                </a:cubicBezTo>
                <a:cubicBezTo>
                  <a:pt x="93" y="56"/>
                  <a:pt x="104" y="67"/>
                  <a:pt x="104" y="80"/>
                </a:cubicBezTo>
                <a:cubicBezTo>
                  <a:pt x="104" y="93"/>
                  <a:pt x="93" y="104"/>
                  <a:pt x="80" y="104"/>
                </a:cubicBezTo>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17" name="文本框 16"/>
          <p:cNvSpPr txBox="1"/>
          <p:nvPr/>
        </p:nvSpPr>
        <p:spPr>
          <a:xfrm>
            <a:off x="1082192" y="3176483"/>
            <a:ext cx="1847390" cy="1029513"/>
          </a:xfrm>
          <a:prstGeom prst="rect">
            <a:avLst/>
          </a:prstGeom>
          <a:noFill/>
        </p:spPr>
        <p:txBody>
          <a:bodyPr wrap="square" lIns="68580" tIns="34290" rIns="68580" bIns="34290" rtlCol="0">
            <a:spAutoFit/>
          </a:bodyPr>
          <a:lstStyle/>
          <a:p>
            <a:pPr defTabSz="457200">
              <a:lnSpc>
                <a:spcPct val="130000"/>
              </a:lnSpc>
            </a:pPr>
            <a:r>
              <a:rPr lang="zh-CN" altLang="en-US" sz="1600" b="1" dirty="0">
                <a:solidFill>
                  <a:schemeClr val="tx1">
                    <a:lumMod val="85000"/>
                    <a:lumOff val="15000"/>
                  </a:schemeClr>
                </a:solidFill>
                <a:latin typeface="+mj-ea"/>
                <a:ea typeface="+mj-ea"/>
              </a:rPr>
              <a:t>解决赛题任务，寻找并实现最优的模型。</a:t>
            </a:r>
          </a:p>
        </p:txBody>
      </p:sp>
      <p:sp>
        <p:nvSpPr>
          <p:cNvPr id="21" name="矩形 20"/>
          <p:cNvSpPr/>
          <p:nvPr/>
        </p:nvSpPr>
        <p:spPr>
          <a:xfrm>
            <a:off x="1193214" y="2383079"/>
            <a:ext cx="2492189" cy="479555"/>
          </a:xfrm>
          <a:prstGeom prst="rect">
            <a:avLst/>
          </a:prstGeom>
        </p:spPr>
        <p:txBody>
          <a:bodyPr wrap="square">
            <a:spAutoFit/>
          </a:bodyPr>
          <a:lstStyle/>
          <a:p>
            <a:pPr algn="ctr">
              <a:lnSpc>
                <a:spcPct val="150000"/>
              </a:lnSpc>
            </a:pPr>
            <a:r>
              <a:rPr lang="zh-CN" altLang="en-US" sz="1867" b="1" dirty="0">
                <a:solidFill>
                  <a:schemeClr val="bg1"/>
                </a:solidFill>
              </a:rPr>
              <a:t>最优模型</a:t>
            </a:r>
            <a:endParaRPr lang="en-US" altLang="zh-CN" sz="1867" b="1" dirty="0">
              <a:solidFill>
                <a:schemeClr val="bg1"/>
              </a:solidFill>
            </a:endParaRPr>
          </a:p>
        </p:txBody>
      </p:sp>
      <p:grpSp>
        <p:nvGrpSpPr>
          <p:cNvPr id="3" name="组合 2"/>
          <p:cNvGrpSpPr/>
          <p:nvPr/>
        </p:nvGrpSpPr>
        <p:grpSpPr>
          <a:xfrm>
            <a:off x="3399667" y="2410008"/>
            <a:ext cx="7736645" cy="2261051"/>
            <a:chOff x="3399667" y="2410008"/>
            <a:chExt cx="7736645" cy="2261051"/>
          </a:xfrm>
        </p:grpSpPr>
        <p:sp>
          <p:nvSpPr>
            <p:cNvPr id="10" name="任意多边形 9"/>
            <p:cNvSpPr/>
            <p:nvPr/>
          </p:nvSpPr>
          <p:spPr>
            <a:xfrm>
              <a:off x="3399667" y="2410008"/>
              <a:ext cx="7736645" cy="1463775"/>
            </a:xfrm>
            <a:custGeom>
              <a:avLst/>
              <a:gdLst>
                <a:gd name="connsiteX0" fmla="*/ 0 w 7609661"/>
                <a:gd name="connsiteY0" fmla="*/ 359937 h 1439749"/>
                <a:gd name="connsiteX1" fmla="*/ 6889787 w 7609661"/>
                <a:gd name="connsiteY1" fmla="*/ 359937 h 1439749"/>
                <a:gd name="connsiteX2" fmla="*/ 6889787 w 7609661"/>
                <a:gd name="connsiteY2" fmla="*/ 0 h 1439749"/>
                <a:gd name="connsiteX3" fmla="*/ 7609661 w 7609661"/>
                <a:gd name="connsiteY3" fmla="*/ 719875 h 1439749"/>
                <a:gd name="connsiteX4" fmla="*/ 6889787 w 7609661"/>
                <a:gd name="connsiteY4" fmla="*/ 1439749 h 1439749"/>
                <a:gd name="connsiteX5" fmla="*/ 6889787 w 7609661"/>
                <a:gd name="connsiteY5" fmla="*/ 1079812 h 1439749"/>
                <a:gd name="connsiteX6" fmla="*/ 0 w 7609661"/>
                <a:gd name="connsiteY6" fmla="*/ 1079812 h 1439749"/>
                <a:gd name="connsiteX7" fmla="*/ 0 w 7609661"/>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9661" h="1439749">
                  <a:moveTo>
                    <a:pt x="0" y="359937"/>
                  </a:moveTo>
                  <a:lnTo>
                    <a:pt x="6889787" y="359937"/>
                  </a:lnTo>
                  <a:lnTo>
                    <a:pt x="6889787" y="0"/>
                  </a:lnTo>
                  <a:lnTo>
                    <a:pt x="7609661" y="719875"/>
                  </a:lnTo>
                  <a:lnTo>
                    <a:pt x="6889787" y="1439749"/>
                  </a:lnTo>
                  <a:lnTo>
                    <a:pt x="6889787" y="1079812"/>
                  </a:lnTo>
                  <a:lnTo>
                    <a:pt x="0" y="1079812"/>
                  </a:lnTo>
                  <a:lnTo>
                    <a:pt x="0" y="359937"/>
                  </a:lnTo>
                  <a:close/>
                </a:path>
              </a:pathLst>
            </a:custGeom>
            <a:solidFill>
              <a:srgbClr val="7E94A2"/>
            </a:solidFill>
            <a:ln w="25400" cap="flat" cmpd="sng" algn="ctr">
              <a:noFill/>
              <a:prstDash val="solid"/>
              <a:miter lim="800000"/>
            </a:ln>
            <a:effectLst/>
          </p:spPr>
          <p:txBody>
            <a:bodyPr spcFirstLastPara="0" vert="horz" wrap="square" lIns="405000" tIns="315673" rIns="460453" bIns="441373" numCol="1" spcCol="953" anchor="ctr" anchorCtr="0">
              <a:noAutofit/>
            </a:bodyPr>
            <a:lstStyle/>
            <a:p>
              <a:pPr marL="0" marR="0" lvl="0" indent="0" defTabSz="533400" eaLnBrk="1" fontAlgn="auto" latinLnBrk="0" hangingPunct="1">
                <a:lnSpc>
                  <a:spcPct val="90000"/>
                </a:lnSpc>
                <a:spcBef>
                  <a:spcPct val="0"/>
                </a:spcBef>
                <a:spcAft>
                  <a:spcPct val="3500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entury Gothic"/>
                  <a:ea typeface="+mn-ea"/>
                  <a:cs typeface="+mn-cs"/>
                </a:rPr>
                <a:t>   </a:t>
              </a:r>
            </a:p>
          </p:txBody>
        </p:sp>
        <p:sp>
          <p:nvSpPr>
            <p:cNvPr id="14" name="Freeform 182"/>
            <p:cNvSpPr>
              <a:spLocks noEditPoints="1"/>
            </p:cNvSpPr>
            <p:nvPr/>
          </p:nvSpPr>
          <p:spPr bwMode="auto">
            <a:xfrm>
              <a:off x="3508105" y="3025974"/>
              <a:ext cx="403737" cy="251932"/>
            </a:xfrm>
            <a:custGeom>
              <a:avLst/>
              <a:gdLst>
                <a:gd name="T0" fmla="*/ 244 w 256"/>
                <a:gd name="T1" fmla="*/ 160 h 160"/>
                <a:gd name="T2" fmla="*/ 232 w 256"/>
                <a:gd name="T3" fmla="*/ 160 h 160"/>
                <a:gd name="T4" fmla="*/ 24 w 256"/>
                <a:gd name="T5" fmla="*/ 160 h 160"/>
                <a:gd name="T6" fmla="*/ 12 w 256"/>
                <a:gd name="T7" fmla="*/ 160 h 160"/>
                <a:gd name="T8" fmla="*/ 0 w 256"/>
                <a:gd name="T9" fmla="*/ 148 h 160"/>
                <a:gd name="T10" fmla="*/ 0 w 256"/>
                <a:gd name="T11" fmla="*/ 128 h 160"/>
                <a:gd name="T12" fmla="*/ 24 w 256"/>
                <a:gd name="T13" fmla="*/ 128 h 160"/>
                <a:gd name="T14" fmla="*/ 24 w 256"/>
                <a:gd name="T15" fmla="*/ 12 h 160"/>
                <a:gd name="T16" fmla="*/ 36 w 256"/>
                <a:gd name="T17" fmla="*/ 0 h 160"/>
                <a:gd name="T18" fmla="*/ 220 w 256"/>
                <a:gd name="T19" fmla="*/ 0 h 160"/>
                <a:gd name="T20" fmla="*/ 232 w 256"/>
                <a:gd name="T21" fmla="*/ 12 h 160"/>
                <a:gd name="T22" fmla="*/ 232 w 256"/>
                <a:gd name="T23" fmla="*/ 128 h 160"/>
                <a:gd name="T24" fmla="*/ 256 w 256"/>
                <a:gd name="T25" fmla="*/ 128 h 160"/>
                <a:gd name="T26" fmla="*/ 256 w 256"/>
                <a:gd name="T27" fmla="*/ 148 h 160"/>
                <a:gd name="T28" fmla="*/ 244 w 256"/>
                <a:gd name="T29" fmla="*/ 160 h 160"/>
                <a:gd name="T30" fmla="*/ 100 w 256"/>
                <a:gd name="T31" fmla="*/ 148 h 160"/>
                <a:gd name="T32" fmla="*/ 156 w 256"/>
                <a:gd name="T33" fmla="*/ 148 h 160"/>
                <a:gd name="T34" fmla="*/ 156 w 256"/>
                <a:gd name="T35" fmla="*/ 140 h 160"/>
                <a:gd name="T36" fmla="*/ 100 w 256"/>
                <a:gd name="T37" fmla="*/ 140 h 160"/>
                <a:gd name="T38" fmla="*/ 100 w 256"/>
                <a:gd name="T39" fmla="*/ 148 h 160"/>
                <a:gd name="T40" fmla="*/ 216 w 256"/>
                <a:gd name="T41" fmla="*/ 16 h 160"/>
                <a:gd name="T42" fmla="*/ 40 w 256"/>
                <a:gd name="T43" fmla="*/ 16 h 160"/>
                <a:gd name="T44" fmla="*/ 40 w 256"/>
                <a:gd name="T45" fmla="*/ 120 h 160"/>
                <a:gd name="T46" fmla="*/ 216 w 256"/>
                <a:gd name="T47" fmla="*/ 120 h 160"/>
                <a:gd name="T48" fmla="*/ 216 w 256"/>
                <a:gd name="T49"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22" name="矩形 21"/>
            <p:cNvSpPr/>
            <p:nvPr/>
          </p:nvSpPr>
          <p:spPr>
            <a:xfrm>
              <a:off x="3694830" y="2862634"/>
              <a:ext cx="2492189" cy="479555"/>
            </a:xfrm>
            <a:prstGeom prst="rect">
              <a:avLst/>
            </a:prstGeom>
          </p:spPr>
          <p:txBody>
            <a:bodyPr wrap="square">
              <a:spAutoFit/>
            </a:bodyPr>
            <a:lstStyle/>
            <a:p>
              <a:pPr algn="ctr">
                <a:lnSpc>
                  <a:spcPct val="150000"/>
                </a:lnSpc>
              </a:pPr>
              <a:r>
                <a:rPr lang="zh-CN" altLang="en-US" sz="1867" b="1" dirty="0">
                  <a:solidFill>
                    <a:schemeClr val="bg1"/>
                  </a:solidFill>
                </a:rPr>
                <a:t>变量选择与过拟合</a:t>
              </a:r>
              <a:endParaRPr lang="en-US" altLang="zh-CN" sz="1867" b="1" dirty="0">
                <a:solidFill>
                  <a:schemeClr val="bg1"/>
                </a:solidFill>
              </a:endParaRPr>
            </a:p>
          </p:txBody>
        </p:sp>
        <p:sp>
          <p:nvSpPr>
            <p:cNvPr id="25" name="文本框 24"/>
            <p:cNvSpPr txBox="1"/>
            <p:nvPr/>
          </p:nvSpPr>
          <p:spPr>
            <a:xfrm>
              <a:off x="3634709" y="3641546"/>
              <a:ext cx="1847390" cy="1029513"/>
            </a:xfrm>
            <a:prstGeom prst="rect">
              <a:avLst/>
            </a:prstGeom>
            <a:noFill/>
          </p:spPr>
          <p:txBody>
            <a:bodyPr wrap="square" lIns="68580" tIns="34290" rIns="68580" bIns="34290" rtlCol="0">
              <a:spAutoFit/>
            </a:bodyPr>
            <a:lstStyle/>
            <a:p>
              <a:pPr defTabSz="457200">
                <a:lnSpc>
                  <a:spcPct val="130000"/>
                </a:lnSpc>
              </a:pPr>
              <a:r>
                <a:rPr lang="zh-CN" altLang="en-US" sz="1600" b="1" dirty="0">
                  <a:solidFill>
                    <a:schemeClr val="tx1">
                      <a:lumMod val="85000"/>
                      <a:lumOff val="15000"/>
                    </a:schemeClr>
                  </a:solidFill>
                  <a:latin typeface="+mj-ea"/>
                  <a:ea typeface="+mj-ea"/>
                </a:rPr>
                <a:t>相关系数真的最合适吗？过拟合的问题如何解决</a:t>
              </a:r>
              <a:r>
                <a:rPr lang="zh-CN" altLang="en-US" sz="1600" dirty="0">
                  <a:solidFill>
                    <a:prstClr val="black">
                      <a:lumMod val="50000"/>
                      <a:lumOff val="50000"/>
                    </a:prstClr>
                  </a:solidFill>
                  <a:latin typeface="+mj-ea"/>
                  <a:ea typeface="+mj-ea"/>
                </a:rPr>
                <a:t>？</a:t>
              </a:r>
            </a:p>
          </p:txBody>
        </p:sp>
      </p:grpSp>
      <p:grpSp>
        <p:nvGrpSpPr>
          <p:cNvPr id="4" name="组合 3"/>
          <p:cNvGrpSpPr/>
          <p:nvPr/>
        </p:nvGrpSpPr>
        <p:grpSpPr>
          <a:xfrm>
            <a:off x="5717141" y="2897933"/>
            <a:ext cx="5419170" cy="2317350"/>
            <a:chOff x="5717141" y="2897933"/>
            <a:chExt cx="5419170" cy="2317350"/>
          </a:xfrm>
        </p:grpSpPr>
        <p:sp>
          <p:nvSpPr>
            <p:cNvPr id="11" name="任意多边形 10"/>
            <p:cNvSpPr/>
            <p:nvPr/>
          </p:nvSpPr>
          <p:spPr>
            <a:xfrm>
              <a:off x="5717141" y="2897933"/>
              <a:ext cx="5419170" cy="1463775"/>
            </a:xfrm>
            <a:custGeom>
              <a:avLst/>
              <a:gdLst>
                <a:gd name="connsiteX0" fmla="*/ 0 w 5330224"/>
                <a:gd name="connsiteY0" fmla="*/ 359937 h 1439749"/>
                <a:gd name="connsiteX1" fmla="*/ 4610350 w 5330224"/>
                <a:gd name="connsiteY1" fmla="*/ 359937 h 1439749"/>
                <a:gd name="connsiteX2" fmla="*/ 4610350 w 5330224"/>
                <a:gd name="connsiteY2" fmla="*/ 0 h 1439749"/>
                <a:gd name="connsiteX3" fmla="*/ 5330224 w 5330224"/>
                <a:gd name="connsiteY3" fmla="*/ 719875 h 1439749"/>
                <a:gd name="connsiteX4" fmla="*/ 4610350 w 5330224"/>
                <a:gd name="connsiteY4" fmla="*/ 1439749 h 1439749"/>
                <a:gd name="connsiteX5" fmla="*/ 4610350 w 5330224"/>
                <a:gd name="connsiteY5" fmla="*/ 1079812 h 1439749"/>
                <a:gd name="connsiteX6" fmla="*/ 0 w 5330224"/>
                <a:gd name="connsiteY6" fmla="*/ 1079812 h 1439749"/>
                <a:gd name="connsiteX7" fmla="*/ 0 w 5330224"/>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224" h="1439749">
                  <a:moveTo>
                    <a:pt x="0" y="359937"/>
                  </a:moveTo>
                  <a:lnTo>
                    <a:pt x="4610350" y="359937"/>
                  </a:lnTo>
                  <a:lnTo>
                    <a:pt x="4610350" y="0"/>
                  </a:lnTo>
                  <a:lnTo>
                    <a:pt x="5330224" y="719875"/>
                  </a:lnTo>
                  <a:lnTo>
                    <a:pt x="4610350" y="1439749"/>
                  </a:lnTo>
                  <a:lnTo>
                    <a:pt x="4610350" y="1079812"/>
                  </a:lnTo>
                  <a:lnTo>
                    <a:pt x="0" y="1079812"/>
                  </a:lnTo>
                  <a:lnTo>
                    <a:pt x="0" y="359937"/>
                  </a:lnTo>
                  <a:close/>
                </a:path>
              </a:pathLst>
            </a:custGeom>
            <a:solidFill>
              <a:srgbClr val="93CD66"/>
            </a:solidFill>
            <a:ln w="25400" cap="flat" cmpd="sng" algn="ctr">
              <a:noFill/>
              <a:prstDash val="solid"/>
              <a:miter lim="800000"/>
            </a:ln>
            <a:effectLst/>
          </p:spPr>
          <p:txBody>
            <a:bodyPr spcFirstLastPara="0" vert="horz" wrap="square" lIns="405000" tIns="315673" rIns="460453" bIns="441373" numCol="1" spcCol="953" anchor="ctr" anchorCtr="0">
              <a:noAutofit/>
            </a:bodyPr>
            <a:lstStyle/>
            <a:p>
              <a:pPr marL="0" marR="0" lvl="0" indent="0" defTabSz="533400" eaLnBrk="1" fontAlgn="auto" latinLnBrk="0" hangingPunct="1">
                <a:lnSpc>
                  <a:spcPct val="90000"/>
                </a:lnSpc>
                <a:spcBef>
                  <a:spcPct val="0"/>
                </a:spcBef>
                <a:spcAft>
                  <a:spcPct val="3500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entury Gothic"/>
                  <a:ea typeface="+mn-ea"/>
                  <a:cs typeface="+mn-cs"/>
                </a:rPr>
                <a:t>   </a:t>
              </a:r>
            </a:p>
          </p:txBody>
        </p:sp>
        <p:sp>
          <p:nvSpPr>
            <p:cNvPr id="15" name="Freeform 225"/>
            <p:cNvSpPr>
              <a:spLocks noEditPoints="1"/>
            </p:cNvSpPr>
            <p:nvPr/>
          </p:nvSpPr>
          <p:spPr bwMode="auto">
            <a:xfrm>
              <a:off x="5887640" y="3425639"/>
              <a:ext cx="403737" cy="403737"/>
            </a:xfrm>
            <a:custGeom>
              <a:avLst/>
              <a:gdLst>
                <a:gd name="T0" fmla="*/ 128 w 256"/>
                <a:gd name="T1" fmla="*/ 256 h 256"/>
                <a:gd name="T2" fmla="*/ 0 w 256"/>
                <a:gd name="T3" fmla="*/ 128 h 256"/>
                <a:gd name="T4" fmla="*/ 128 w 256"/>
                <a:gd name="T5" fmla="*/ 0 h 256"/>
                <a:gd name="T6" fmla="*/ 256 w 256"/>
                <a:gd name="T7" fmla="*/ 128 h 256"/>
                <a:gd name="T8" fmla="*/ 128 w 256"/>
                <a:gd name="T9" fmla="*/ 256 h 256"/>
                <a:gd name="T10" fmla="*/ 128 w 256"/>
                <a:gd name="T11" fmla="*/ 24 h 256"/>
                <a:gd name="T12" fmla="*/ 24 w 256"/>
                <a:gd name="T13" fmla="*/ 128 h 256"/>
                <a:gd name="T14" fmla="*/ 51 w 256"/>
                <a:gd name="T15" fmla="*/ 198 h 256"/>
                <a:gd name="T16" fmla="*/ 80 w 256"/>
                <a:gd name="T17" fmla="*/ 188 h 256"/>
                <a:gd name="T18" fmla="*/ 105 w 256"/>
                <a:gd name="T19" fmla="*/ 177 h 256"/>
                <a:gd name="T20" fmla="*/ 105 w 256"/>
                <a:gd name="T21" fmla="*/ 158 h 256"/>
                <a:gd name="T22" fmla="*/ 95 w 256"/>
                <a:gd name="T23" fmla="*/ 134 h 256"/>
                <a:gd name="T24" fmla="*/ 89 w 256"/>
                <a:gd name="T25" fmla="*/ 124 h 256"/>
                <a:gd name="T26" fmla="*/ 92 w 256"/>
                <a:gd name="T27" fmla="*/ 108 h 256"/>
                <a:gd name="T28" fmla="*/ 90 w 256"/>
                <a:gd name="T29" fmla="*/ 87 h 256"/>
                <a:gd name="T30" fmla="*/ 128 w 256"/>
                <a:gd name="T31" fmla="*/ 56 h 256"/>
                <a:gd name="T32" fmla="*/ 166 w 256"/>
                <a:gd name="T33" fmla="*/ 87 h 256"/>
                <a:gd name="T34" fmla="*/ 164 w 256"/>
                <a:gd name="T35" fmla="*/ 108 h 256"/>
                <a:gd name="T36" fmla="*/ 167 w 256"/>
                <a:gd name="T37" fmla="*/ 124 h 256"/>
                <a:gd name="T38" fmla="*/ 161 w 256"/>
                <a:gd name="T39" fmla="*/ 134 h 256"/>
                <a:gd name="T40" fmla="*/ 151 w 256"/>
                <a:gd name="T41" fmla="*/ 158 h 256"/>
                <a:gd name="T42" fmla="*/ 151 w 256"/>
                <a:gd name="T43" fmla="*/ 177 h 256"/>
                <a:gd name="T44" fmla="*/ 176 w 256"/>
                <a:gd name="T45" fmla="*/ 188 h 256"/>
                <a:gd name="T46" fmla="*/ 205 w 256"/>
                <a:gd name="T47" fmla="*/ 198 h 256"/>
                <a:gd name="T48" fmla="*/ 232 w 256"/>
                <a:gd name="T49" fmla="*/ 128 h 256"/>
                <a:gd name="T50" fmla="*/ 128 w 256"/>
                <a:gd name="T51" fmla="*/ 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55"/>
                    <a:pt x="34" y="179"/>
                    <a:pt x="51" y="198"/>
                  </a:cubicBezTo>
                  <a:cubicBezTo>
                    <a:pt x="66" y="190"/>
                    <a:pt x="61" y="196"/>
                    <a:pt x="80" y="188"/>
                  </a:cubicBezTo>
                  <a:cubicBezTo>
                    <a:pt x="100" y="180"/>
                    <a:pt x="105" y="177"/>
                    <a:pt x="105" y="177"/>
                  </a:cubicBezTo>
                  <a:cubicBezTo>
                    <a:pt x="105" y="158"/>
                    <a:pt x="105" y="158"/>
                    <a:pt x="105" y="158"/>
                  </a:cubicBezTo>
                  <a:cubicBezTo>
                    <a:pt x="105" y="158"/>
                    <a:pt x="98" y="152"/>
                    <a:pt x="95" y="134"/>
                  </a:cubicBezTo>
                  <a:cubicBezTo>
                    <a:pt x="91" y="136"/>
                    <a:pt x="89" y="129"/>
                    <a:pt x="89" y="124"/>
                  </a:cubicBezTo>
                  <a:cubicBezTo>
                    <a:pt x="89" y="120"/>
                    <a:pt x="86" y="107"/>
                    <a:pt x="92" y="108"/>
                  </a:cubicBezTo>
                  <a:cubicBezTo>
                    <a:pt x="91" y="99"/>
                    <a:pt x="90" y="92"/>
                    <a:pt x="90" y="87"/>
                  </a:cubicBezTo>
                  <a:cubicBezTo>
                    <a:pt x="92" y="73"/>
                    <a:pt x="106" y="57"/>
                    <a:pt x="128" y="56"/>
                  </a:cubicBezTo>
                  <a:cubicBezTo>
                    <a:pt x="154" y="57"/>
                    <a:pt x="164" y="73"/>
                    <a:pt x="166" y="87"/>
                  </a:cubicBezTo>
                  <a:cubicBezTo>
                    <a:pt x="166" y="92"/>
                    <a:pt x="165" y="99"/>
                    <a:pt x="164" y="108"/>
                  </a:cubicBezTo>
                  <a:cubicBezTo>
                    <a:pt x="170" y="107"/>
                    <a:pt x="167" y="120"/>
                    <a:pt x="167" y="124"/>
                  </a:cubicBezTo>
                  <a:cubicBezTo>
                    <a:pt x="167" y="129"/>
                    <a:pt x="165" y="136"/>
                    <a:pt x="161" y="134"/>
                  </a:cubicBezTo>
                  <a:cubicBezTo>
                    <a:pt x="158" y="152"/>
                    <a:pt x="151" y="158"/>
                    <a:pt x="151" y="158"/>
                  </a:cubicBezTo>
                  <a:cubicBezTo>
                    <a:pt x="151" y="177"/>
                    <a:pt x="151" y="177"/>
                    <a:pt x="151" y="177"/>
                  </a:cubicBezTo>
                  <a:cubicBezTo>
                    <a:pt x="151" y="177"/>
                    <a:pt x="156" y="180"/>
                    <a:pt x="176" y="188"/>
                  </a:cubicBezTo>
                  <a:cubicBezTo>
                    <a:pt x="195" y="196"/>
                    <a:pt x="190" y="190"/>
                    <a:pt x="205" y="198"/>
                  </a:cubicBezTo>
                  <a:cubicBezTo>
                    <a:pt x="222" y="179"/>
                    <a:pt x="232" y="155"/>
                    <a:pt x="232" y="128"/>
                  </a:cubicBezTo>
                  <a:cubicBezTo>
                    <a:pt x="232" y="71"/>
                    <a:pt x="185" y="24"/>
                    <a:pt x="128" y="24"/>
                  </a:cubicBezTo>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23" name="矩形 22"/>
            <p:cNvSpPr/>
            <p:nvPr/>
          </p:nvSpPr>
          <p:spPr>
            <a:xfrm>
              <a:off x="6187020" y="3337593"/>
              <a:ext cx="2492189" cy="479555"/>
            </a:xfrm>
            <a:prstGeom prst="rect">
              <a:avLst/>
            </a:prstGeom>
          </p:spPr>
          <p:txBody>
            <a:bodyPr wrap="square">
              <a:spAutoFit/>
            </a:bodyPr>
            <a:lstStyle/>
            <a:p>
              <a:pPr algn="ctr">
                <a:lnSpc>
                  <a:spcPct val="150000"/>
                </a:lnSpc>
              </a:pPr>
              <a:r>
                <a:rPr lang="zh-CN" altLang="en-US" sz="1867" b="1" dirty="0">
                  <a:solidFill>
                    <a:schemeClr val="bg1"/>
                  </a:solidFill>
                </a:rPr>
                <a:t>预测结果相关猜测</a:t>
              </a:r>
              <a:endParaRPr lang="en-US" altLang="zh-CN" sz="1867" b="1" dirty="0">
                <a:solidFill>
                  <a:schemeClr val="bg1"/>
                </a:solidFill>
              </a:endParaRPr>
            </a:p>
          </p:txBody>
        </p:sp>
        <p:sp>
          <p:nvSpPr>
            <p:cNvPr id="26" name="文本框 25"/>
            <p:cNvSpPr txBox="1"/>
            <p:nvPr/>
          </p:nvSpPr>
          <p:spPr>
            <a:xfrm>
              <a:off x="5952183" y="4185770"/>
              <a:ext cx="1847390" cy="1029513"/>
            </a:xfrm>
            <a:prstGeom prst="rect">
              <a:avLst/>
            </a:prstGeom>
            <a:noFill/>
          </p:spPr>
          <p:txBody>
            <a:bodyPr wrap="square" lIns="68580" tIns="34290" rIns="68580" bIns="34290" rtlCol="0">
              <a:spAutoFit/>
            </a:bodyPr>
            <a:lstStyle/>
            <a:p>
              <a:pPr defTabSz="457200">
                <a:lnSpc>
                  <a:spcPct val="130000"/>
                </a:lnSpc>
              </a:pPr>
              <a:r>
                <a:rPr lang="zh-CN" altLang="en-US" sz="1600" b="1" dirty="0">
                  <a:solidFill>
                    <a:schemeClr val="tx1">
                      <a:lumMod val="85000"/>
                      <a:lumOff val="15000"/>
                    </a:schemeClr>
                  </a:solidFill>
                  <a:latin typeface="+mj-ea"/>
                  <a:ea typeface="+mj-ea"/>
                </a:rPr>
                <a:t>按照套餐类型分别训练为什么会有不同的结果</a:t>
              </a:r>
              <a:r>
                <a:rPr lang="zh-CN" altLang="en-US" sz="1600" dirty="0">
                  <a:solidFill>
                    <a:prstClr val="black">
                      <a:lumMod val="50000"/>
                      <a:lumOff val="50000"/>
                    </a:prstClr>
                  </a:solidFill>
                  <a:latin typeface="+mj-ea"/>
                  <a:ea typeface="+mj-ea"/>
                </a:rPr>
                <a:t>？</a:t>
              </a:r>
            </a:p>
          </p:txBody>
        </p:sp>
      </p:grpSp>
      <p:grpSp>
        <p:nvGrpSpPr>
          <p:cNvPr id="18" name="组合 17"/>
          <p:cNvGrpSpPr/>
          <p:nvPr/>
        </p:nvGrpSpPr>
        <p:grpSpPr>
          <a:xfrm>
            <a:off x="8034615" y="3385565"/>
            <a:ext cx="3101697" cy="1969720"/>
            <a:chOff x="8034615" y="3385565"/>
            <a:chExt cx="3101697" cy="1969720"/>
          </a:xfrm>
        </p:grpSpPr>
        <p:sp>
          <p:nvSpPr>
            <p:cNvPr id="12" name="任意多边形 11"/>
            <p:cNvSpPr/>
            <p:nvPr/>
          </p:nvSpPr>
          <p:spPr>
            <a:xfrm>
              <a:off x="8034616" y="3385565"/>
              <a:ext cx="3101696" cy="1463775"/>
            </a:xfrm>
            <a:custGeom>
              <a:avLst/>
              <a:gdLst>
                <a:gd name="connsiteX0" fmla="*/ 0 w 3050787"/>
                <a:gd name="connsiteY0" fmla="*/ 359937 h 1439749"/>
                <a:gd name="connsiteX1" fmla="*/ 2330913 w 3050787"/>
                <a:gd name="connsiteY1" fmla="*/ 359937 h 1439749"/>
                <a:gd name="connsiteX2" fmla="*/ 2330913 w 3050787"/>
                <a:gd name="connsiteY2" fmla="*/ 0 h 1439749"/>
                <a:gd name="connsiteX3" fmla="*/ 3050787 w 3050787"/>
                <a:gd name="connsiteY3" fmla="*/ 719875 h 1439749"/>
                <a:gd name="connsiteX4" fmla="*/ 2330913 w 3050787"/>
                <a:gd name="connsiteY4" fmla="*/ 1439749 h 1439749"/>
                <a:gd name="connsiteX5" fmla="*/ 2330913 w 3050787"/>
                <a:gd name="connsiteY5" fmla="*/ 1079812 h 1439749"/>
                <a:gd name="connsiteX6" fmla="*/ 0 w 3050787"/>
                <a:gd name="connsiteY6" fmla="*/ 1079812 h 1439749"/>
                <a:gd name="connsiteX7" fmla="*/ 0 w 3050787"/>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0787" h="1439749">
                  <a:moveTo>
                    <a:pt x="0" y="359937"/>
                  </a:moveTo>
                  <a:lnTo>
                    <a:pt x="2330913" y="359937"/>
                  </a:lnTo>
                  <a:lnTo>
                    <a:pt x="2330913" y="0"/>
                  </a:lnTo>
                  <a:lnTo>
                    <a:pt x="3050787" y="719875"/>
                  </a:lnTo>
                  <a:lnTo>
                    <a:pt x="2330913" y="1439749"/>
                  </a:lnTo>
                  <a:lnTo>
                    <a:pt x="2330913" y="1079812"/>
                  </a:lnTo>
                  <a:lnTo>
                    <a:pt x="0" y="1079812"/>
                  </a:lnTo>
                  <a:lnTo>
                    <a:pt x="0" y="359937"/>
                  </a:lnTo>
                  <a:close/>
                </a:path>
              </a:pathLst>
            </a:custGeom>
            <a:solidFill>
              <a:srgbClr val="78B04D"/>
            </a:solidFill>
            <a:ln w="25400" cap="flat" cmpd="sng" algn="ctr">
              <a:noFill/>
              <a:prstDash val="solid"/>
              <a:miter lim="800000"/>
            </a:ln>
            <a:effectLst/>
          </p:spPr>
          <p:txBody>
            <a:bodyPr spcFirstLastPara="0" vert="horz" wrap="square" lIns="405000" tIns="315673" rIns="460453" bIns="441373" numCol="1" spcCol="953" anchor="ctr" anchorCtr="0">
              <a:noAutofit/>
            </a:bodyPr>
            <a:lstStyle/>
            <a:p>
              <a:pPr marL="0" marR="0" lvl="0" indent="0" defTabSz="533400" eaLnBrk="1" fontAlgn="auto" latinLnBrk="0" hangingPunct="1">
                <a:lnSpc>
                  <a:spcPct val="90000"/>
                </a:lnSpc>
                <a:spcBef>
                  <a:spcPct val="0"/>
                </a:spcBef>
                <a:spcAft>
                  <a:spcPct val="3500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entury Gothic"/>
                  <a:ea typeface="+mn-ea"/>
                  <a:cs typeface="+mn-cs"/>
                </a:rPr>
                <a:t>   </a:t>
              </a:r>
            </a:p>
          </p:txBody>
        </p:sp>
        <p:sp>
          <p:nvSpPr>
            <p:cNvPr id="16" name="Freeform 259"/>
            <p:cNvSpPr>
              <a:spLocks noEditPoints="1"/>
            </p:cNvSpPr>
            <p:nvPr/>
          </p:nvSpPr>
          <p:spPr bwMode="auto">
            <a:xfrm>
              <a:off x="8165140" y="3913565"/>
              <a:ext cx="406966" cy="403737"/>
            </a:xfrm>
            <a:custGeom>
              <a:avLst/>
              <a:gdLst>
                <a:gd name="T0" fmla="*/ 128 w 256"/>
                <a:gd name="T1" fmla="*/ 256 h 256"/>
                <a:gd name="T2" fmla="*/ 0 w 256"/>
                <a:gd name="T3" fmla="*/ 128 h 256"/>
                <a:gd name="T4" fmla="*/ 128 w 256"/>
                <a:gd name="T5" fmla="*/ 0 h 256"/>
                <a:gd name="T6" fmla="*/ 256 w 256"/>
                <a:gd name="T7" fmla="*/ 128 h 256"/>
                <a:gd name="T8" fmla="*/ 128 w 256"/>
                <a:gd name="T9" fmla="*/ 256 h 256"/>
                <a:gd name="T10" fmla="*/ 128 w 256"/>
                <a:gd name="T11" fmla="*/ 24 h 256"/>
                <a:gd name="T12" fmla="*/ 24 w 256"/>
                <a:gd name="T13" fmla="*/ 128 h 256"/>
                <a:gd name="T14" fmla="*/ 128 w 256"/>
                <a:gd name="T15" fmla="*/ 232 h 256"/>
                <a:gd name="T16" fmla="*/ 232 w 256"/>
                <a:gd name="T17" fmla="*/ 128 h 256"/>
                <a:gd name="T18" fmla="*/ 128 w 256"/>
                <a:gd name="T19" fmla="*/ 24 h 256"/>
                <a:gd name="T20" fmla="*/ 100 w 256"/>
                <a:gd name="T21" fmla="*/ 152 h 256"/>
                <a:gd name="T22" fmla="*/ 64 w 256"/>
                <a:gd name="T23" fmla="*/ 64 h 256"/>
                <a:gd name="T24" fmla="*/ 156 w 256"/>
                <a:gd name="T25" fmla="*/ 100 h 256"/>
                <a:gd name="T26" fmla="*/ 192 w 256"/>
                <a:gd name="T27" fmla="*/ 192 h 256"/>
                <a:gd name="T28" fmla="*/ 100 w 256"/>
                <a:gd name="T29" fmla="*/ 152 h 256"/>
                <a:gd name="T30" fmla="*/ 128 w 256"/>
                <a:gd name="T31" fmla="*/ 116 h 256"/>
                <a:gd name="T32" fmla="*/ 116 w 256"/>
                <a:gd name="T33" fmla="*/ 128 h 256"/>
                <a:gd name="T34" fmla="*/ 128 w 256"/>
                <a:gd name="T35" fmla="*/ 140 h 256"/>
                <a:gd name="T36" fmla="*/ 140 w 256"/>
                <a:gd name="T37" fmla="*/ 128 h 256"/>
                <a:gd name="T38" fmla="*/ 128 w 256"/>
                <a:gd name="T39"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00" y="152"/>
                  </a:moveTo>
                  <a:cubicBezTo>
                    <a:pt x="64" y="64"/>
                    <a:pt x="64" y="64"/>
                    <a:pt x="64" y="64"/>
                  </a:cubicBezTo>
                  <a:cubicBezTo>
                    <a:pt x="156" y="100"/>
                    <a:pt x="156" y="100"/>
                    <a:pt x="156" y="100"/>
                  </a:cubicBezTo>
                  <a:cubicBezTo>
                    <a:pt x="192" y="192"/>
                    <a:pt x="192" y="192"/>
                    <a:pt x="192" y="192"/>
                  </a:cubicBezTo>
                  <a:lnTo>
                    <a:pt x="100" y="152"/>
                  </a:lnTo>
                  <a:close/>
                  <a:moveTo>
                    <a:pt x="128" y="116"/>
                  </a:moveTo>
                  <a:cubicBezTo>
                    <a:pt x="121" y="116"/>
                    <a:pt x="116" y="121"/>
                    <a:pt x="116" y="128"/>
                  </a:cubicBezTo>
                  <a:cubicBezTo>
                    <a:pt x="116" y="135"/>
                    <a:pt x="121" y="140"/>
                    <a:pt x="128" y="140"/>
                  </a:cubicBezTo>
                  <a:cubicBezTo>
                    <a:pt x="135" y="140"/>
                    <a:pt x="140" y="135"/>
                    <a:pt x="140" y="128"/>
                  </a:cubicBezTo>
                  <a:cubicBezTo>
                    <a:pt x="140" y="121"/>
                    <a:pt x="135" y="116"/>
                    <a:pt x="128" y="116"/>
                  </a:cubicBezTo>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24" name="矩形 23"/>
            <p:cNvSpPr/>
            <p:nvPr/>
          </p:nvSpPr>
          <p:spPr>
            <a:xfrm>
              <a:off x="8034615" y="3851982"/>
              <a:ext cx="2492189" cy="479555"/>
            </a:xfrm>
            <a:prstGeom prst="rect">
              <a:avLst/>
            </a:prstGeom>
          </p:spPr>
          <p:txBody>
            <a:bodyPr wrap="square">
              <a:spAutoFit/>
            </a:bodyPr>
            <a:lstStyle/>
            <a:p>
              <a:pPr algn="ctr">
                <a:lnSpc>
                  <a:spcPct val="150000"/>
                </a:lnSpc>
              </a:pPr>
              <a:r>
                <a:rPr lang="zh-CN" altLang="en-US" sz="1867" b="1" dirty="0">
                  <a:solidFill>
                    <a:schemeClr val="bg1"/>
                  </a:solidFill>
                </a:rPr>
                <a:t>模型优化方式</a:t>
              </a:r>
              <a:endParaRPr lang="en-US" altLang="zh-CN" sz="1867" b="1" dirty="0">
                <a:solidFill>
                  <a:schemeClr val="bg1"/>
                </a:solidFill>
              </a:endParaRPr>
            </a:p>
          </p:txBody>
        </p:sp>
        <p:sp>
          <p:nvSpPr>
            <p:cNvPr id="27" name="文本框 26"/>
            <p:cNvSpPr txBox="1"/>
            <p:nvPr/>
          </p:nvSpPr>
          <p:spPr>
            <a:xfrm>
              <a:off x="8426726" y="4645860"/>
              <a:ext cx="1847390" cy="709425"/>
            </a:xfrm>
            <a:prstGeom prst="rect">
              <a:avLst/>
            </a:prstGeom>
            <a:noFill/>
          </p:spPr>
          <p:txBody>
            <a:bodyPr wrap="square" lIns="68580" tIns="34290" rIns="68580" bIns="34290" rtlCol="0">
              <a:spAutoFit/>
            </a:bodyPr>
            <a:lstStyle/>
            <a:p>
              <a:pPr defTabSz="457200">
                <a:lnSpc>
                  <a:spcPct val="130000"/>
                </a:lnSpc>
              </a:pPr>
              <a:r>
                <a:rPr lang="en-US" altLang="zh-CN" sz="1600" b="1" dirty="0" err="1">
                  <a:solidFill>
                    <a:schemeClr val="tx1">
                      <a:lumMod val="85000"/>
                      <a:lumOff val="15000"/>
                    </a:schemeClr>
                  </a:solidFill>
                  <a:latin typeface="+mj-ea"/>
                  <a:ea typeface="+mj-ea"/>
                </a:rPr>
                <a:t>LightGBM</a:t>
              </a:r>
              <a:r>
                <a:rPr lang="zh-CN" altLang="en-US" sz="1600" b="1" dirty="0">
                  <a:solidFill>
                    <a:schemeClr val="tx1">
                      <a:lumMod val="85000"/>
                      <a:lumOff val="15000"/>
                    </a:schemeClr>
                  </a:solidFill>
                  <a:latin typeface="+mj-ea"/>
                  <a:ea typeface="+mj-ea"/>
                </a:rPr>
                <a:t>为何优于</a:t>
              </a:r>
              <a:r>
                <a:rPr lang="en-US" altLang="zh-CN" sz="1600" b="1" dirty="0" err="1">
                  <a:solidFill>
                    <a:schemeClr val="tx1">
                      <a:lumMod val="85000"/>
                      <a:lumOff val="15000"/>
                    </a:schemeClr>
                  </a:solidFill>
                  <a:latin typeface="+mj-ea"/>
                  <a:ea typeface="+mj-ea"/>
                </a:rPr>
                <a:t>XGBoost</a:t>
              </a:r>
              <a:r>
                <a:rPr lang="zh-CN" altLang="en-US" sz="1600" b="1" dirty="0">
                  <a:solidFill>
                    <a:schemeClr val="tx1">
                      <a:lumMod val="85000"/>
                      <a:lumOff val="15000"/>
                    </a:schemeClr>
                  </a:solidFill>
                  <a:latin typeface="+mj-ea"/>
                  <a:ea typeface="+mj-ea"/>
                </a:rPr>
                <a:t>？</a:t>
              </a:r>
            </a:p>
          </p:txBody>
        </p:sp>
      </p:grpSp>
    </p:spTree>
    <p:extLst>
      <p:ext uri="{BB962C8B-B14F-4D97-AF65-F5344CB8AC3E}">
        <p14:creationId xmlns:p14="http://schemas.microsoft.com/office/powerpoint/2010/main" val="170209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右箭头 30"/>
          <p:cNvSpPr/>
          <p:nvPr/>
        </p:nvSpPr>
        <p:spPr>
          <a:xfrm>
            <a:off x="450656" y="2526360"/>
            <a:ext cx="10765555" cy="2160761"/>
          </a:xfrm>
          <a:prstGeom prst="rightArrow">
            <a:avLst>
              <a:gd name="adj1" fmla="val 64159"/>
              <a:gd name="adj2" fmla="val 7477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2" name="矩形 31"/>
          <p:cNvSpPr/>
          <p:nvPr/>
        </p:nvSpPr>
        <p:spPr>
          <a:xfrm>
            <a:off x="1483229" y="3214746"/>
            <a:ext cx="1453254" cy="783992"/>
          </a:xfrm>
          <a:prstGeom prst="rect">
            <a:avLst/>
          </a:prstGeom>
          <a:solidFill>
            <a:srgbClr val="FFD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103154"/>
                </a:solidFill>
                <a:cs typeface="+mn-ea"/>
                <a:sym typeface="+mn-lt"/>
              </a:rPr>
              <a:t>数据</a:t>
            </a:r>
          </a:p>
        </p:txBody>
      </p:sp>
      <p:cxnSp>
        <p:nvCxnSpPr>
          <p:cNvPr id="36" name="直接连接符 13"/>
          <p:cNvCxnSpPr/>
          <p:nvPr/>
        </p:nvCxnSpPr>
        <p:spPr>
          <a:xfrm>
            <a:off x="1483229" y="1438611"/>
            <a:ext cx="0" cy="177613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Freeform 234"/>
          <p:cNvSpPr>
            <a:spLocks noChangeAspect="1"/>
          </p:cNvSpPr>
          <p:nvPr/>
        </p:nvSpPr>
        <p:spPr bwMode="auto">
          <a:xfrm>
            <a:off x="936483" y="1723383"/>
            <a:ext cx="530423" cy="511921"/>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FFD03C"/>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cs typeface="+mn-ea"/>
              <a:sym typeface="+mn-lt"/>
            </a:endParaRPr>
          </a:p>
        </p:txBody>
      </p:sp>
      <p:sp>
        <p:nvSpPr>
          <p:cNvPr id="54" name="文本框 53"/>
          <p:cNvSpPr txBox="1"/>
          <p:nvPr/>
        </p:nvSpPr>
        <p:spPr>
          <a:xfrm>
            <a:off x="1567577" y="1177782"/>
            <a:ext cx="3141569" cy="16927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cs typeface="+mn-ea"/>
                <a:sym typeface="+mn-lt"/>
              </a:rPr>
              <a:t>结合对数据分布可视化的判断、对数据类别的判断以及对数据类别相关性的判断（</a:t>
            </a:r>
            <a:r>
              <a:rPr lang="zh-CN" altLang="en-US" sz="1600" dirty="0">
                <a:solidFill>
                  <a:srgbClr val="FF0000"/>
                </a:solidFill>
                <a:cs typeface="+mn-ea"/>
                <a:sym typeface="+mn-lt"/>
              </a:rPr>
              <a:t>相关性是否可以作为一个优良标准存疑</a:t>
            </a:r>
            <a:r>
              <a:rPr lang="zh-CN" altLang="en-US" sz="1600" dirty="0">
                <a:solidFill>
                  <a:schemeClr val="tx1">
                    <a:lumMod val="75000"/>
                    <a:lumOff val="25000"/>
                  </a:schemeClr>
                </a:solidFill>
                <a:cs typeface="+mn-ea"/>
                <a:sym typeface="+mn-lt"/>
              </a:rPr>
              <a:t>），对可以排除的特征进行剔除</a:t>
            </a:r>
          </a:p>
        </p:txBody>
      </p:sp>
      <p:grpSp>
        <p:nvGrpSpPr>
          <p:cNvPr id="9" name="组合 8"/>
          <p:cNvGrpSpPr/>
          <p:nvPr/>
        </p:nvGrpSpPr>
        <p:grpSpPr>
          <a:xfrm>
            <a:off x="4875639" y="1438612"/>
            <a:ext cx="3789163" cy="2560126"/>
            <a:chOff x="4875639" y="1438612"/>
            <a:chExt cx="3789163" cy="2560126"/>
          </a:xfrm>
        </p:grpSpPr>
        <p:sp>
          <p:nvSpPr>
            <p:cNvPr id="34" name="矩形 33"/>
            <p:cNvSpPr/>
            <p:nvPr/>
          </p:nvSpPr>
          <p:spPr>
            <a:xfrm>
              <a:off x="5384070" y="3214746"/>
              <a:ext cx="1453254" cy="783992"/>
            </a:xfrm>
            <a:prstGeom prst="rect">
              <a:avLst/>
            </a:prstGeom>
            <a:solidFill>
              <a:srgbClr val="103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cs typeface="+mn-ea"/>
                  <a:sym typeface="+mn-lt"/>
                </a:rPr>
                <a:t>关注</a:t>
              </a:r>
            </a:p>
          </p:txBody>
        </p:sp>
        <p:cxnSp>
          <p:nvCxnSpPr>
            <p:cNvPr id="38" name="直接连接符 15"/>
            <p:cNvCxnSpPr/>
            <p:nvPr/>
          </p:nvCxnSpPr>
          <p:spPr>
            <a:xfrm>
              <a:off x="5384070" y="1553000"/>
              <a:ext cx="0" cy="1776134"/>
            </a:xfrm>
            <a:prstGeom prst="line">
              <a:avLst/>
            </a:prstGeom>
            <a:ln>
              <a:solidFill>
                <a:srgbClr val="103154"/>
              </a:solidFill>
            </a:ln>
          </p:spPr>
          <p:style>
            <a:lnRef idx="1">
              <a:schemeClr val="accent1"/>
            </a:lnRef>
            <a:fillRef idx="0">
              <a:schemeClr val="accent1"/>
            </a:fillRef>
            <a:effectRef idx="0">
              <a:schemeClr val="accent1"/>
            </a:effectRef>
            <a:fontRef idx="minor">
              <a:schemeClr val="tx1"/>
            </a:fontRef>
          </p:style>
        </p:cxnSp>
        <p:sp>
          <p:nvSpPr>
            <p:cNvPr id="42" name="Freeform 197"/>
            <p:cNvSpPr>
              <a:spLocks noChangeAspect="1" noEditPoints="1"/>
            </p:cNvSpPr>
            <p:nvPr/>
          </p:nvSpPr>
          <p:spPr bwMode="auto">
            <a:xfrm>
              <a:off x="4875639" y="1726525"/>
              <a:ext cx="475785" cy="511921"/>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103154"/>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cs typeface="+mn-ea"/>
                <a:sym typeface="+mn-lt"/>
              </a:endParaRPr>
            </a:p>
          </p:txBody>
        </p:sp>
        <p:sp>
          <p:nvSpPr>
            <p:cNvPr id="52" name="文本框 51"/>
            <p:cNvSpPr txBox="1"/>
            <p:nvPr/>
          </p:nvSpPr>
          <p:spPr>
            <a:xfrm>
              <a:off x="5523233" y="1438612"/>
              <a:ext cx="3141569" cy="9782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cs typeface="+mn-ea"/>
                  <a:sym typeface="+mn-lt"/>
                </a:rPr>
                <a:t>相关性能否作为一个合格的预测标准吗？</a:t>
              </a:r>
              <a:endParaRPr lang="en-US" altLang="zh-CN" sz="1600" dirty="0">
                <a:solidFill>
                  <a:schemeClr val="tx1">
                    <a:lumMod val="75000"/>
                    <a:lumOff val="25000"/>
                  </a:schemeClr>
                </a:solidFill>
                <a:cs typeface="+mn-ea"/>
                <a:sym typeface="+mn-lt"/>
              </a:endParaRPr>
            </a:p>
            <a:p>
              <a:pPr>
                <a:lnSpc>
                  <a:spcPct val="130000"/>
                </a:lnSpc>
              </a:pPr>
              <a:endParaRPr lang="zh-CN" altLang="en-US" sz="1333" dirty="0">
                <a:solidFill>
                  <a:schemeClr val="tx1">
                    <a:lumMod val="75000"/>
                    <a:lumOff val="25000"/>
                  </a:schemeClr>
                </a:solidFill>
                <a:cs typeface="+mn-ea"/>
                <a:sym typeface="+mn-lt"/>
              </a:endParaRPr>
            </a:p>
          </p:txBody>
        </p:sp>
      </p:grpSp>
      <p:grpSp>
        <p:nvGrpSpPr>
          <p:cNvPr id="4" name="组合 3"/>
          <p:cNvGrpSpPr/>
          <p:nvPr/>
        </p:nvGrpSpPr>
        <p:grpSpPr>
          <a:xfrm>
            <a:off x="2731016" y="3214746"/>
            <a:ext cx="3914756" cy="2560121"/>
            <a:chOff x="2731016" y="3214746"/>
            <a:chExt cx="3914756" cy="2560121"/>
          </a:xfrm>
        </p:grpSpPr>
        <p:sp>
          <p:nvSpPr>
            <p:cNvPr id="33" name="矩形 32"/>
            <p:cNvSpPr/>
            <p:nvPr/>
          </p:nvSpPr>
          <p:spPr>
            <a:xfrm>
              <a:off x="3433650" y="3214746"/>
              <a:ext cx="1453254" cy="783992"/>
            </a:xfrm>
            <a:prstGeom prst="rect">
              <a:avLst/>
            </a:prstGeom>
            <a:solidFill>
              <a:srgbClr val="FFD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103154"/>
                  </a:solidFill>
                  <a:cs typeface="+mn-ea"/>
                  <a:sym typeface="+mn-lt"/>
                </a:rPr>
                <a:t>模型</a:t>
              </a:r>
            </a:p>
          </p:txBody>
        </p:sp>
        <p:cxnSp>
          <p:nvCxnSpPr>
            <p:cNvPr id="37" name="直接连接符 14"/>
            <p:cNvCxnSpPr/>
            <p:nvPr/>
          </p:nvCxnSpPr>
          <p:spPr>
            <a:xfrm>
              <a:off x="3433650" y="3998733"/>
              <a:ext cx="0" cy="177613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Freeform 113"/>
            <p:cNvSpPr>
              <a:spLocks noChangeAspect="1"/>
            </p:cNvSpPr>
            <p:nvPr/>
          </p:nvSpPr>
          <p:spPr bwMode="auto">
            <a:xfrm>
              <a:off x="2731016" y="5010126"/>
              <a:ext cx="571757" cy="511921"/>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FFD03C"/>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cs typeface="+mn-ea"/>
                <a:sym typeface="+mn-lt"/>
              </a:endParaRPr>
            </a:p>
          </p:txBody>
        </p:sp>
        <p:sp>
          <p:nvSpPr>
            <p:cNvPr id="50" name="文本框 49"/>
            <p:cNvSpPr txBox="1"/>
            <p:nvPr/>
          </p:nvSpPr>
          <p:spPr>
            <a:xfrm>
              <a:off x="3504203" y="4568808"/>
              <a:ext cx="3141569"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cs typeface="+mn-ea"/>
                  <a:sym typeface="+mn-lt"/>
                </a:rPr>
                <a:t>使用决策树，结合</a:t>
              </a:r>
              <a:r>
                <a:rPr lang="en-US" altLang="zh-CN" sz="1600" dirty="0">
                  <a:solidFill>
                    <a:schemeClr val="tx1">
                      <a:lumMod val="75000"/>
                      <a:lumOff val="25000"/>
                    </a:schemeClr>
                  </a:solidFill>
                  <a:cs typeface="+mn-ea"/>
                  <a:sym typeface="+mn-lt"/>
                </a:rPr>
                <a:t>pandas</a:t>
              </a:r>
              <a:r>
                <a:rPr lang="zh-CN" altLang="en-US" sz="1600" dirty="0">
                  <a:solidFill>
                    <a:schemeClr val="tx1">
                      <a:lumMod val="75000"/>
                      <a:lumOff val="25000"/>
                    </a:schemeClr>
                  </a:solidFill>
                  <a:cs typeface="+mn-ea"/>
                  <a:sym typeface="+mn-lt"/>
                </a:rPr>
                <a:t>和</a:t>
              </a:r>
              <a:r>
                <a:rPr lang="en-US" altLang="zh-CN" sz="1600" dirty="0" err="1">
                  <a:solidFill>
                    <a:schemeClr val="tx1">
                      <a:lumMod val="75000"/>
                      <a:lumOff val="25000"/>
                    </a:schemeClr>
                  </a:solidFill>
                  <a:cs typeface="+mn-ea"/>
                  <a:sym typeface="+mn-lt"/>
                </a:rPr>
                <a:t>sklearn</a:t>
              </a:r>
              <a:r>
                <a:rPr lang="zh-CN" altLang="en-US" sz="1600" dirty="0">
                  <a:solidFill>
                    <a:schemeClr val="tx1">
                      <a:lumMod val="75000"/>
                      <a:lumOff val="25000"/>
                    </a:schemeClr>
                  </a:solidFill>
                  <a:cs typeface="+mn-ea"/>
                  <a:sym typeface="+mn-lt"/>
                </a:rPr>
                <a:t>库函数；使用</a:t>
              </a:r>
              <a:r>
                <a:rPr lang="en-US" altLang="zh-CN" sz="1600" dirty="0" err="1">
                  <a:solidFill>
                    <a:schemeClr val="tx1">
                      <a:lumMod val="75000"/>
                      <a:lumOff val="25000"/>
                    </a:schemeClr>
                  </a:solidFill>
                  <a:cs typeface="+mn-ea"/>
                  <a:sym typeface="+mn-lt"/>
                </a:rPr>
                <a:t>gridsearchv</a:t>
              </a:r>
              <a:r>
                <a:rPr lang="zh-CN" altLang="en-US" sz="1600" dirty="0">
                  <a:solidFill>
                    <a:schemeClr val="tx1">
                      <a:lumMod val="75000"/>
                      <a:lumOff val="25000"/>
                    </a:schemeClr>
                  </a:solidFill>
                  <a:cs typeface="+mn-ea"/>
                  <a:sym typeface="+mn-lt"/>
                </a:rPr>
                <a:t>、验证节省人力。</a:t>
              </a:r>
            </a:p>
          </p:txBody>
        </p:sp>
      </p:grpSp>
      <p:grpSp>
        <p:nvGrpSpPr>
          <p:cNvPr id="10" name="组合 9"/>
          <p:cNvGrpSpPr/>
          <p:nvPr/>
        </p:nvGrpSpPr>
        <p:grpSpPr>
          <a:xfrm>
            <a:off x="6627576" y="3214746"/>
            <a:ext cx="3848484" cy="3079924"/>
            <a:chOff x="6627576" y="3214746"/>
            <a:chExt cx="3848484" cy="3079924"/>
          </a:xfrm>
        </p:grpSpPr>
        <p:sp>
          <p:nvSpPr>
            <p:cNvPr id="35" name="矩形 34"/>
            <p:cNvSpPr/>
            <p:nvPr/>
          </p:nvSpPr>
          <p:spPr>
            <a:xfrm>
              <a:off x="7334491" y="3214746"/>
              <a:ext cx="1453254" cy="783992"/>
            </a:xfrm>
            <a:prstGeom prst="rect">
              <a:avLst/>
            </a:prstGeom>
            <a:solidFill>
              <a:srgbClr val="103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cs typeface="+mn-ea"/>
                  <a:sym typeface="+mn-lt"/>
                </a:rPr>
                <a:t>结果</a:t>
              </a:r>
            </a:p>
          </p:txBody>
        </p:sp>
        <p:cxnSp>
          <p:nvCxnSpPr>
            <p:cNvPr id="39" name="直接连接符 16"/>
            <p:cNvCxnSpPr/>
            <p:nvPr/>
          </p:nvCxnSpPr>
          <p:spPr>
            <a:xfrm>
              <a:off x="7326236" y="3985189"/>
              <a:ext cx="0" cy="1776134"/>
            </a:xfrm>
            <a:prstGeom prst="line">
              <a:avLst/>
            </a:prstGeom>
            <a:ln>
              <a:solidFill>
                <a:srgbClr val="103154"/>
              </a:solidFill>
            </a:ln>
          </p:spPr>
          <p:style>
            <a:lnRef idx="1">
              <a:schemeClr val="accent1"/>
            </a:lnRef>
            <a:fillRef idx="0">
              <a:schemeClr val="accent1"/>
            </a:fillRef>
            <a:effectRef idx="0">
              <a:schemeClr val="accent1"/>
            </a:effectRef>
            <a:fontRef idx="minor">
              <a:schemeClr val="tx1"/>
            </a:fontRef>
          </p:style>
        </p:cxnSp>
        <p:sp>
          <p:nvSpPr>
            <p:cNvPr id="40" name="Freeform 89"/>
            <p:cNvSpPr>
              <a:spLocks noChangeAspect="1" noEditPoints="1"/>
            </p:cNvSpPr>
            <p:nvPr/>
          </p:nvSpPr>
          <p:spPr bwMode="auto">
            <a:xfrm>
              <a:off x="6627576" y="5003358"/>
              <a:ext cx="638050" cy="511921"/>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103154"/>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cs typeface="+mn-ea"/>
                <a:sym typeface="+mn-lt"/>
              </a:endParaRPr>
            </a:p>
          </p:txBody>
        </p:sp>
        <p:sp>
          <p:nvSpPr>
            <p:cNvPr id="48" name="文本框 47"/>
            <p:cNvSpPr txBox="1"/>
            <p:nvPr/>
          </p:nvSpPr>
          <p:spPr>
            <a:xfrm>
              <a:off x="7334491" y="4601899"/>
              <a:ext cx="3141569" cy="16927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cs typeface="+mn-ea"/>
                  <a:sym typeface="+mn-lt"/>
                </a:rPr>
                <a:t>改变深度进行预测，在</a:t>
              </a:r>
              <a:r>
                <a:rPr lang="en-US" altLang="zh-CN" sz="1600" dirty="0">
                  <a:solidFill>
                    <a:schemeClr val="tx1">
                      <a:lumMod val="75000"/>
                      <a:lumOff val="25000"/>
                    </a:schemeClr>
                  </a:solidFill>
                  <a:cs typeface="+mn-ea"/>
                  <a:sym typeface="+mn-lt"/>
                </a:rPr>
                <a:t>16</a:t>
              </a:r>
              <a:r>
                <a:rPr lang="zh-CN" altLang="en-US" sz="1600" dirty="0">
                  <a:solidFill>
                    <a:schemeClr val="tx1">
                      <a:lumMod val="75000"/>
                      <a:lumOff val="25000"/>
                    </a:schemeClr>
                  </a:solidFill>
                  <a:cs typeface="+mn-ea"/>
                  <a:sym typeface="+mn-lt"/>
                </a:rPr>
                <a:t>层左右获得最好结果，最终获得的</a:t>
              </a:r>
              <a:r>
                <a:rPr lang="en-US" altLang="zh-CN" sz="1600" dirty="0">
                  <a:solidFill>
                    <a:schemeClr val="tx1">
                      <a:lumMod val="75000"/>
                      <a:lumOff val="25000"/>
                    </a:schemeClr>
                  </a:solidFill>
                  <a:cs typeface="+mn-ea"/>
                  <a:sym typeface="+mn-lt"/>
                </a:rPr>
                <a:t>f1_score</a:t>
              </a:r>
              <a:r>
                <a:rPr lang="zh-CN" altLang="en-US" sz="1600" dirty="0">
                  <a:solidFill>
                    <a:schemeClr val="tx1">
                      <a:lumMod val="75000"/>
                      <a:lumOff val="25000"/>
                    </a:schemeClr>
                  </a:solidFill>
                  <a:cs typeface="+mn-ea"/>
                  <a:sym typeface="+mn-lt"/>
                </a:rPr>
                <a:t>为</a:t>
              </a:r>
              <a:r>
                <a:rPr lang="en-US" altLang="zh-CN" sz="1600" dirty="0">
                  <a:solidFill>
                    <a:schemeClr val="accent2"/>
                  </a:solidFill>
                  <a:cs typeface="+mn-ea"/>
                  <a:sym typeface="+mn-lt"/>
                </a:rPr>
                <a:t>0.9119</a:t>
              </a:r>
              <a:r>
                <a:rPr lang="zh-CN" altLang="en-US" sz="1600" dirty="0">
                  <a:solidFill>
                    <a:schemeClr val="tx1">
                      <a:lumMod val="75000"/>
                      <a:lumOff val="25000"/>
                    </a:schemeClr>
                  </a:solidFill>
                  <a:cs typeface="+mn-ea"/>
                  <a:sym typeface="+mn-lt"/>
                </a:rPr>
                <a:t>。在经过大量手动调参并解决先前的过拟合之后得到了局部最优：</a:t>
              </a:r>
              <a:r>
                <a:rPr lang="en-US" altLang="zh-CN" sz="1600" dirty="0">
                  <a:solidFill>
                    <a:schemeClr val="accent2"/>
                  </a:solidFill>
                  <a:cs typeface="+mn-ea"/>
                  <a:sym typeface="+mn-lt"/>
                </a:rPr>
                <a:t>0.91770295</a:t>
              </a:r>
              <a:endParaRPr lang="zh-CN" altLang="en-US" sz="1600" dirty="0">
                <a:solidFill>
                  <a:schemeClr val="accent2"/>
                </a:solidFill>
                <a:cs typeface="+mn-ea"/>
                <a:sym typeface="+mn-lt"/>
              </a:endParaRPr>
            </a:p>
          </p:txBody>
        </p:sp>
      </p:grpSp>
      <p:sp>
        <p:nvSpPr>
          <p:cNvPr id="24" name="文本框 23"/>
          <p:cNvSpPr txBox="1"/>
          <p:nvPr/>
        </p:nvSpPr>
        <p:spPr>
          <a:xfrm>
            <a:off x="1497125" y="157456"/>
            <a:ext cx="6241407"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决策树</a:t>
            </a:r>
            <a:r>
              <a:rPr lang="en-US" altLang="zh-CN" sz="2400" b="1" kern="0" dirty="0">
                <a:latin typeface="微软雅黑" panose="020B0503020204020204" pitchFamily="34" charset="-122"/>
                <a:ea typeface="微软雅黑" panose="020B0503020204020204" pitchFamily="34" charset="-122"/>
                <a:cs typeface="微软雅黑"/>
              </a:rPr>
              <a:t>(</a:t>
            </a:r>
            <a:r>
              <a:rPr lang="zh-CN" altLang="en-US" sz="2400" b="1" kern="0" dirty="0">
                <a:latin typeface="微软雅黑" panose="020B0503020204020204" pitchFamily="34" charset="-122"/>
                <a:ea typeface="微软雅黑" panose="020B0503020204020204" pitchFamily="34" charset="-122"/>
                <a:cs typeface="微软雅黑"/>
              </a:rPr>
              <a:t>非线性的分类解决方法</a:t>
            </a:r>
            <a:r>
              <a:rPr lang="en-US" altLang="zh-CN" sz="2400" b="1" kern="0" dirty="0">
                <a:latin typeface="微软雅黑" panose="020B0503020204020204" pitchFamily="34" charset="-122"/>
                <a:ea typeface="微软雅黑" panose="020B0503020204020204" pitchFamily="34" charset="-122"/>
                <a:cs typeface="微软雅黑"/>
              </a:rPr>
              <a:t>)</a:t>
            </a:r>
            <a:r>
              <a:rPr lang="zh-CN" altLang="en-US" sz="3200" b="1" kern="0" dirty="0">
                <a:latin typeface="微软雅黑" panose="020B0503020204020204" pitchFamily="34" charset="-122"/>
                <a:ea typeface="微软雅黑" panose="020B0503020204020204" pitchFamily="34" charset="-122"/>
                <a:cs typeface="微软雅黑"/>
              </a:rPr>
              <a:t>：</a:t>
            </a:r>
          </a:p>
        </p:txBody>
      </p:sp>
      <p:pic>
        <p:nvPicPr>
          <p:cNvPr id="44" name="图片 43">
            <a:extLst>
              <a:ext uri="{FF2B5EF4-FFF2-40B4-BE49-F238E27FC236}">
                <a16:creationId xmlns:a16="http://schemas.microsoft.com/office/drawing/2014/main" id="{3083AF22-CAC1-4A85-91CE-B521CB515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981" y="3149790"/>
            <a:ext cx="5019675" cy="3390900"/>
          </a:xfrm>
          <a:prstGeom prst="rect">
            <a:avLst/>
          </a:prstGeom>
        </p:spPr>
      </p:pic>
      <p:pic>
        <p:nvPicPr>
          <p:cNvPr id="46" name="图片 45">
            <a:extLst>
              <a:ext uri="{FF2B5EF4-FFF2-40B4-BE49-F238E27FC236}">
                <a16:creationId xmlns:a16="http://schemas.microsoft.com/office/drawing/2014/main" id="{F8BFB70D-953B-4B8F-B29B-CE7E50321CFF}"/>
              </a:ext>
            </a:extLst>
          </p:cNvPr>
          <p:cNvPicPr/>
          <p:nvPr/>
        </p:nvPicPr>
        <p:blipFill>
          <a:blip r:embed="rId4"/>
          <a:stretch>
            <a:fillRect/>
          </a:stretch>
        </p:blipFill>
        <p:spPr>
          <a:xfrm>
            <a:off x="7842664" y="842317"/>
            <a:ext cx="4054011" cy="5528845"/>
          </a:xfrm>
          <a:prstGeom prst="rect">
            <a:avLst/>
          </a:prstGeom>
        </p:spPr>
      </p:pic>
      <p:sp>
        <p:nvSpPr>
          <p:cNvPr id="3" name="矩形 2"/>
          <p:cNvSpPr/>
          <p:nvPr/>
        </p:nvSpPr>
        <p:spPr>
          <a:xfrm>
            <a:off x="7842664" y="3352720"/>
            <a:ext cx="4054011" cy="68019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224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右箭头 30"/>
          <p:cNvSpPr/>
          <p:nvPr/>
        </p:nvSpPr>
        <p:spPr>
          <a:xfrm>
            <a:off x="788109" y="2519766"/>
            <a:ext cx="10765555" cy="2160761"/>
          </a:xfrm>
          <a:prstGeom prst="rightArrow">
            <a:avLst>
              <a:gd name="adj1" fmla="val 64159"/>
              <a:gd name="adj2" fmla="val 7477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2" name="矩形 31"/>
          <p:cNvSpPr/>
          <p:nvPr/>
        </p:nvSpPr>
        <p:spPr>
          <a:xfrm>
            <a:off x="1820682" y="3208152"/>
            <a:ext cx="1453254" cy="783992"/>
          </a:xfrm>
          <a:prstGeom prst="rect">
            <a:avLst/>
          </a:prstGeom>
          <a:solidFill>
            <a:srgbClr val="FFD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103154"/>
                </a:solidFill>
                <a:cs typeface="+mn-ea"/>
                <a:sym typeface="+mn-lt"/>
              </a:rPr>
              <a:t>问题</a:t>
            </a:r>
          </a:p>
        </p:txBody>
      </p:sp>
      <p:cxnSp>
        <p:nvCxnSpPr>
          <p:cNvPr id="36" name="直接连接符 13"/>
          <p:cNvCxnSpPr/>
          <p:nvPr/>
        </p:nvCxnSpPr>
        <p:spPr>
          <a:xfrm>
            <a:off x="1820682" y="1432017"/>
            <a:ext cx="0" cy="177613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Freeform 234"/>
          <p:cNvSpPr>
            <a:spLocks noChangeAspect="1"/>
          </p:cNvSpPr>
          <p:nvPr/>
        </p:nvSpPr>
        <p:spPr bwMode="auto">
          <a:xfrm>
            <a:off x="1273936" y="1716789"/>
            <a:ext cx="530423" cy="511921"/>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FFD03C"/>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cs typeface="+mn-ea"/>
              <a:sym typeface="+mn-lt"/>
            </a:endParaRPr>
          </a:p>
        </p:txBody>
      </p:sp>
      <p:sp>
        <p:nvSpPr>
          <p:cNvPr id="54" name="文本框 53"/>
          <p:cNvSpPr txBox="1"/>
          <p:nvPr/>
        </p:nvSpPr>
        <p:spPr>
          <a:xfrm>
            <a:off x="1953118" y="1432018"/>
            <a:ext cx="3141569" cy="7073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cs typeface="+mn-ea"/>
                <a:sym typeface="+mn-lt"/>
              </a:rPr>
              <a:t>相关性能否作为一个合格的预测标准吗？</a:t>
            </a:r>
            <a:endParaRPr lang="en-US" altLang="zh-CN" sz="1600" dirty="0">
              <a:solidFill>
                <a:schemeClr val="tx1">
                  <a:lumMod val="75000"/>
                  <a:lumOff val="25000"/>
                </a:schemeClr>
              </a:solidFill>
              <a:cs typeface="+mn-ea"/>
              <a:sym typeface="+mn-lt"/>
            </a:endParaRPr>
          </a:p>
        </p:txBody>
      </p:sp>
      <p:grpSp>
        <p:nvGrpSpPr>
          <p:cNvPr id="3" name="组合 2"/>
          <p:cNvGrpSpPr/>
          <p:nvPr/>
        </p:nvGrpSpPr>
        <p:grpSpPr>
          <a:xfrm>
            <a:off x="5213092" y="1432018"/>
            <a:ext cx="3789163" cy="2560126"/>
            <a:chOff x="5213092" y="1432018"/>
            <a:chExt cx="3789163" cy="2560126"/>
          </a:xfrm>
        </p:grpSpPr>
        <p:sp>
          <p:nvSpPr>
            <p:cNvPr id="34" name="矩形 33"/>
            <p:cNvSpPr/>
            <p:nvPr/>
          </p:nvSpPr>
          <p:spPr>
            <a:xfrm>
              <a:off x="5721523" y="3208152"/>
              <a:ext cx="1453254" cy="783992"/>
            </a:xfrm>
            <a:prstGeom prst="rect">
              <a:avLst/>
            </a:prstGeom>
            <a:solidFill>
              <a:srgbClr val="103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cs typeface="+mn-ea"/>
                  <a:sym typeface="+mn-lt"/>
                </a:rPr>
                <a:t>例证</a:t>
              </a:r>
            </a:p>
          </p:txBody>
        </p:sp>
        <p:cxnSp>
          <p:nvCxnSpPr>
            <p:cNvPr id="38" name="直接连接符 15"/>
            <p:cNvCxnSpPr/>
            <p:nvPr/>
          </p:nvCxnSpPr>
          <p:spPr>
            <a:xfrm>
              <a:off x="5721523" y="1546406"/>
              <a:ext cx="0" cy="1776134"/>
            </a:xfrm>
            <a:prstGeom prst="line">
              <a:avLst/>
            </a:prstGeom>
            <a:ln>
              <a:solidFill>
                <a:srgbClr val="103154"/>
              </a:solidFill>
            </a:ln>
          </p:spPr>
          <p:style>
            <a:lnRef idx="1">
              <a:schemeClr val="accent1"/>
            </a:lnRef>
            <a:fillRef idx="0">
              <a:schemeClr val="accent1"/>
            </a:fillRef>
            <a:effectRef idx="0">
              <a:schemeClr val="accent1"/>
            </a:effectRef>
            <a:fontRef idx="minor">
              <a:schemeClr val="tx1"/>
            </a:fontRef>
          </p:style>
        </p:cxnSp>
        <p:sp>
          <p:nvSpPr>
            <p:cNvPr id="42" name="Freeform 197"/>
            <p:cNvSpPr>
              <a:spLocks noChangeAspect="1" noEditPoints="1"/>
            </p:cNvSpPr>
            <p:nvPr/>
          </p:nvSpPr>
          <p:spPr bwMode="auto">
            <a:xfrm>
              <a:off x="5213092" y="1719931"/>
              <a:ext cx="475785" cy="511921"/>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103154"/>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cs typeface="+mn-ea"/>
                <a:sym typeface="+mn-lt"/>
              </a:endParaRPr>
            </a:p>
          </p:txBody>
        </p:sp>
        <p:sp>
          <p:nvSpPr>
            <p:cNvPr id="52" name="文本框 51"/>
            <p:cNvSpPr txBox="1"/>
            <p:nvPr/>
          </p:nvSpPr>
          <p:spPr>
            <a:xfrm>
              <a:off x="5860686" y="1432018"/>
              <a:ext cx="3141569" cy="1639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cs typeface="+mn-ea"/>
                  <a:sym typeface="+mn-lt"/>
                </a:rPr>
                <a:t>数据预处理过程中分配了不同的值并进行了一定的归一化处理，但是非数字类型的资料进行数据化是一个随机的过程</a:t>
              </a:r>
              <a:r>
                <a:rPr lang="zh-CN" altLang="en-US" sz="1333" dirty="0">
                  <a:solidFill>
                    <a:schemeClr val="tx1">
                      <a:lumMod val="75000"/>
                      <a:lumOff val="25000"/>
                    </a:schemeClr>
                  </a:solidFill>
                  <a:cs typeface="+mn-ea"/>
                  <a:sym typeface="+mn-lt"/>
                </a:rPr>
                <a:t>。</a:t>
              </a:r>
              <a:endParaRPr lang="en-US" altLang="zh-CN" sz="1333" dirty="0">
                <a:solidFill>
                  <a:schemeClr val="tx1">
                    <a:lumMod val="75000"/>
                    <a:lumOff val="25000"/>
                  </a:schemeClr>
                </a:solidFill>
                <a:cs typeface="+mn-ea"/>
                <a:sym typeface="+mn-lt"/>
              </a:endParaRPr>
            </a:p>
            <a:p>
              <a:pPr>
                <a:lnSpc>
                  <a:spcPct val="130000"/>
                </a:lnSpc>
              </a:pPr>
              <a:endParaRPr lang="zh-CN" altLang="en-US" sz="1333" dirty="0">
                <a:solidFill>
                  <a:schemeClr val="tx1">
                    <a:lumMod val="75000"/>
                    <a:lumOff val="25000"/>
                  </a:schemeClr>
                </a:solidFill>
                <a:cs typeface="+mn-ea"/>
                <a:sym typeface="+mn-lt"/>
              </a:endParaRPr>
            </a:p>
          </p:txBody>
        </p:sp>
      </p:grpSp>
      <p:grpSp>
        <p:nvGrpSpPr>
          <p:cNvPr id="4" name="组合 3"/>
          <p:cNvGrpSpPr/>
          <p:nvPr/>
        </p:nvGrpSpPr>
        <p:grpSpPr>
          <a:xfrm>
            <a:off x="6965029" y="3208152"/>
            <a:ext cx="3848484" cy="2546577"/>
            <a:chOff x="6965029" y="3208152"/>
            <a:chExt cx="3848484" cy="2546577"/>
          </a:xfrm>
        </p:grpSpPr>
        <p:sp>
          <p:nvSpPr>
            <p:cNvPr id="35" name="矩形 34"/>
            <p:cNvSpPr/>
            <p:nvPr/>
          </p:nvSpPr>
          <p:spPr>
            <a:xfrm>
              <a:off x="7671944" y="3208152"/>
              <a:ext cx="1453254" cy="783992"/>
            </a:xfrm>
            <a:prstGeom prst="rect">
              <a:avLst/>
            </a:prstGeom>
            <a:solidFill>
              <a:srgbClr val="103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cs typeface="+mn-ea"/>
                  <a:sym typeface="+mn-lt"/>
                </a:rPr>
                <a:t>解决</a:t>
              </a:r>
            </a:p>
          </p:txBody>
        </p:sp>
        <p:cxnSp>
          <p:nvCxnSpPr>
            <p:cNvPr id="39" name="直接连接符 16"/>
            <p:cNvCxnSpPr/>
            <p:nvPr/>
          </p:nvCxnSpPr>
          <p:spPr>
            <a:xfrm>
              <a:off x="7663689" y="3978595"/>
              <a:ext cx="0" cy="1776134"/>
            </a:xfrm>
            <a:prstGeom prst="line">
              <a:avLst/>
            </a:prstGeom>
            <a:ln>
              <a:solidFill>
                <a:srgbClr val="103154"/>
              </a:solidFill>
            </a:ln>
          </p:spPr>
          <p:style>
            <a:lnRef idx="1">
              <a:schemeClr val="accent1"/>
            </a:lnRef>
            <a:fillRef idx="0">
              <a:schemeClr val="accent1"/>
            </a:fillRef>
            <a:effectRef idx="0">
              <a:schemeClr val="accent1"/>
            </a:effectRef>
            <a:fontRef idx="minor">
              <a:schemeClr val="tx1"/>
            </a:fontRef>
          </p:style>
        </p:cxnSp>
        <p:sp>
          <p:nvSpPr>
            <p:cNvPr id="40" name="Freeform 89"/>
            <p:cNvSpPr>
              <a:spLocks noChangeAspect="1" noEditPoints="1"/>
            </p:cNvSpPr>
            <p:nvPr/>
          </p:nvSpPr>
          <p:spPr bwMode="auto">
            <a:xfrm>
              <a:off x="6965029" y="4996764"/>
              <a:ext cx="638050" cy="511921"/>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103154"/>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cs typeface="+mn-ea"/>
                <a:sym typeface="+mn-lt"/>
              </a:endParaRPr>
            </a:p>
          </p:txBody>
        </p:sp>
        <p:sp>
          <p:nvSpPr>
            <p:cNvPr id="48" name="文本框 47"/>
            <p:cNvSpPr txBox="1"/>
            <p:nvPr/>
          </p:nvSpPr>
          <p:spPr>
            <a:xfrm>
              <a:off x="7671944" y="4595305"/>
              <a:ext cx="3141569"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cs typeface="+mn-ea"/>
                  <a:sym typeface="+mn-lt"/>
                </a:rPr>
                <a:t>本质是信息的问题，通过信息增益可以一定程度上解决问题，这就是决策树独有的魅力</a:t>
              </a:r>
              <a:r>
                <a:rPr lang="zh-CN" altLang="en-US" sz="1333" dirty="0">
                  <a:solidFill>
                    <a:schemeClr val="tx1">
                      <a:lumMod val="75000"/>
                      <a:lumOff val="25000"/>
                    </a:schemeClr>
                  </a:solidFill>
                  <a:cs typeface="+mn-ea"/>
                  <a:sym typeface="+mn-lt"/>
                </a:rPr>
                <a:t>。</a:t>
              </a:r>
            </a:p>
          </p:txBody>
        </p:sp>
      </p:grpSp>
      <p:sp>
        <p:nvSpPr>
          <p:cNvPr id="24" name="文本框 23"/>
          <p:cNvSpPr txBox="1"/>
          <p:nvPr/>
        </p:nvSpPr>
        <p:spPr>
          <a:xfrm>
            <a:off x="1497126" y="157456"/>
            <a:ext cx="4390514" cy="615531"/>
          </a:xfrm>
          <a:prstGeom prst="rect">
            <a:avLst/>
          </a:prstGeom>
          <a:noFill/>
        </p:spPr>
        <p:txBody>
          <a:bodyPr wrap="square" lIns="121899" tIns="60949" rIns="121899" bIns="60949" rtlCol="0">
            <a:spAutoFit/>
          </a:bodyPr>
          <a:lstStyle/>
          <a:p>
            <a:pPr lvl="0">
              <a:defRPr/>
            </a:pPr>
            <a:r>
              <a:rPr lang="zh-CN" altLang="en-US" sz="3200" b="1" kern="0" dirty="0">
                <a:latin typeface="微软雅黑" panose="020B0503020204020204" pitchFamily="34" charset="-122"/>
                <a:ea typeface="微软雅黑" panose="020B0503020204020204" pitchFamily="34" charset="-122"/>
                <a:cs typeface="微软雅黑"/>
              </a:rPr>
              <a:t>关注点：</a:t>
            </a:r>
          </a:p>
        </p:txBody>
      </p:sp>
      <p:grpSp>
        <p:nvGrpSpPr>
          <p:cNvPr id="2" name="组合 1"/>
          <p:cNvGrpSpPr/>
          <p:nvPr/>
        </p:nvGrpSpPr>
        <p:grpSpPr>
          <a:xfrm>
            <a:off x="83846" y="3208152"/>
            <a:ext cx="6899379" cy="3167236"/>
            <a:chOff x="83846" y="3208152"/>
            <a:chExt cx="6899379" cy="3167236"/>
          </a:xfrm>
        </p:grpSpPr>
        <p:sp>
          <p:nvSpPr>
            <p:cNvPr id="33" name="矩形 32"/>
            <p:cNvSpPr/>
            <p:nvPr/>
          </p:nvSpPr>
          <p:spPr>
            <a:xfrm>
              <a:off x="3771103" y="3208152"/>
              <a:ext cx="1453254" cy="783992"/>
            </a:xfrm>
            <a:prstGeom prst="rect">
              <a:avLst/>
            </a:prstGeom>
            <a:solidFill>
              <a:srgbClr val="FFD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103154"/>
                  </a:solidFill>
                  <a:cs typeface="+mn-ea"/>
                  <a:sym typeface="+mn-lt"/>
                </a:rPr>
                <a:t>思考</a:t>
              </a:r>
            </a:p>
          </p:txBody>
        </p:sp>
        <p:cxnSp>
          <p:nvCxnSpPr>
            <p:cNvPr id="37" name="直接连接符 14"/>
            <p:cNvCxnSpPr/>
            <p:nvPr/>
          </p:nvCxnSpPr>
          <p:spPr>
            <a:xfrm>
              <a:off x="3771103" y="3992139"/>
              <a:ext cx="0" cy="177613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Freeform 113"/>
            <p:cNvSpPr>
              <a:spLocks noChangeAspect="1"/>
            </p:cNvSpPr>
            <p:nvPr/>
          </p:nvSpPr>
          <p:spPr bwMode="auto">
            <a:xfrm>
              <a:off x="3068469" y="5003532"/>
              <a:ext cx="571757" cy="511921"/>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FFD03C"/>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cs typeface="+mn-ea"/>
                <a:sym typeface="+mn-lt"/>
              </a:endParaRPr>
            </a:p>
          </p:txBody>
        </p:sp>
        <p:sp>
          <p:nvSpPr>
            <p:cNvPr id="50" name="文本框 49"/>
            <p:cNvSpPr txBox="1"/>
            <p:nvPr/>
          </p:nvSpPr>
          <p:spPr>
            <a:xfrm>
              <a:off x="3841656" y="4666541"/>
              <a:ext cx="314156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cs typeface="+mn-ea"/>
                  <a:sym typeface="+mn-lt"/>
                </a:rPr>
                <a:t>在数据预处理阶段做出了很好看的热力图，但这能否证明什么呢？</a:t>
              </a:r>
              <a:endParaRPr lang="en-US" altLang="zh-CN" sz="1600" dirty="0">
                <a:solidFill>
                  <a:schemeClr val="tx1">
                    <a:lumMod val="75000"/>
                    <a:lumOff val="25000"/>
                  </a:schemeClr>
                </a:solidFill>
                <a:cs typeface="+mn-ea"/>
                <a:sym typeface="+mn-lt"/>
              </a:endParaRPr>
            </a:p>
          </p:txBody>
        </p:sp>
        <p:pic>
          <p:nvPicPr>
            <p:cNvPr id="27" name="图片 26"/>
            <p:cNvPicPr/>
            <p:nvPr/>
          </p:nvPicPr>
          <p:blipFill>
            <a:blip r:embed="rId3">
              <a:extLst>
                <a:ext uri="{28A0092B-C50C-407E-A947-70E740481C1C}">
                  <a14:useLocalDpi xmlns:a14="http://schemas.microsoft.com/office/drawing/2010/main" val="0"/>
                </a:ext>
              </a:extLst>
            </a:blip>
            <a:srcRect/>
            <a:stretch>
              <a:fillRect/>
            </a:stretch>
          </p:blipFill>
          <p:spPr bwMode="auto">
            <a:xfrm>
              <a:off x="83846" y="4362438"/>
              <a:ext cx="2942590" cy="2012950"/>
            </a:xfrm>
            <a:prstGeom prst="rect">
              <a:avLst/>
            </a:prstGeom>
            <a:noFill/>
            <a:ln>
              <a:noFill/>
            </a:ln>
          </p:spPr>
        </p:pic>
      </p:grpSp>
    </p:spTree>
    <p:extLst>
      <p:ext uri="{BB962C8B-B14F-4D97-AF65-F5344CB8AC3E}">
        <p14:creationId xmlns:p14="http://schemas.microsoft.com/office/powerpoint/2010/main" val="420902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1437</Words>
  <Application>Microsoft Office PowerPoint</Application>
  <PresentationFormat>宽屏</PresentationFormat>
  <Paragraphs>179</Paragraphs>
  <Slides>14</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等线</vt:lpstr>
      <vt:lpstr>等线 Light</vt:lpstr>
      <vt:lpstr>黑体</vt:lpstr>
      <vt:lpstr>华文琥珀</vt:lpstr>
      <vt:lpstr>宋体</vt:lpstr>
      <vt:lpstr>微软雅黑</vt:lpstr>
      <vt:lpstr>Arial</vt:lpstr>
      <vt:lpstr>Calibri</vt:lpstr>
      <vt:lpstr>Cambria Math</vt:lpstr>
      <vt:lpstr>Century Gothic</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wan_zhifan@163.com</cp:lastModifiedBy>
  <cp:revision>108</cp:revision>
  <dcterms:created xsi:type="dcterms:W3CDTF">2016-06-13T14:04:28Z</dcterms:created>
  <dcterms:modified xsi:type="dcterms:W3CDTF">2019-01-08T04:58:28Z</dcterms:modified>
</cp:coreProperties>
</file>