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5" r:id="rId23"/>
    <p:sldId id="279" r:id="rId24"/>
    <p:sldId id="280" r:id="rId25"/>
    <p:sldId id="281" r:id="rId26"/>
    <p:sldId id="288" r:id="rId27"/>
    <p:sldId id="289" r:id="rId28"/>
    <p:sldId id="282" r:id="rId29"/>
    <p:sldId id="287" r:id="rId30"/>
    <p:sldId id="283"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A135193-4A60-4F5D-A81F-06E606E7A079}" type="datetimeFigureOut">
              <a:rPr lang="zh-CN" altLang="en-US" smtClean="0"/>
              <a:t>2019/3/19</a:t>
            </a:fld>
            <a:endParaRPr lang="zh-CN"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zh-CN" altLang="en-US"/>
          </a:p>
        </p:txBody>
      </p:sp>
      <p:sp>
        <p:nvSpPr>
          <p:cNvPr id="6" name="Slide Number Placeholder 5"/>
          <p:cNvSpPr>
            <a:spLocks noGrp="1"/>
          </p:cNvSpPr>
          <p:nvPr>
            <p:ph type="sldNum" sz="quarter" idx="12"/>
          </p:nvPr>
        </p:nvSpPr>
        <p:spPr>
          <a:xfrm>
            <a:off x="10469880" y="320040"/>
            <a:ext cx="914400" cy="320040"/>
          </a:xfrm>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217212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135193-4A60-4F5D-A81F-06E606E7A079}"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392540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BA135193-4A60-4F5D-A81F-06E606E7A079}" type="datetimeFigureOut">
              <a:rPr lang="zh-CN" altLang="en-US" smtClean="0"/>
              <a:t>2019/3/19</a:t>
            </a:fld>
            <a:endParaRPr lang="zh-CN" altLang="en-US"/>
          </a:p>
        </p:txBody>
      </p:sp>
      <p:sp>
        <p:nvSpPr>
          <p:cNvPr id="5" name="Footer Placeholder 4"/>
          <p:cNvSpPr>
            <a:spLocks noGrp="1"/>
          </p:cNvSpPr>
          <p:nvPr>
            <p:ph type="ftr" sz="quarter" idx="11"/>
          </p:nvPr>
        </p:nvSpPr>
        <p:spPr>
          <a:xfrm>
            <a:off x="804672" y="6227064"/>
            <a:ext cx="10588752" cy="320040"/>
          </a:xfrm>
        </p:spPr>
        <p:txBody>
          <a:bodyPr/>
          <a:lstStyle/>
          <a:p>
            <a:endParaRPr lang="zh-CN" altLang="en-US"/>
          </a:p>
        </p:txBody>
      </p:sp>
      <p:sp>
        <p:nvSpPr>
          <p:cNvPr id="6" name="Slide Number Placeholder 5"/>
          <p:cNvSpPr>
            <a:spLocks noGrp="1"/>
          </p:cNvSpPr>
          <p:nvPr>
            <p:ph type="sldNum" sz="quarter" idx="12"/>
          </p:nvPr>
        </p:nvSpPr>
        <p:spPr>
          <a:xfrm>
            <a:off x="10469880" y="320040"/>
            <a:ext cx="914400" cy="320040"/>
          </a:xfrm>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243179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135193-4A60-4F5D-A81F-06E606E7A079}"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95072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04672" y="320040"/>
            <a:ext cx="3657600" cy="320040"/>
          </a:xfrm>
        </p:spPr>
        <p:txBody>
          <a:bodyPr/>
          <a:lstStyle/>
          <a:p>
            <a:fld id="{BA135193-4A60-4F5D-A81F-06E606E7A079}" type="datetimeFigureOut">
              <a:rPr lang="zh-CN" altLang="en-US" smtClean="0"/>
              <a:t>2019/3/19</a:t>
            </a:fld>
            <a:endParaRPr lang="zh-CN"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zh-CN" altLang="en-US"/>
          </a:p>
        </p:txBody>
      </p:sp>
      <p:sp>
        <p:nvSpPr>
          <p:cNvPr id="6" name="Slide Number Placeholder 5"/>
          <p:cNvSpPr>
            <a:spLocks noGrp="1"/>
          </p:cNvSpPr>
          <p:nvPr>
            <p:ph type="sldNum" sz="quarter" idx="12"/>
          </p:nvPr>
        </p:nvSpPr>
        <p:spPr>
          <a:xfrm>
            <a:off x="10469880" y="320040"/>
            <a:ext cx="914400" cy="320040"/>
          </a:xfrm>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273660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BA135193-4A60-4F5D-A81F-06E606E7A079}" type="datetimeFigureOut">
              <a:rPr lang="zh-CN" altLang="en-US" smtClean="0"/>
              <a:t>2019/3/19</a:t>
            </a:fld>
            <a:endParaRPr lang="zh-CN" altLang="en-US"/>
          </a:p>
        </p:txBody>
      </p:sp>
      <p:sp>
        <p:nvSpPr>
          <p:cNvPr id="6" name="Footer Placeholder 5"/>
          <p:cNvSpPr>
            <a:spLocks noGrp="1"/>
          </p:cNvSpPr>
          <p:nvPr>
            <p:ph type="ftr" sz="quarter" idx="11"/>
          </p:nvPr>
        </p:nvSpPr>
        <p:spPr>
          <a:xfrm>
            <a:off x="804672" y="6227064"/>
            <a:ext cx="10588752" cy="320040"/>
          </a:xfrm>
        </p:spPr>
        <p:txBody>
          <a:bodyPr/>
          <a:lstStyle/>
          <a:p>
            <a:endParaRPr lang="zh-CN" altLang="en-US"/>
          </a:p>
        </p:txBody>
      </p:sp>
      <p:sp>
        <p:nvSpPr>
          <p:cNvPr id="7" name="Slide Number Placeholder 6"/>
          <p:cNvSpPr>
            <a:spLocks noGrp="1"/>
          </p:cNvSpPr>
          <p:nvPr>
            <p:ph type="sldNum" sz="quarter" idx="12"/>
          </p:nvPr>
        </p:nvSpPr>
        <p:spPr>
          <a:xfrm>
            <a:off x="10469880" y="320040"/>
            <a:ext cx="914400" cy="320040"/>
          </a:xfrm>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28086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BA135193-4A60-4F5D-A81F-06E606E7A079}" type="datetimeFigureOut">
              <a:rPr lang="zh-CN" altLang="en-US" smtClean="0"/>
              <a:t>2019/3/19</a:t>
            </a:fld>
            <a:endParaRPr lang="zh-CN" altLang="en-US"/>
          </a:p>
        </p:txBody>
      </p:sp>
      <p:sp>
        <p:nvSpPr>
          <p:cNvPr id="8" name="Footer Placeholder 7"/>
          <p:cNvSpPr>
            <a:spLocks noGrp="1"/>
          </p:cNvSpPr>
          <p:nvPr>
            <p:ph type="ftr" sz="quarter" idx="11"/>
          </p:nvPr>
        </p:nvSpPr>
        <p:spPr>
          <a:xfrm>
            <a:off x="804672" y="6227064"/>
            <a:ext cx="10588752" cy="320040"/>
          </a:xfrm>
        </p:spPr>
        <p:txBody>
          <a:bodyPr/>
          <a:lstStyle/>
          <a:p>
            <a:endParaRPr lang="zh-CN" altLang="en-US"/>
          </a:p>
        </p:txBody>
      </p:sp>
      <p:sp>
        <p:nvSpPr>
          <p:cNvPr id="9" name="Slide Number Placeholder 8"/>
          <p:cNvSpPr>
            <a:spLocks noGrp="1"/>
          </p:cNvSpPr>
          <p:nvPr>
            <p:ph type="sldNum" sz="quarter" idx="12"/>
          </p:nvPr>
        </p:nvSpPr>
        <p:spPr>
          <a:xfrm>
            <a:off x="10469880" y="320040"/>
            <a:ext cx="914400" cy="320040"/>
          </a:xfrm>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100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A135193-4A60-4F5D-A81F-06E606E7A079}" type="datetimeFigureOut">
              <a:rPr lang="zh-CN" altLang="en-US" smtClean="0"/>
              <a:t>2019/3/19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380799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A135193-4A60-4F5D-A81F-06E606E7A079}" type="datetimeFigureOut">
              <a:rPr lang="zh-CN" altLang="en-US" smtClean="0"/>
              <a:t>2019/3/19</a:t>
            </a:fld>
            <a:endParaRPr lang="zh-CN" altLang="en-US"/>
          </a:p>
        </p:txBody>
      </p:sp>
      <p:sp>
        <p:nvSpPr>
          <p:cNvPr id="3" name="Footer Placeholder 2"/>
          <p:cNvSpPr>
            <a:spLocks noGrp="1"/>
          </p:cNvSpPr>
          <p:nvPr>
            <p:ph type="ftr" sz="quarter" idx="11"/>
          </p:nvPr>
        </p:nvSpPr>
        <p:spPr>
          <a:xfrm>
            <a:off x="804672" y="6227064"/>
            <a:ext cx="10588752" cy="320040"/>
          </a:xfrm>
        </p:spPr>
        <p:txBody>
          <a:bodyPr/>
          <a:lstStyle/>
          <a:p>
            <a:endParaRPr lang="zh-CN" altLang="en-US"/>
          </a:p>
        </p:txBody>
      </p:sp>
      <p:sp>
        <p:nvSpPr>
          <p:cNvPr id="4" name="Slide Number Placeholder 3"/>
          <p:cNvSpPr>
            <a:spLocks noGrp="1"/>
          </p:cNvSpPr>
          <p:nvPr>
            <p:ph type="sldNum" sz="quarter" idx="12"/>
          </p:nvPr>
        </p:nvSpPr>
        <p:spPr>
          <a:xfrm>
            <a:off x="10469880" y="320040"/>
            <a:ext cx="914400" cy="320040"/>
          </a:xfrm>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147763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A135193-4A60-4F5D-A81F-06E606E7A079}" type="datetimeFigureOut">
              <a:rPr lang="zh-CN" altLang="en-US" smtClean="0"/>
              <a:t>2019/3/19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257338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04672" y="320040"/>
            <a:ext cx="3657600" cy="320040"/>
          </a:xfrm>
        </p:spPr>
        <p:txBody>
          <a:bodyPr/>
          <a:lstStyle/>
          <a:p>
            <a:fld id="{BA135193-4A60-4F5D-A81F-06E606E7A079}" type="datetimeFigureOut">
              <a:rPr lang="zh-CN" altLang="en-US" smtClean="0"/>
              <a:t>2019/3/19</a:t>
            </a:fld>
            <a:endParaRPr lang="zh-CN" altLang="en-US"/>
          </a:p>
        </p:txBody>
      </p:sp>
      <p:sp>
        <p:nvSpPr>
          <p:cNvPr id="6" name="Footer Placeholder 5"/>
          <p:cNvSpPr>
            <a:spLocks noGrp="1"/>
          </p:cNvSpPr>
          <p:nvPr>
            <p:ph type="ftr" sz="quarter" idx="11"/>
          </p:nvPr>
        </p:nvSpPr>
        <p:spPr>
          <a:xfrm>
            <a:off x="804672" y="6227064"/>
            <a:ext cx="5942203" cy="320040"/>
          </a:xfrm>
        </p:spPr>
        <p:txBody>
          <a:bodyPr/>
          <a:lstStyle/>
          <a:p>
            <a:endParaRPr lang="zh-CN" altLang="en-US"/>
          </a:p>
        </p:txBody>
      </p:sp>
      <p:sp>
        <p:nvSpPr>
          <p:cNvPr id="7" name="Slide Number Placeholder 6"/>
          <p:cNvSpPr>
            <a:spLocks noGrp="1"/>
          </p:cNvSpPr>
          <p:nvPr>
            <p:ph type="sldNum" sz="quarter" idx="12"/>
          </p:nvPr>
        </p:nvSpPr>
        <p:spPr>
          <a:xfrm>
            <a:off x="5828377" y="320040"/>
            <a:ext cx="914400" cy="320040"/>
          </a:xfrm>
        </p:spPr>
        <p:txBody>
          <a:body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67473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A135193-4A60-4F5D-A81F-06E606E7A079}" type="datetimeFigureOut">
              <a:rPr lang="zh-CN" altLang="en-US" smtClean="0"/>
              <a:t>2019/3/19</a:t>
            </a:fld>
            <a:endParaRPr lang="zh-CN" alt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31A00D8-8BC5-4F6F-AC46-0AAC39A8ECD1}" type="slidenum">
              <a:rPr lang="zh-CN" altLang="en-US" smtClean="0"/>
              <a:t>‹#›</a:t>
            </a:fld>
            <a:endParaRPr lang="zh-CN" altLang="en-US"/>
          </a:p>
        </p:txBody>
      </p:sp>
    </p:spTree>
    <p:extLst>
      <p:ext uri="{BB962C8B-B14F-4D97-AF65-F5344CB8AC3E}">
        <p14:creationId xmlns:p14="http://schemas.microsoft.com/office/powerpoint/2010/main" val="335164540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llvm.org/pubs/2002-12-LattnerMSThesis.pdf" TargetMode="External"/><Relationship Id="rId2" Type="http://schemas.openxmlformats.org/officeDocument/2006/relationships/hyperlink" Target="http://llvm.org/pubs/2008-10-04-ACAT-LLVM-Intro.html" TargetMode="External"/><Relationship Id="rId1" Type="http://schemas.openxmlformats.org/officeDocument/2006/relationships/slideLayout" Target="../slideLayouts/slideLayout2.xml"/><Relationship Id="rId5" Type="http://schemas.openxmlformats.org/officeDocument/2006/relationships/hyperlink" Target="http://llvm.org/pubs/2002-12-LattnerMSThesis.html" TargetMode="External"/><Relationship Id="rId4" Type="http://schemas.openxmlformats.org/officeDocument/2006/relationships/hyperlink" Target="http://geek.csdn.net/news/detail/3778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4357-3488-460D-8311-D014591B0819}"/>
              </a:ext>
            </a:extLst>
          </p:cNvPr>
          <p:cNvSpPr>
            <a:spLocks noGrp="1"/>
          </p:cNvSpPr>
          <p:nvPr>
            <p:ph type="ctrTitle"/>
          </p:nvPr>
        </p:nvSpPr>
        <p:spPr/>
        <p:txBody>
          <a:bodyPr/>
          <a:lstStyle/>
          <a:p>
            <a:r>
              <a:rPr lang="zh-CN" altLang="en-US" b="1" dirty="0"/>
              <a:t>论文阅读</a:t>
            </a:r>
          </a:p>
        </p:txBody>
      </p:sp>
      <p:sp>
        <p:nvSpPr>
          <p:cNvPr id="3" name="副标题 2">
            <a:extLst>
              <a:ext uri="{FF2B5EF4-FFF2-40B4-BE49-F238E27FC236}">
                <a16:creationId xmlns:a16="http://schemas.microsoft.com/office/drawing/2014/main" id="{7513F599-93F3-4B30-8CF9-16B96CF4DB2D}"/>
              </a:ext>
            </a:extLst>
          </p:cNvPr>
          <p:cNvSpPr>
            <a:spLocks noGrp="1"/>
          </p:cNvSpPr>
          <p:nvPr>
            <p:ph type="subTitle" idx="1"/>
          </p:nvPr>
        </p:nvSpPr>
        <p:spPr/>
        <p:txBody>
          <a:bodyPr>
            <a:normAutofit lnSpcReduction="10000"/>
          </a:bodyPr>
          <a:lstStyle/>
          <a:p>
            <a:r>
              <a:rPr lang="en-US" altLang="zh-CN" dirty="0"/>
              <a:t>LLVM : A Compilation Framework for Lifelong Program Analysis &amp; Transformation</a:t>
            </a:r>
          </a:p>
          <a:p>
            <a:r>
              <a:rPr lang="zh-CN" altLang="en-US" dirty="0"/>
              <a:t>组员：曹翔舟 万之凡 钟赟</a:t>
            </a:r>
            <a:endParaRPr lang="en-US" altLang="zh-CN" dirty="0"/>
          </a:p>
          <a:p>
            <a:r>
              <a:rPr lang="zh-CN" altLang="en-US" dirty="0"/>
              <a:t>主讲人：曹翔舟</a:t>
            </a:r>
          </a:p>
        </p:txBody>
      </p:sp>
    </p:spTree>
    <p:extLst>
      <p:ext uri="{BB962C8B-B14F-4D97-AF65-F5344CB8AC3E}">
        <p14:creationId xmlns:p14="http://schemas.microsoft.com/office/powerpoint/2010/main" val="319320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E28A6-20FA-43C8-978B-FDED8EACCD0C}"/>
              </a:ext>
            </a:extLst>
          </p:cNvPr>
          <p:cNvSpPr>
            <a:spLocks noGrp="1"/>
          </p:cNvSpPr>
          <p:nvPr>
            <p:ph type="title"/>
          </p:nvPr>
        </p:nvSpPr>
        <p:spPr/>
        <p:txBody>
          <a:bodyPr/>
          <a:lstStyle/>
          <a:p>
            <a:r>
              <a:rPr lang="zh-CN" altLang="en-US" b="1" dirty="0"/>
              <a:t>编译流程</a:t>
            </a:r>
            <a:br>
              <a:rPr lang="en-US" altLang="zh-CN" b="1" dirty="0"/>
            </a:br>
            <a:r>
              <a:rPr lang="zh-CN" altLang="en-US" b="1" dirty="0"/>
              <a:t>（一）</a:t>
            </a:r>
          </a:p>
        </p:txBody>
      </p:sp>
      <p:sp>
        <p:nvSpPr>
          <p:cNvPr id="3" name="内容占位符 2">
            <a:extLst>
              <a:ext uri="{FF2B5EF4-FFF2-40B4-BE49-F238E27FC236}">
                <a16:creationId xmlns:a16="http://schemas.microsoft.com/office/drawing/2014/main" id="{15E536AF-46D2-4D8D-A6E6-3642989080DE}"/>
              </a:ext>
            </a:extLst>
          </p:cNvPr>
          <p:cNvSpPr>
            <a:spLocks noGrp="1"/>
          </p:cNvSpPr>
          <p:nvPr>
            <p:ph idx="1"/>
          </p:nvPr>
        </p:nvSpPr>
        <p:spPr/>
        <p:txBody>
          <a:bodyPr>
            <a:normAutofit/>
          </a:bodyPr>
          <a:lstStyle/>
          <a:p>
            <a:r>
              <a:rPr lang="en-US" altLang="zh-CN" sz="2000" b="1" dirty="0"/>
              <a:t>LLVM</a:t>
            </a:r>
            <a:r>
              <a:rPr lang="zh-CN" altLang="zh-CN" sz="2000" b="1" dirty="0"/>
              <a:t>保留着</a:t>
            </a:r>
            <a:r>
              <a:rPr lang="zh-CN" altLang="en-US" sz="2000" b="1" dirty="0"/>
              <a:t>传统编译器的编译和连接</a:t>
            </a:r>
            <a:r>
              <a:rPr lang="zh-CN" altLang="zh-CN" sz="2000" b="1" dirty="0"/>
              <a:t>阶段。这样做的目的是为了利用分段编译的优点</a:t>
            </a:r>
            <a:r>
              <a:rPr lang="en-US" altLang="zh-CN" sz="2000" b="1" dirty="0"/>
              <a:t>——</a:t>
            </a:r>
            <a:r>
              <a:rPr lang="zh-CN" altLang="zh-CN" sz="2000" b="1" dirty="0"/>
              <a:t>当程序发生改变时只需重新编译被改变的部分。与传统编译器不同的是，传统编译器在编译阶段生成的</a:t>
            </a:r>
            <a:r>
              <a:rPr lang="en-US" altLang="zh-CN" sz="2000" b="1" dirty="0"/>
              <a:t>.o</a:t>
            </a:r>
            <a:r>
              <a:rPr lang="zh-CN" altLang="zh-CN" sz="2000" b="1" dirty="0"/>
              <a:t>文件已经是机器代码了，而</a:t>
            </a:r>
            <a:r>
              <a:rPr lang="en-US" altLang="zh-CN" sz="2000" b="1" dirty="0"/>
              <a:t>LLVM</a:t>
            </a:r>
            <a:r>
              <a:rPr lang="zh-CN" altLang="zh-CN" sz="2000" b="1" dirty="0"/>
              <a:t>则是将源代码翻译成</a:t>
            </a:r>
            <a:r>
              <a:rPr lang="en-US" altLang="zh-CN" sz="2000" b="1" dirty="0">
                <a:solidFill>
                  <a:srgbClr val="FF9933"/>
                </a:solidFill>
              </a:rPr>
              <a:t>LLVM</a:t>
            </a:r>
            <a:r>
              <a:rPr lang="zh-CN" altLang="zh-CN" sz="2000" b="1" dirty="0">
                <a:solidFill>
                  <a:srgbClr val="FF9933"/>
                </a:solidFill>
              </a:rPr>
              <a:t>虚拟指令集</a:t>
            </a:r>
            <a:r>
              <a:rPr lang="zh-CN" altLang="en-US" sz="2000" b="1" dirty="0"/>
              <a:t>。</a:t>
            </a:r>
          </a:p>
        </p:txBody>
      </p:sp>
    </p:spTree>
    <p:extLst>
      <p:ext uri="{BB962C8B-B14F-4D97-AF65-F5344CB8AC3E}">
        <p14:creationId xmlns:p14="http://schemas.microsoft.com/office/powerpoint/2010/main" val="95648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4DC64-9AA3-449A-A463-B5FAFC3F788B}"/>
              </a:ext>
            </a:extLst>
          </p:cNvPr>
          <p:cNvSpPr>
            <a:spLocks noGrp="1"/>
          </p:cNvSpPr>
          <p:nvPr>
            <p:ph type="title"/>
          </p:nvPr>
        </p:nvSpPr>
        <p:spPr/>
        <p:txBody>
          <a:bodyPr/>
          <a:lstStyle/>
          <a:p>
            <a:r>
              <a:rPr lang="zh-CN" altLang="en-US" b="1" dirty="0"/>
              <a:t>编译流程</a:t>
            </a:r>
            <a:br>
              <a:rPr lang="en-US" altLang="zh-CN" b="1" dirty="0"/>
            </a:br>
            <a:r>
              <a:rPr lang="zh-CN" altLang="en-US" b="1" dirty="0"/>
              <a:t>（二）</a:t>
            </a:r>
            <a:endParaRPr lang="zh-CN" altLang="en-US" dirty="0"/>
          </a:p>
        </p:txBody>
      </p:sp>
      <p:sp>
        <p:nvSpPr>
          <p:cNvPr id="3" name="内容占位符 2">
            <a:extLst>
              <a:ext uri="{FF2B5EF4-FFF2-40B4-BE49-F238E27FC236}">
                <a16:creationId xmlns:a16="http://schemas.microsoft.com/office/drawing/2014/main" id="{45D76AD2-20A0-424F-94F2-5346630E57F5}"/>
              </a:ext>
            </a:extLst>
          </p:cNvPr>
          <p:cNvSpPr>
            <a:spLocks noGrp="1"/>
          </p:cNvSpPr>
          <p:nvPr>
            <p:ph idx="1"/>
          </p:nvPr>
        </p:nvSpPr>
        <p:spPr>
          <a:xfrm>
            <a:off x="5127873" y="454394"/>
            <a:ext cx="6281873" cy="5248622"/>
          </a:xfrm>
        </p:spPr>
        <p:txBody>
          <a:bodyPr>
            <a:normAutofit/>
          </a:bodyPr>
          <a:lstStyle/>
          <a:p>
            <a:r>
              <a:rPr lang="zh-CN" altLang="en-US" sz="2000" b="1" dirty="0"/>
              <a:t>在代码被转换为</a:t>
            </a:r>
            <a:r>
              <a:rPr lang="en-US" altLang="zh-CN" sz="2000" b="1" dirty="0"/>
              <a:t>LLVM</a:t>
            </a:r>
            <a:r>
              <a:rPr lang="zh-CN" altLang="en-US" sz="2000" b="1" dirty="0"/>
              <a:t>的</a:t>
            </a:r>
            <a:r>
              <a:rPr lang="en-US" altLang="zh-CN" sz="2000" b="1" dirty="0"/>
              <a:t>IR</a:t>
            </a:r>
            <a:r>
              <a:rPr lang="zh-CN" altLang="en-US" sz="2000" b="1" dirty="0"/>
              <a:t>之后，</a:t>
            </a:r>
            <a:r>
              <a:rPr lang="zh-CN" altLang="zh-CN" sz="2000" b="1" dirty="0"/>
              <a:t>由连接器将其</a:t>
            </a:r>
            <a:r>
              <a:rPr lang="zh-CN" altLang="zh-CN" sz="2000" b="1" dirty="0">
                <a:solidFill>
                  <a:srgbClr val="FF9933"/>
                </a:solidFill>
              </a:rPr>
              <a:t>连接</a:t>
            </a:r>
            <a:r>
              <a:rPr lang="zh-CN" altLang="zh-CN" sz="2000" b="1" dirty="0"/>
              <a:t>并做优化，最终生成可执行的本地代码存到磁盘上。本地代码生成器可以将轻量级的指令插到本地机器代码中以此来频繁的探测循环、执行路径、函数调用，在运行时，可以以此来收集</a:t>
            </a:r>
            <a:r>
              <a:rPr lang="zh-CN" altLang="zh-CN" sz="2000" b="1" dirty="0">
                <a:solidFill>
                  <a:srgbClr val="FF9933"/>
                </a:solidFill>
              </a:rPr>
              <a:t>概要信息</a:t>
            </a:r>
            <a:r>
              <a:rPr lang="zh-CN" altLang="zh-CN" sz="2000" b="1" dirty="0"/>
              <a:t>进行再优化。根据程序的行为，在运行时可以动态的再编译和再优化，这部分优化可以</a:t>
            </a:r>
            <a:r>
              <a:rPr lang="zh-CN" altLang="en-US" sz="2000" b="1" dirty="0"/>
              <a:t>利用</a:t>
            </a:r>
            <a:r>
              <a:rPr lang="zh-CN" altLang="zh-CN" sz="2000" b="1" dirty="0"/>
              <a:t>程序运行的</a:t>
            </a:r>
            <a:r>
              <a:rPr lang="zh-CN" altLang="zh-CN" sz="2000" b="1" dirty="0">
                <a:solidFill>
                  <a:srgbClr val="FF9933"/>
                </a:solidFill>
              </a:rPr>
              <a:t>空闲</a:t>
            </a:r>
            <a:r>
              <a:rPr lang="zh-CN" altLang="zh-CN" sz="2000" b="1" dirty="0"/>
              <a:t>时间来完成。</a:t>
            </a:r>
            <a:endParaRPr lang="zh-CN" altLang="en-US" sz="2000" b="1" dirty="0"/>
          </a:p>
        </p:txBody>
      </p:sp>
      <p:pic>
        <p:nvPicPr>
          <p:cNvPr id="4" name="图片 3">
            <a:extLst>
              <a:ext uri="{FF2B5EF4-FFF2-40B4-BE49-F238E27FC236}">
                <a16:creationId xmlns:a16="http://schemas.microsoft.com/office/drawing/2014/main" id="{8F0979E5-D04E-4252-B84E-6C7894286FF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19463" y="4555980"/>
            <a:ext cx="10872537" cy="2294071"/>
          </a:xfrm>
          <a:prstGeom prst="rect">
            <a:avLst/>
          </a:prstGeom>
        </p:spPr>
      </p:pic>
    </p:spTree>
    <p:extLst>
      <p:ext uri="{BB962C8B-B14F-4D97-AF65-F5344CB8AC3E}">
        <p14:creationId xmlns:p14="http://schemas.microsoft.com/office/powerpoint/2010/main" val="237359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8B906-4675-4FB0-B1AB-3FFEA204FF88}"/>
              </a:ext>
            </a:extLst>
          </p:cNvPr>
          <p:cNvSpPr>
            <a:spLocks noGrp="1"/>
          </p:cNvSpPr>
          <p:nvPr>
            <p:ph type="title"/>
          </p:nvPr>
        </p:nvSpPr>
        <p:spPr/>
        <p:txBody>
          <a:bodyPr/>
          <a:lstStyle/>
          <a:p>
            <a:r>
              <a:rPr lang="zh-CN" altLang="en-US" b="1" dirty="0"/>
              <a:t>详细编译过程</a:t>
            </a:r>
          </a:p>
        </p:txBody>
      </p:sp>
      <p:sp>
        <p:nvSpPr>
          <p:cNvPr id="4" name="文本占位符 3">
            <a:extLst>
              <a:ext uri="{FF2B5EF4-FFF2-40B4-BE49-F238E27FC236}">
                <a16:creationId xmlns:a16="http://schemas.microsoft.com/office/drawing/2014/main" id="{E513337E-26CD-4D5A-8E07-98D3E263370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153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E633-1C8C-4328-A563-D6B1B931D7B6}"/>
              </a:ext>
            </a:extLst>
          </p:cNvPr>
          <p:cNvSpPr>
            <a:spLocks noGrp="1"/>
          </p:cNvSpPr>
          <p:nvPr>
            <p:ph type="title"/>
          </p:nvPr>
        </p:nvSpPr>
        <p:spPr/>
        <p:txBody>
          <a:bodyPr/>
          <a:lstStyle/>
          <a:p>
            <a:r>
              <a:rPr lang="zh-CN" altLang="zh-CN" b="1" dirty="0"/>
              <a:t>编译：前端和静态优化器</a:t>
            </a:r>
            <a:endParaRPr lang="zh-CN" altLang="en-US" b="1" dirty="0"/>
          </a:p>
        </p:txBody>
      </p:sp>
      <p:sp>
        <p:nvSpPr>
          <p:cNvPr id="3" name="内容占位符 2">
            <a:extLst>
              <a:ext uri="{FF2B5EF4-FFF2-40B4-BE49-F238E27FC236}">
                <a16:creationId xmlns:a16="http://schemas.microsoft.com/office/drawing/2014/main" id="{5F88AEBA-78C6-4CF2-8EED-2DF3AC5D664B}"/>
              </a:ext>
            </a:extLst>
          </p:cNvPr>
          <p:cNvSpPr>
            <a:spLocks noGrp="1"/>
          </p:cNvSpPr>
          <p:nvPr>
            <p:ph idx="1"/>
          </p:nvPr>
        </p:nvSpPr>
        <p:spPr/>
        <p:txBody>
          <a:bodyPr>
            <a:normAutofit/>
          </a:bodyPr>
          <a:lstStyle/>
          <a:p>
            <a:r>
              <a:rPr lang="zh-CN" altLang="en-US" sz="2000" b="1" dirty="0"/>
              <a:t>前段编译器的功能包括</a:t>
            </a:r>
            <a:endParaRPr lang="en-US" altLang="zh-CN" sz="2000" b="1" dirty="0"/>
          </a:p>
          <a:p>
            <a:r>
              <a:rPr lang="en-US" altLang="zh-CN" sz="2000" b="1" dirty="0"/>
              <a:t>1. </a:t>
            </a:r>
            <a:r>
              <a:rPr lang="zh-CN" altLang="zh-CN" sz="2000" b="1" dirty="0"/>
              <a:t>进行特定语言的优化 （可选）</a:t>
            </a:r>
          </a:p>
          <a:p>
            <a:r>
              <a:rPr lang="en-US" altLang="zh-CN" sz="2000" b="1" dirty="0"/>
              <a:t>2. </a:t>
            </a:r>
            <a:r>
              <a:rPr lang="zh-CN" altLang="zh-CN" sz="2000" b="1" dirty="0"/>
              <a:t>将源程序翻译成</a:t>
            </a:r>
            <a:r>
              <a:rPr lang="en-US" altLang="zh-CN" sz="2000" b="1" dirty="0"/>
              <a:t>LLVM</a:t>
            </a:r>
            <a:r>
              <a:rPr lang="zh-CN" altLang="zh-CN" sz="2000" b="1" dirty="0"/>
              <a:t>代码（</a:t>
            </a:r>
            <a:r>
              <a:rPr lang="zh-CN" altLang="zh-CN" sz="2000" b="1" dirty="0">
                <a:solidFill>
                  <a:srgbClr val="FF9933"/>
                </a:solidFill>
              </a:rPr>
              <a:t>必须完成的</a:t>
            </a:r>
            <a:r>
              <a:rPr lang="zh-CN" altLang="zh-CN" sz="2000" b="1" dirty="0"/>
              <a:t>） </a:t>
            </a:r>
          </a:p>
          <a:p>
            <a:r>
              <a:rPr lang="en-US" altLang="zh-CN" sz="2000" b="1" dirty="0"/>
              <a:t>3. </a:t>
            </a:r>
            <a:r>
              <a:rPr lang="zh-CN" altLang="zh-CN" sz="2000" b="1" dirty="0"/>
              <a:t>在模块水平调用</a:t>
            </a:r>
            <a:r>
              <a:rPr lang="en-US" altLang="zh-CN" sz="2000" b="1" dirty="0"/>
              <a:t>LLVM</a:t>
            </a:r>
            <a:r>
              <a:rPr lang="zh-CN" altLang="zh-CN" sz="2000" b="1" dirty="0"/>
              <a:t>的</a:t>
            </a:r>
            <a:r>
              <a:rPr lang="en-US" altLang="zh-CN" sz="2000" b="1" dirty="0"/>
              <a:t>passes</a:t>
            </a:r>
            <a:r>
              <a:rPr lang="zh-CN" altLang="zh-CN" sz="2000" b="1" dirty="0"/>
              <a:t>进行全局变量和过程间优化（可选） </a:t>
            </a:r>
          </a:p>
        </p:txBody>
      </p:sp>
      <p:sp>
        <p:nvSpPr>
          <p:cNvPr id="4" name="文本框 3">
            <a:extLst>
              <a:ext uri="{FF2B5EF4-FFF2-40B4-BE49-F238E27FC236}">
                <a16:creationId xmlns:a16="http://schemas.microsoft.com/office/drawing/2014/main" id="{1720F0BB-7ABF-4DA0-93F3-BC1C96E1FFFB}"/>
              </a:ext>
            </a:extLst>
          </p:cNvPr>
          <p:cNvSpPr txBox="1"/>
          <p:nvPr/>
        </p:nvSpPr>
        <p:spPr>
          <a:xfrm>
            <a:off x="5269430" y="4806367"/>
            <a:ext cx="5147190" cy="1021556"/>
          </a:xfrm>
          <a:prstGeom prst="roundRect">
            <a:avLst/>
          </a:prstGeom>
          <a:solidFill>
            <a:schemeClr val="accent1">
              <a:lumMod val="20000"/>
              <a:lumOff val="80000"/>
            </a:schemeClr>
          </a:solidFill>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dirty="0"/>
              <a:t>例：</a:t>
            </a:r>
            <a:r>
              <a:rPr lang="zh-CN" altLang="zh-CN" b="1" dirty="0"/>
              <a:t>对于</a:t>
            </a:r>
            <a:r>
              <a:rPr lang="en-US" altLang="zh-CN" b="1" dirty="0"/>
              <a:t>C/C++</a:t>
            </a:r>
            <a:r>
              <a:rPr lang="zh-CN" altLang="zh-CN" b="1" dirty="0"/>
              <a:t>的前端可以将</a:t>
            </a:r>
            <a:r>
              <a:rPr lang="en-US" altLang="zh-CN" b="1" dirty="0" err="1"/>
              <a:t>printf</a:t>
            </a:r>
            <a:r>
              <a:rPr lang="en-US" altLang="zh-CN" b="1" dirty="0"/>
              <a:t>("hell\n"); </a:t>
            </a:r>
            <a:r>
              <a:rPr lang="zh-CN" altLang="zh-CN" b="1" dirty="0"/>
              <a:t>转换成</a:t>
            </a:r>
            <a:r>
              <a:rPr lang="en-US" altLang="zh-CN" b="1" dirty="0"/>
              <a:t>puts("hello");</a:t>
            </a:r>
            <a:endParaRPr lang="zh-CN" altLang="en-US" b="1" dirty="0"/>
          </a:p>
          <a:p>
            <a:endParaRPr lang="zh-CN" altLang="en-US" dirty="0"/>
          </a:p>
        </p:txBody>
      </p:sp>
    </p:spTree>
    <p:extLst>
      <p:ext uri="{BB962C8B-B14F-4D97-AF65-F5344CB8AC3E}">
        <p14:creationId xmlns:p14="http://schemas.microsoft.com/office/powerpoint/2010/main" val="175277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0BD3D-0E99-46B3-932B-A991675C90BC}"/>
              </a:ext>
            </a:extLst>
          </p:cNvPr>
          <p:cNvSpPr>
            <a:spLocks noGrp="1"/>
          </p:cNvSpPr>
          <p:nvPr>
            <p:ph type="title"/>
          </p:nvPr>
        </p:nvSpPr>
        <p:spPr/>
        <p:txBody>
          <a:bodyPr/>
          <a:lstStyle/>
          <a:p>
            <a:r>
              <a:rPr lang="zh-CN" altLang="en-US" b="1" dirty="0"/>
              <a:t>连接</a:t>
            </a:r>
            <a:r>
              <a:rPr lang="zh-CN" altLang="zh-CN" b="1" dirty="0"/>
              <a:t>：连接器和过程间优化器</a:t>
            </a:r>
            <a:endParaRPr lang="zh-CN" altLang="en-US" b="1" dirty="0"/>
          </a:p>
        </p:txBody>
      </p:sp>
      <p:sp>
        <p:nvSpPr>
          <p:cNvPr id="3" name="内容占位符 2">
            <a:extLst>
              <a:ext uri="{FF2B5EF4-FFF2-40B4-BE49-F238E27FC236}">
                <a16:creationId xmlns:a16="http://schemas.microsoft.com/office/drawing/2014/main" id="{AA64D601-F857-4383-9943-7677B3978CC2}"/>
              </a:ext>
            </a:extLst>
          </p:cNvPr>
          <p:cNvSpPr>
            <a:spLocks noGrp="1"/>
          </p:cNvSpPr>
          <p:nvPr>
            <p:ph idx="1"/>
          </p:nvPr>
        </p:nvSpPr>
        <p:spPr/>
        <p:txBody>
          <a:bodyPr>
            <a:normAutofit/>
          </a:bodyPr>
          <a:lstStyle/>
          <a:p>
            <a:r>
              <a:rPr lang="zh-CN" altLang="en-US" sz="2000" b="1" dirty="0"/>
              <a:t>连接期间编译器完成的优化工作包括：</a:t>
            </a:r>
            <a:endParaRPr lang="en-US" altLang="zh-CN" sz="2000" b="1" dirty="0"/>
          </a:p>
          <a:p>
            <a:r>
              <a:rPr lang="en-US" altLang="zh-CN" sz="2000" b="1" dirty="0"/>
              <a:t>1. </a:t>
            </a:r>
            <a:r>
              <a:rPr lang="zh-CN" altLang="zh-CN" sz="2000" b="1" dirty="0"/>
              <a:t>数据结构分析（文本敏感的指向分析） </a:t>
            </a:r>
          </a:p>
          <a:p>
            <a:r>
              <a:rPr lang="en-US" altLang="zh-CN" sz="2000" b="1" dirty="0"/>
              <a:t>2. </a:t>
            </a:r>
            <a:r>
              <a:rPr lang="zh-CN" altLang="zh-CN" sz="2000" b="1" dirty="0"/>
              <a:t>调用图构建 </a:t>
            </a:r>
          </a:p>
          <a:p>
            <a:r>
              <a:rPr lang="en-US" altLang="zh-CN" sz="2000" b="1" dirty="0"/>
              <a:t>3. Mod/Ref</a:t>
            </a:r>
            <a:r>
              <a:rPr lang="zh-CN" altLang="zh-CN" sz="2000" b="1" dirty="0"/>
              <a:t>分析 </a:t>
            </a:r>
          </a:p>
          <a:p>
            <a:r>
              <a:rPr lang="en-US" altLang="zh-CN" sz="2000" b="1" dirty="0"/>
              <a:t>4. </a:t>
            </a:r>
            <a:r>
              <a:rPr lang="zh-CN" altLang="zh-CN" sz="2000" b="1" dirty="0"/>
              <a:t>内联（</a:t>
            </a:r>
            <a:r>
              <a:rPr lang="en-US" altLang="zh-CN" sz="2000" b="1" dirty="0" err="1"/>
              <a:t>inlining</a:t>
            </a:r>
            <a:r>
              <a:rPr lang="zh-CN" altLang="zh-CN" sz="2000" b="1" dirty="0"/>
              <a:t>） </a:t>
            </a:r>
          </a:p>
          <a:p>
            <a:r>
              <a:rPr lang="en-US" altLang="zh-CN" sz="2000" b="1" dirty="0"/>
              <a:t>5. </a:t>
            </a:r>
            <a:r>
              <a:rPr lang="zh-CN" altLang="zh-CN" sz="2000" b="1" dirty="0"/>
              <a:t>无效全局变量、参数、类型消除 </a:t>
            </a:r>
          </a:p>
          <a:p>
            <a:r>
              <a:rPr lang="en-US" altLang="zh-CN" sz="2000" b="1" dirty="0"/>
              <a:t>6. </a:t>
            </a:r>
            <a:r>
              <a:rPr lang="zh-CN" altLang="zh-CN" sz="2000" b="1" dirty="0"/>
              <a:t>常量替换（</a:t>
            </a:r>
            <a:r>
              <a:rPr lang="en-US" altLang="zh-CN" sz="2000" b="1" dirty="0"/>
              <a:t>constant propagation</a:t>
            </a:r>
            <a:r>
              <a:rPr lang="zh-CN" altLang="zh-CN" sz="2000" b="1" dirty="0"/>
              <a:t>） </a:t>
            </a:r>
          </a:p>
          <a:p>
            <a:r>
              <a:rPr lang="en-US" altLang="zh-CN" sz="2000" b="1" dirty="0"/>
              <a:t>7. </a:t>
            </a:r>
            <a:r>
              <a:rPr lang="zh-CN" altLang="zh-CN" sz="2000" b="1" dirty="0"/>
              <a:t>数组边界检测消除 </a:t>
            </a:r>
          </a:p>
          <a:p>
            <a:r>
              <a:rPr lang="en-US" altLang="zh-CN" sz="2000" b="1" dirty="0"/>
              <a:t>8. </a:t>
            </a:r>
            <a:r>
              <a:rPr lang="zh-CN" altLang="zh-CN" sz="2000" b="1" dirty="0"/>
              <a:t>简单结构体域重排 </a:t>
            </a:r>
          </a:p>
          <a:p>
            <a:r>
              <a:rPr lang="en-US" altLang="zh-CN" sz="2000" b="1" dirty="0"/>
              <a:t>9. </a:t>
            </a:r>
            <a:r>
              <a:rPr lang="zh-CN" altLang="zh-CN" sz="2000" b="1" dirty="0"/>
              <a:t>自动池分配 </a:t>
            </a:r>
          </a:p>
          <a:p>
            <a:endParaRPr lang="zh-CN" altLang="en-US" b="1" dirty="0"/>
          </a:p>
        </p:txBody>
      </p:sp>
    </p:spTree>
    <p:extLst>
      <p:ext uri="{BB962C8B-B14F-4D97-AF65-F5344CB8AC3E}">
        <p14:creationId xmlns:p14="http://schemas.microsoft.com/office/powerpoint/2010/main" val="37658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96BAC-7212-4E04-97C0-9BA992E16FD4}"/>
              </a:ext>
            </a:extLst>
          </p:cNvPr>
          <p:cNvSpPr>
            <a:spLocks noGrp="1"/>
          </p:cNvSpPr>
          <p:nvPr>
            <p:ph type="title"/>
          </p:nvPr>
        </p:nvSpPr>
        <p:spPr/>
        <p:txBody>
          <a:bodyPr/>
          <a:lstStyle/>
          <a:p>
            <a:r>
              <a:rPr lang="zh-CN" altLang="en-US" b="1" dirty="0"/>
              <a:t>连接：生成本地机器码</a:t>
            </a:r>
          </a:p>
        </p:txBody>
      </p:sp>
      <p:sp>
        <p:nvSpPr>
          <p:cNvPr id="3" name="内容占位符 2">
            <a:extLst>
              <a:ext uri="{FF2B5EF4-FFF2-40B4-BE49-F238E27FC236}">
                <a16:creationId xmlns:a16="http://schemas.microsoft.com/office/drawing/2014/main" id="{8D60ACA1-FEA1-4944-8842-42C6B0EEF49C}"/>
              </a:ext>
            </a:extLst>
          </p:cNvPr>
          <p:cNvSpPr>
            <a:spLocks noGrp="1"/>
          </p:cNvSpPr>
          <p:nvPr>
            <p:ph idx="1"/>
          </p:nvPr>
        </p:nvSpPr>
        <p:spPr/>
        <p:txBody>
          <a:bodyPr>
            <a:normAutofit/>
          </a:bodyPr>
          <a:lstStyle/>
          <a:p>
            <a:r>
              <a:rPr lang="zh-CN" altLang="zh-CN" sz="2000" b="1" dirty="0"/>
              <a:t>在连接时一个重要的结果就是生成本地机器码，事实本地机器码生成细分下来有两种方式——</a:t>
            </a:r>
            <a:r>
              <a:rPr lang="zh-CN" altLang="zh-CN" sz="2000" b="1" dirty="0">
                <a:solidFill>
                  <a:srgbClr val="FF9933"/>
                </a:solidFill>
              </a:rPr>
              <a:t>离线</a:t>
            </a:r>
            <a:r>
              <a:rPr lang="zh-CN" altLang="zh-CN" sz="2000" b="1" dirty="0"/>
              <a:t>生成和</a:t>
            </a:r>
            <a:r>
              <a:rPr lang="en-US" altLang="zh-CN" sz="2000" b="1" dirty="0">
                <a:solidFill>
                  <a:srgbClr val="FF9933"/>
                </a:solidFill>
              </a:rPr>
              <a:t>JIT</a:t>
            </a:r>
            <a:r>
              <a:rPr lang="zh-CN" altLang="zh-CN" sz="2000" b="1" dirty="0">
                <a:solidFill>
                  <a:srgbClr val="FF9933"/>
                </a:solidFill>
              </a:rPr>
              <a:t>本地</a:t>
            </a:r>
            <a:r>
              <a:rPr lang="zh-CN" altLang="zh-CN" sz="2000" b="1" dirty="0"/>
              <a:t>代码生成。</a:t>
            </a:r>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zh-CN" altLang="en-US" b="1" dirty="0"/>
          </a:p>
        </p:txBody>
      </p:sp>
      <p:sp>
        <p:nvSpPr>
          <p:cNvPr id="4" name="文本框 3">
            <a:extLst>
              <a:ext uri="{FF2B5EF4-FFF2-40B4-BE49-F238E27FC236}">
                <a16:creationId xmlns:a16="http://schemas.microsoft.com/office/drawing/2014/main" id="{B5D8EDDD-781D-47FD-A78E-9ECAF8CCF380}"/>
              </a:ext>
            </a:extLst>
          </p:cNvPr>
          <p:cNvSpPr txBox="1"/>
          <p:nvPr/>
        </p:nvSpPr>
        <p:spPr>
          <a:xfrm>
            <a:off x="5289215" y="2349925"/>
            <a:ext cx="2758737" cy="3382208"/>
          </a:xfrm>
          <a:prstGeom prst="roundRect">
            <a:avLst/>
          </a:prstGeom>
          <a:solidFill>
            <a:schemeClr val="accent1">
              <a:lumMod val="20000"/>
              <a:lumOff val="80000"/>
            </a:schemeClr>
          </a:solidFill>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dirty="0"/>
              <a:t>离线生成</a:t>
            </a:r>
            <a:endParaRPr lang="en-US" altLang="zh-CN" b="1" dirty="0"/>
          </a:p>
          <a:p>
            <a:r>
              <a:rPr lang="zh-CN" altLang="en-US" b="1" dirty="0"/>
              <a:t>定义：</a:t>
            </a:r>
            <a:r>
              <a:rPr lang="zh-CN" altLang="zh-CN" b="1" dirty="0"/>
              <a:t>在程序执行之前，使用代码生成器将</a:t>
            </a:r>
            <a:r>
              <a:rPr lang="en-US" altLang="zh-CN" b="1" dirty="0"/>
              <a:t>LLVM</a:t>
            </a:r>
            <a:r>
              <a:rPr lang="zh-CN" altLang="zh-CN" b="1" dirty="0"/>
              <a:t>代码翻译成本地代码</a:t>
            </a:r>
            <a:endParaRPr lang="en-US" altLang="zh-CN" b="1" dirty="0"/>
          </a:p>
          <a:p>
            <a:endParaRPr lang="en-US" altLang="zh-CN" b="1" dirty="0"/>
          </a:p>
          <a:p>
            <a:r>
              <a:rPr lang="zh-CN" altLang="en-US" b="1" dirty="0"/>
              <a:t>特点：</a:t>
            </a:r>
            <a:endParaRPr lang="en-US" altLang="zh-CN" b="1" dirty="0"/>
          </a:p>
          <a:p>
            <a:r>
              <a:rPr lang="zh-CN" altLang="zh-CN" b="1" dirty="0"/>
              <a:t>通常可以产生较高性能的可执行程序</a:t>
            </a:r>
            <a:r>
              <a:rPr lang="zh-CN" altLang="en-US" b="1" dirty="0"/>
              <a:t>；</a:t>
            </a:r>
            <a:endParaRPr lang="en-US" altLang="zh-CN" b="1" dirty="0"/>
          </a:p>
          <a:p>
            <a:r>
              <a:rPr lang="zh-CN" altLang="zh-CN" b="1" dirty="0"/>
              <a:t>加大了编译难度</a:t>
            </a:r>
            <a:endParaRPr lang="en-US" altLang="zh-CN" b="1" dirty="0"/>
          </a:p>
          <a:p>
            <a:endParaRPr lang="zh-CN" altLang="en-US" dirty="0"/>
          </a:p>
        </p:txBody>
      </p:sp>
      <p:sp>
        <p:nvSpPr>
          <p:cNvPr id="5" name="文本框 4">
            <a:extLst>
              <a:ext uri="{FF2B5EF4-FFF2-40B4-BE49-F238E27FC236}">
                <a16:creationId xmlns:a16="http://schemas.microsoft.com/office/drawing/2014/main" id="{4F5A0A45-E35A-4805-917F-ADB3F24F80E4}"/>
              </a:ext>
            </a:extLst>
          </p:cNvPr>
          <p:cNvSpPr txBox="1"/>
          <p:nvPr/>
        </p:nvSpPr>
        <p:spPr>
          <a:xfrm>
            <a:off x="8542094" y="2349925"/>
            <a:ext cx="2761275" cy="3111460"/>
          </a:xfrm>
          <a:prstGeom prst="roundRect">
            <a:avLst/>
          </a:prstGeom>
          <a:solidFill>
            <a:schemeClr val="accent1">
              <a:lumMod val="20000"/>
              <a:lumOff val="80000"/>
            </a:schemeClr>
          </a:solidFill>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dirty="0"/>
              <a:t>JIT</a:t>
            </a:r>
            <a:r>
              <a:rPr lang="zh-CN" altLang="zh-CN" b="1" dirty="0"/>
              <a:t>本地代码生成</a:t>
            </a:r>
          </a:p>
          <a:p>
            <a:r>
              <a:rPr lang="zh-CN" altLang="en-US" b="1" dirty="0"/>
              <a:t>定义：</a:t>
            </a:r>
            <a:r>
              <a:rPr lang="zh-CN" altLang="zh-CN" b="1" dirty="0"/>
              <a:t>在程序运行时调用合适的代码生成器每次翻译一个函数来执行</a:t>
            </a:r>
            <a:endParaRPr lang="en-US" altLang="zh-CN" b="1" dirty="0"/>
          </a:p>
          <a:p>
            <a:endParaRPr lang="en-US" altLang="zh-CN" b="1" dirty="0"/>
          </a:p>
          <a:p>
            <a:r>
              <a:rPr lang="zh-CN" altLang="en-US" b="1" dirty="0"/>
              <a:t>特点：</a:t>
            </a:r>
            <a:endParaRPr lang="en-US" altLang="zh-CN" b="1" dirty="0"/>
          </a:p>
          <a:p>
            <a:r>
              <a:rPr lang="zh-CN" altLang="zh-CN" b="1" dirty="0"/>
              <a:t>逐条翻译</a:t>
            </a:r>
            <a:r>
              <a:rPr lang="zh-CN" altLang="en-US" b="1" dirty="0"/>
              <a:t>；</a:t>
            </a:r>
            <a:endParaRPr lang="en-US" altLang="zh-CN" b="1" dirty="0"/>
          </a:p>
          <a:p>
            <a:r>
              <a:rPr lang="zh-CN" altLang="zh-CN" b="1" dirty="0"/>
              <a:t>影响程序运行</a:t>
            </a:r>
            <a:endParaRPr lang="en-US" altLang="zh-CN" b="1" dirty="0"/>
          </a:p>
          <a:p>
            <a:endParaRPr lang="en-US" altLang="zh-CN" dirty="0"/>
          </a:p>
          <a:p>
            <a:endParaRPr lang="zh-CN" altLang="en-US" dirty="0"/>
          </a:p>
        </p:txBody>
      </p:sp>
    </p:spTree>
    <p:extLst>
      <p:ext uri="{BB962C8B-B14F-4D97-AF65-F5344CB8AC3E}">
        <p14:creationId xmlns:p14="http://schemas.microsoft.com/office/powerpoint/2010/main" val="18547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EA455-69AF-4E75-865E-FB296904BC52}"/>
              </a:ext>
            </a:extLst>
          </p:cNvPr>
          <p:cNvSpPr>
            <a:spLocks noGrp="1"/>
          </p:cNvSpPr>
          <p:nvPr>
            <p:ph type="title"/>
          </p:nvPr>
        </p:nvSpPr>
        <p:spPr/>
        <p:txBody>
          <a:bodyPr/>
          <a:lstStyle/>
          <a:p>
            <a:r>
              <a:rPr lang="zh-CN" altLang="zh-CN" b="1" dirty="0"/>
              <a:t>运行：</a:t>
            </a:r>
            <a:r>
              <a:rPr lang="zh-CN" altLang="en-US" b="1" dirty="0"/>
              <a:t>综述</a:t>
            </a:r>
          </a:p>
        </p:txBody>
      </p:sp>
      <p:sp>
        <p:nvSpPr>
          <p:cNvPr id="3" name="内容占位符 2">
            <a:extLst>
              <a:ext uri="{FF2B5EF4-FFF2-40B4-BE49-F238E27FC236}">
                <a16:creationId xmlns:a16="http://schemas.microsoft.com/office/drawing/2014/main" id="{AA1C4BD3-F5DD-43EE-B3A4-7D94C754E46F}"/>
              </a:ext>
            </a:extLst>
          </p:cNvPr>
          <p:cNvSpPr>
            <a:spLocks noGrp="1"/>
          </p:cNvSpPr>
          <p:nvPr>
            <p:ph idx="1"/>
          </p:nvPr>
        </p:nvSpPr>
        <p:spPr/>
        <p:txBody>
          <a:bodyPr>
            <a:normAutofit/>
          </a:bodyPr>
          <a:lstStyle/>
          <a:p>
            <a:r>
              <a:rPr lang="zh-CN" altLang="zh-CN" sz="2000" b="1" dirty="0"/>
              <a:t>在传统编译器的设计策略中大多只考虑前两个阶段的优化，而在</a:t>
            </a:r>
            <a:r>
              <a:rPr lang="en-US" altLang="zh-CN" sz="2000" b="1" dirty="0"/>
              <a:t>LLVM</a:t>
            </a:r>
            <a:r>
              <a:rPr lang="zh-CN" altLang="zh-CN" sz="2000" b="1" dirty="0"/>
              <a:t>中引入了一种新的优化策略</a:t>
            </a:r>
            <a:r>
              <a:rPr lang="en-US" altLang="zh-CN" sz="2000" b="1" dirty="0"/>
              <a:t>——</a:t>
            </a:r>
            <a:r>
              <a:rPr lang="zh-CN" altLang="zh-CN" sz="2000" b="1" dirty="0"/>
              <a:t>运行时优化。这种策略通过收集运行时的概要信息并且利用这些收集来的信息指导对</a:t>
            </a:r>
            <a:r>
              <a:rPr lang="en-US" altLang="zh-CN" sz="2000" b="1" dirty="0"/>
              <a:t>LLVM</a:t>
            </a:r>
            <a:r>
              <a:rPr lang="zh-CN" altLang="zh-CN" sz="2000" b="1" dirty="0"/>
              <a:t>字节码的再优化和再编译</a:t>
            </a:r>
            <a:endParaRPr lang="en-US" altLang="zh-CN" sz="2000" b="1" dirty="0"/>
          </a:p>
          <a:p>
            <a:endParaRPr lang="zh-CN" altLang="en-US" b="1" dirty="0"/>
          </a:p>
        </p:txBody>
      </p:sp>
    </p:spTree>
    <p:extLst>
      <p:ext uri="{BB962C8B-B14F-4D97-AF65-F5344CB8AC3E}">
        <p14:creationId xmlns:p14="http://schemas.microsoft.com/office/powerpoint/2010/main" val="3483284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D8979-EF26-4DD6-B797-8D7AE9499EF9}"/>
              </a:ext>
            </a:extLst>
          </p:cNvPr>
          <p:cNvSpPr>
            <a:spLocks noGrp="1"/>
          </p:cNvSpPr>
          <p:nvPr>
            <p:ph type="title"/>
          </p:nvPr>
        </p:nvSpPr>
        <p:spPr/>
        <p:txBody>
          <a:bodyPr/>
          <a:lstStyle/>
          <a:p>
            <a:r>
              <a:rPr lang="zh-CN" altLang="zh-CN" b="1" dirty="0"/>
              <a:t>运行：概要信息（</a:t>
            </a:r>
            <a:r>
              <a:rPr lang="en-US" altLang="zh-CN" b="1" dirty="0"/>
              <a:t>profiling</a:t>
            </a:r>
            <a:r>
              <a:rPr lang="zh-CN" altLang="zh-CN" b="1" dirty="0"/>
              <a:t>）</a:t>
            </a:r>
            <a:endParaRPr lang="zh-CN" altLang="en-US" b="1" dirty="0"/>
          </a:p>
        </p:txBody>
      </p:sp>
      <p:sp>
        <p:nvSpPr>
          <p:cNvPr id="3" name="内容占位符 2">
            <a:extLst>
              <a:ext uri="{FF2B5EF4-FFF2-40B4-BE49-F238E27FC236}">
                <a16:creationId xmlns:a16="http://schemas.microsoft.com/office/drawing/2014/main" id="{FFD43B75-6286-4EF6-A4F0-C5B7D5C63C6D}"/>
              </a:ext>
            </a:extLst>
          </p:cNvPr>
          <p:cNvSpPr>
            <a:spLocks noGrp="1"/>
          </p:cNvSpPr>
          <p:nvPr>
            <p:ph idx="1"/>
          </p:nvPr>
        </p:nvSpPr>
        <p:spPr/>
        <p:txBody>
          <a:bodyPr/>
          <a:lstStyle/>
          <a:p>
            <a:r>
              <a:rPr lang="zh-CN" altLang="zh-CN" sz="2000" b="1" dirty="0"/>
              <a:t>概要信息的获取</a:t>
            </a:r>
          </a:p>
          <a:p>
            <a:r>
              <a:rPr lang="zh-CN" altLang="zh-CN" sz="2000" b="1" dirty="0"/>
              <a:t>开发者利用收集来的</a:t>
            </a:r>
            <a:r>
              <a:rPr lang="zh-CN" altLang="en-US" sz="2000" b="1" dirty="0"/>
              <a:t>概要</a:t>
            </a:r>
            <a:r>
              <a:rPr lang="zh-CN" altLang="zh-CN" sz="2000" b="1" dirty="0"/>
              <a:t>信息作为程序运行的反馈来做优化。开发者</a:t>
            </a:r>
            <a:r>
              <a:rPr lang="zh-CN" altLang="en-US" sz="2000" b="1" dirty="0"/>
              <a:t>会因为各种原因</a:t>
            </a:r>
            <a:r>
              <a:rPr lang="zh-CN" altLang="zh-CN" sz="2000" b="1" dirty="0"/>
              <a:t>不愿意使用</a:t>
            </a:r>
            <a:r>
              <a:rPr lang="zh-CN" altLang="en-US" sz="2000" b="1" dirty="0"/>
              <a:t>，但</a:t>
            </a:r>
            <a:r>
              <a:rPr lang="en-US" altLang="zh-CN" sz="2000" b="1" dirty="0"/>
              <a:t>LLVM</a:t>
            </a:r>
            <a:r>
              <a:rPr lang="zh-CN" altLang="zh-CN" sz="2000" b="1" dirty="0"/>
              <a:t>运行时优化则不同： </a:t>
            </a:r>
          </a:p>
          <a:p>
            <a:r>
              <a:rPr lang="en-US" altLang="zh-CN" sz="2000" b="1" dirty="0"/>
              <a:t>1. </a:t>
            </a:r>
            <a:r>
              <a:rPr lang="zh-CN" altLang="zh-CN" sz="2000" b="1" dirty="0"/>
              <a:t>从最终用户那里收集运行时信息，而非开发者在测试</a:t>
            </a:r>
            <a:r>
              <a:rPr lang="zh-CN" altLang="zh-CN" sz="2000" b="1" dirty="0">
                <a:solidFill>
                  <a:srgbClr val="FF9933"/>
                </a:solidFill>
              </a:rPr>
              <a:t>过程</a:t>
            </a:r>
            <a:r>
              <a:rPr lang="zh-CN" altLang="zh-CN" sz="2000" b="1" dirty="0"/>
              <a:t>中收集 </a:t>
            </a:r>
          </a:p>
          <a:p>
            <a:r>
              <a:rPr lang="en-US" altLang="zh-CN" sz="2000" b="1" dirty="0"/>
              <a:t>2. </a:t>
            </a:r>
            <a:r>
              <a:rPr lang="zh-CN" altLang="zh-CN" sz="2000" b="1" dirty="0"/>
              <a:t>自动收集而非通过开发者以各种繁琐的</a:t>
            </a:r>
            <a:r>
              <a:rPr lang="zh-CN" altLang="zh-CN" sz="2000" b="1" dirty="0">
                <a:solidFill>
                  <a:srgbClr val="FF9933"/>
                </a:solidFill>
              </a:rPr>
              <a:t>方式</a:t>
            </a:r>
            <a:r>
              <a:rPr lang="zh-CN" altLang="zh-CN" sz="2000" b="1" dirty="0"/>
              <a:t>收集 </a:t>
            </a:r>
          </a:p>
          <a:p>
            <a:endParaRPr lang="zh-CN" altLang="en-US" b="1" dirty="0"/>
          </a:p>
        </p:txBody>
      </p:sp>
    </p:spTree>
    <p:extLst>
      <p:ext uri="{BB962C8B-B14F-4D97-AF65-F5344CB8AC3E}">
        <p14:creationId xmlns:p14="http://schemas.microsoft.com/office/powerpoint/2010/main" val="250062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504D3-F758-40F5-AF93-501DFC9568A7}"/>
              </a:ext>
            </a:extLst>
          </p:cNvPr>
          <p:cNvSpPr>
            <a:spLocks noGrp="1"/>
          </p:cNvSpPr>
          <p:nvPr>
            <p:ph type="title"/>
          </p:nvPr>
        </p:nvSpPr>
        <p:spPr/>
        <p:txBody>
          <a:bodyPr/>
          <a:lstStyle/>
          <a:p>
            <a:r>
              <a:rPr lang="zh-CN" altLang="zh-CN" b="1" dirty="0"/>
              <a:t>运行：再优化</a:t>
            </a:r>
            <a:endParaRPr lang="zh-CN" altLang="en-US" b="1" dirty="0"/>
          </a:p>
        </p:txBody>
      </p:sp>
      <p:sp>
        <p:nvSpPr>
          <p:cNvPr id="3" name="内容占位符 2">
            <a:extLst>
              <a:ext uri="{FF2B5EF4-FFF2-40B4-BE49-F238E27FC236}">
                <a16:creationId xmlns:a16="http://schemas.microsoft.com/office/drawing/2014/main" id="{28BED132-E48D-493F-B678-357D346ED984}"/>
              </a:ext>
            </a:extLst>
          </p:cNvPr>
          <p:cNvSpPr>
            <a:spLocks noGrp="1"/>
          </p:cNvSpPr>
          <p:nvPr>
            <p:ph idx="1"/>
          </p:nvPr>
        </p:nvSpPr>
        <p:spPr>
          <a:xfrm>
            <a:off x="4751109" y="414779"/>
            <a:ext cx="7173798" cy="6033155"/>
          </a:xfrm>
        </p:spPr>
        <p:txBody>
          <a:bodyPr>
            <a:normAutofit/>
          </a:bodyPr>
          <a:lstStyle/>
          <a:p>
            <a:r>
              <a:rPr lang="zh-CN" altLang="zh-CN" sz="2000" b="1" dirty="0"/>
              <a:t>在程序运行的时候频繁被执行的执行路径通过离线和在线的指令被识别。运行时优化的优点在于： </a:t>
            </a:r>
          </a:p>
          <a:p>
            <a:r>
              <a:rPr lang="en-US" altLang="zh-CN" sz="2000" b="1" dirty="0"/>
              <a:t>1. </a:t>
            </a:r>
            <a:r>
              <a:rPr lang="zh-CN" altLang="zh-CN" sz="2000" b="1" dirty="0"/>
              <a:t>本地代码可以通过复杂的算法</a:t>
            </a:r>
            <a:r>
              <a:rPr lang="zh-CN" altLang="zh-CN" sz="2000" b="1" dirty="0">
                <a:solidFill>
                  <a:srgbClr val="FF9933"/>
                </a:solidFill>
              </a:rPr>
              <a:t>提前生成</a:t>
            </a:r>
            <a:r>
              <a:rPr lang="zh-CN" altLang="zh-CN" sz="2000" b="1" dirty="0"/>
              <a:t>高效的可执行代码。 </a:t>
            </a:r>
          </a:p>
          <a:p>
            <a:r>
              <a:rPr lang="en-US" altLang="zh-CN" sz="2000" b="1" dirty="0"/>
              <a:t>2. </a:t>
            </a:r>
            <a:r>
              <a:rPr lang="zh-CN" altLang="zh-CN" sz="2000" b="1" dirty="0"/>
              <a:t>本地代码生成器和运行时优化器可以</a:t>
            </a:r>
            <a:r>
              <a:rPr lang="zh-CN" altLang="zh-CN" sz="2000" b="1" dirty="0">
                <a:solidFill>
                  <a:srgbClr val="FF9933"/>
                </a:solidFill>
              </a:rPr>
              <a:t>并行</a:t>
            </a:r>
            <a:r>
              <a:rPr lang="zh-CN" altLang="zh-CN" sz="2000" b="1" dirty="0"/>
              <a:t>的工作，这样就为运行时优化器充分获得本地代码生成器的支持。 </a:t>
            </a:r>
          </a:p>
          <a:p>
            <a:r>
              <a:rPr lang="en-US" altLang="zh-CN" sz="2000" b="1" dirty="0"/>
              <a:t>3. </a:t>
            </a:r>
            <a:r>
              <a:rPr lang="zh-CN" altLang="zh-CN" sz="2000" b="1" dirty="0"/>
              <a:t>运行时优化器可以利用</a:t>
            </a:r>
            <a:r>
              <a:rPr lang="zh-CN" altLang="zh-CN" sz="2000" b="1" dirty="0">
                <a:solidFill>
                  <a:srgbClr val="FF9933"/>
                </a:solidFill>
              </a:rPr>
              <a:t>高层信息</a:t>
            </a:r>
            <a:r>
              <a:rPr lang="zh-CN" altLang="zh-CN" sz="2000" b="1" dirty="0"/>
              <a:t>来做更复杂的优化。</a:t>
            </a:r>
            <a:endParaRPr lang="en-US" altLang="zh-CN" sz="2000" b="1" dirty="0"/>
          </a:p>
          <a:p>
            <a:endParaRPr lang="en-US" altLang="zh-CN" sz="2000" b="1" dirty="0"/>
          </a:p>
          <a:p>
            <a:endParaRPr lang="zh-CN" altLang="zh-CN" sz="2000" b="1" dirty="0"/>
          </a:p>
          <a:p>
            <a:endParaRPr lang="zh-CN" altLang="en-US" b="1" dirty="0"/>
          </a:p>
        </p:txBody>
      </p:sp>
      <p:sp>
        <p:nvSpPr>
          <p:cNvPr id="5" name="文本框 4">
            <a:extLst>
              <a:ext uri="{FF2B5EF4-FFF2-40B4-BE49-F238E27FC236}">
                <a16:creationId xmlns:a16="http://schemas.microsoft.com/office/drawing/2014/main" id="{7448548C-1174-426D-B272-55A102566110}"/>
              </a:ext>
            </a:extLst>
          </p:cNvPr>
          <p:cNvSpPr txBox="1"/>
          <p:nvPr/>
        </p:nvSpPr>
        <p:spPr>
          <a:xfrm>
            <a:off x="4751110" y="4216431"/>
            <a:ext cx="7173797" cy="1804749"/>
          </a:xfrm>
          <a:prstGeom prst="roundRect">
            <a:avLst/>
          </a:prstGeom>
          <a:solidFill>
            <a:schemeClr val="accent1">
              <a:lumMod val="20000"/>
              <a:lumOff val="80000"/>
            </a:schemeClr>
          </a:solidFill>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zh-CN" sz="2000" b="1" dirty="0"/>
              <a:t>例如：由本地代码生成器插入的离线指令可以识别代码中的频繁被执行的循环区域，进而识别频繁被执行的执行路径，一旦这种路径被识别，就可以从原始的</a:t>
            </a:r>
            <a:r>
              <a:rPr lang="en-US" altLang="zh-CN" sz="2000" b="1" dirty="0"/>
              <a:t>LLVM</a:t>
            </a:r>
            <a:r>
              <a:rPr lang="zh-CN" altLang="zh-CN" sz="2000" b="1" dirty="0"/>
              <a:t>代码中将其拷贝出来对其在优化生成本地代码，并将其存放到</a:t>
            </a:r>
            <a:r>
              <a:rPr lang="en-US" altLang="zh-CN" sz="2000" b="1" dirty="0"/>
              <a:t>software-managed trace cache</a:t>
            </a:r>
            <a:r>
              <a:rPr lang="zh-CN" altLang="zh-CN" sz="2000" b="1" dirty="0"/>
              <a:t>中。</a:t>
            </a:r>
            <a:endParaRPr lang="zh-CN" altLang="en-US" sz="2000" dirty="0"/>
          </a:p>
        </p:txBody>
      </p:sp>
    </p:spTree>
    <p:extLst>
      <p:ext uri="{BB962C8B-B14F-4D97-AF65-F5344CB8AC3E}">
        <p14:creationId xmlns:p14="http://schemas.microsoft.com/office/powerpoint/2010/main" val="102758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12481-2D6D-438A-85A6-20237312AA13}"/>
              </a:ext>
            </a:extLst>
          </p:cNvPr>
          <p:cNvSpPr>
            <a:spLocks noGrp="1"/>
          </p:cNvSpPr>
          <p:nvPr>
            <p:ph type="title"/>
          </p:nvPr>
        </p:nvSpPr>
        <p:spPr/>
        <p:txBody>
          <a:bodyPr/>
          <a:lstStyle/>
          <a:p>
            <a:r>
              <a:rPr lang="zh-CN" altLang="zh-CN" b="1" dirty="0"/>
              <a:t>空闲：离线优化器</a:t>
            </a:r>
            <a:endParaRPr lang="zh-CN" altLang="en-US" b="1" dirty="0"/>
          </a:p>
        </p:txBody>
      </p:sp>
      <p:sp>
        <p:nvSpPr>
          <p:cNvPr id="3" name="内容占位符 2">
            <a:extLst>
              <a:ext uri="{FF2B5EF4-FFF2-40B4-BE49-F238E27FC236}">
                <a16:creationId xmlns:a16="http://schemas.microsoft.com/office/drawing/2014/main" id="{0C6613EC-85D6-4598-8E72-09BA9D867B04}"/>
              </a:ext>
            </a:extLst>
          </p:cNvPr>
          <p:cNvSpPr>
            <a:spLocks noGrp="1"/>
          </p:cNvSpPr>
          <p:nvPr>
            <p:ph idx="1"/>
          </p:nvPr>
        </p:nvSpPr>
        <p:spPr/>
        <p:txBody>
          <a:bodyPr>
            <a:normAutofit/>
          </a:bodyPr>
          <a:lstStyle/>
          <a:p>
            <a:r>
              <a:rPr lang="zh-CN" altLang="zh-CN" sz="2000" b="1" dirty="0"/>
              <a:t>有些程序并不适合运行时优化，这些程序主要有这些特点：代码量大、没有调用特别频繁的区块。运行时优化主要</a:t>
            </a:r>
            <a:r>
              <a:rPr lang="zh-CN" altLang="en-US" sz="2000" b="1" dirty="0"/>
              <a:t>针对</a:t>
            </a:r>
            <a:r>
              <a:rPr lang="zh-CN" altLang="zh-CN" sz="2000" b="1" dirty="0"/>
              <a:t>提高热点函数和循环的性能。 </a:t>
            </a:r>
          </a:p>
          <a:p>
            <a:r>
              <a:rPr lang="en-US" altLang="zh-CN" sz="2000" b="1" dirty="0"/>
              <a:t>LLVM</a:t>
            </a:r>
            <a:r>
              <a:rPr lang="zh-CN" altLang="zh-CN" sz="2000" b="1" dirty="0"/>
              <a:t>表示是</a:t>
            </a:r>
            <a:r>
              <a:rPr lang="zh-CN" altLang="zh-CN" sz="2000" b="1" dirty="0">
                <a:solidFill>
                  <a:srgbClr val="FF9933"/>
                </a:solidFill>
              </a:rPr>
              <a:t>永久保留</a:t>
            </a:r>
            <a:r>
              <a:rPr lang="zh-CN" altLang="zh-CN" sz="2000" b="1" dirty="0"/>
              <a:t>的，所以科研在运行的空闲时利用目标机器和用户信息对应于程序再优化。一个离线的、空闲时的优化器具有以下几个优点： </a:t>
            </a:r>
          </a:p>
          <a:p>
            <a:r>
              <a:rPr lang="en-US" altLang="zh-CN" sz="2000" b="1" dirty="0"/>
              <a:t>1. </a:t>
            </a:r>
            <a:r>
              <a:rPr lang="zh-CN" altLang="zh-CN" sz="2000" b="1" dirty="0"/>
              <a:t>可以利用应用程序运行时获取的用户信息来做优化 </a:t>
            </a:r>
          </a:p>
          <a:p>
            <a:r>
              <a:rPr lang="en-US" altLang="zh-CN" sz="2000" b="1" dirty="0"/>
              <a:t>2. </a:t>
            </a:r>
            <a:r>
              <a:rPr lang="zh-CN" altLang="zh-CN" sz="2000" b="1" dirty="0"/>
              <a:t>可以针对目标机器的详细特征来裁剪代码 </a:t>
            </a:r>
          </a:p>
          <a:p>
            <a:r>
              <a:rPr lang="en-US" altLang="zh-CN" sz="2000" b="1" dirty="0"/>
              <a:t>3. </a:t>
            </a:r>
            <a:r>
              <a:rPr lang="zh-CN" altLang="zh-CN" sz="2000" b="1" dirty="0"/>
              <a:t>由于是离线执行，它可以做比运行时优化器更多的激进优化</a:t>
            </a:r>
          </a:p>
          <a:p>
            <a:endParaRPr lang="zh-CN" altLang="en-US" b="1" dirty="0"/>
          </a:p>
        </p:txBody>
      </p:sp>
    </p:spTree>
    <p:extLst>
      <p:ext uri="{BB962C8B-B14F-4D97-AF65-F5344CB8AC3E}">
        <p14:creationId xmlns:p14="http://schemas.microsoft.com/office/powerpoint/2010/main" val="15355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D5769-96F8-4023-B41D-76A41EC654D8}"/>
              </a:ext>
            </a:extLst>
          </p:cNvPr>
          <p:cNvSpPr>
            <a:spLocks noGrp="1"/>
          </p:cNvSpPr>
          <p:nvPr>
            <p:ph type="title"/>
          </p:nvPr>
        </p:nvSpPr>
        <p:spPr/>
        <p:txBody>
          <a:bodyPr>
            <a:normAutofit/>
          </a:bodyPr>
          <a:lstStyle/>
          <a:p>
            <a:r>
              <a:rPr lang="zh-CN" altLang="en-US" b="1" dirty="0"/>
              <a:t>目录</a:t>
            </a:r>
          </a:p>
        </p:txBody>
      </p:sp>
      <p:sp>
        <p:nvSpPr>
          <p:cNvPr id="3" name="内容占位符 2">
            <a:extLst>
              <a:ext uri="{FF2B5EF4-FFF2-40B4-BE49-F238E27FC236}">
                <a16:creationId xmlns:a16="http://schemas.microsoft.com/office/drawing/2014/main" id="{8B7B3D8E-46EA-4760-8121-15A5B1E9D92C}"/>
              </a:ext>
            </a:extLst>
          </p:cNvPr>
          <p:cNvSpPr>
            <a:spLocks noGrp="1"/>
          </p:cNvSpPr>
          <p:nvPr>
            <p:ph idx="1"/>
          </p:nvPr>
        </p:nvSpPr>
        <p:spPr>
          <a:xfrm>
            <a:off x="5118447" y="803186"/>
            <a:ext cx="6281873" cy="5248622"/>
          </a:xfrm>
        </p:spPr>
        <p:txBody>
          <a:bodyPr>
            <a:normAutofit/>
          </a:bodyPr>
          <a:lstStyle/>
          <a:p>
            <a:r>
              <a:rPr lang="en-US" altLang="zh-CN" sz="2000" b="1" dirty="0"/>
              <a:t>LLVM</a:t>
            </a:r>
            <a:r>
              <a:rPr lang="zh-CN" altLang="en-US" sz="2000" b="1" dirty="0"/>
              <a:t>简介</a:t>
            </a:r>
            <a:endParaRPr lang="en-US" altLang="zh-CN" sz="2000" b="1" dirty="0"/>
          </a:p>
          <a:p>
            <a:pPr lvl="1"/>
            <a:r>
              <a:rPr lang="zh-CN" altLang="en-US" sz="2000" b="1" dirty="0"/>
              <a:t>三点目标属性</a:t>
            </a:r>
            <a:endParaRPr lang="en-US" altLang="zh-CN" sz="2000" b="1" dirty="0"/>
          </a:p>
          <a:p>
            <a:pPr lvl="1"/>
            <a:r>
              <a:rPr lang="zh-CN" altLang="en-US" sz="2000" b="1" dirty="0"/>
              <a:t>和以往编译器的区别</a:t>
            </a:r>
            <a:endParaRPr lang="en-US" altLang="zh-CN" sz="2000" b="1" dirty="0"/>
          </a:p>
          <a:p>
            <a:pPr lvl="1"/>
            <a:r>
              <a:rPr lang="zh-CN" altLang="en-US" sz="2000" b="1" dirty="0"/>
              <a:t>和高等虚拟机的区别</a:t>
            </a:r>
            <a:endParaRPr lang="en-US" altLang="zh-CN" sz="2000" b="1" dirty="0"/>
          </a:p>
          <a:p>
            <a:pPr lvl="1"/>
            <a:r>
              <a:rPr lang="zh-CN" altLang="en-US" sz="2000" b="1" dirty="0"/>
              <a:t>五种功能</a:t>
            </a:r>
            <a:endParaRPr lang="en-US" altLang="zh-CN" sz="2000" b="1" dirty="0"/>
          </a:p>
          <a:p>
            <a:r>
              <a:rPr lang="zh-CN" altLang="en-US" sz="2000" b="1" dirty="0"/>
              <a:t>系统架构</a:t>
            </a:r>
            <a:endParaRPr lang="en-US" altLang="zh-CN" sz="2000" b="1" dirty="0"/>
          </a:p>
          <a:p>
            <a:pPr lvl="1"/>
            <a:r>
              <a:rPr lang="zh-CN" altLang="en-US" sz="2000" b="1" dirty="0"/>
              <a:t>编译流程</a:t>
            </a:r>
            <a:endParaRPr lang="en-US" altLang="zh-CN" sz="2000" b="1" dirty="0"/>
          </a:p>
          <a:p>
            <a:pPr lvl="1"/>
            <a:r>
              <a:rPr lang="zh-CN" altLang="en-US" sz="2000" b="1" dirty="0"/>
              <a:t>步骤优化：编译</a:t>
            </a:r>
            <a:endParaRPr lang="en-US" altLang="zh-CN" sz="2000" b="1" dirty="0"/>
          </a:p>
          <a:p>
            <a:pPr lvl="1"/>
            <a:r>
              <a:rPr lang="zh-CN" altLang="en-US" sz="2000" b="1" dirty="0"/>
              <a:t>步骤优化：连接</a:t>
            </a:r>
            <a:endParaRPr lang="en-US" altLang="zh-CN" sz="2000" b="1" dirty="0"/>
          </a:p>
          <a:p>
            <a:pPr lvl="1"/>
            <a:r>
              <a:rPr lang="zh-CN" altLang="en-US" sz="2000" b="1" dirty="0"/>
              <a:t>步骤优化：运行</a:t>
            </a:r>
            <a:endParaRPr lang="en-US" altLang="zh-CN" sz="2000" b="1" dirty="0"/>
          </a:p>
          <a:p>
            <a:pPr lvl="1"/>
            <a:r>
              <a:rPr lang="zh-CN" altLang="en-US" sz="2000" b="1" dirty="0"/>
              <a:t>步骤优化：空闲</a:t>
            </a:r>
            <a:endParaRPr lang="en-US" altLang="zh-CN" sz="2000" b="1" dirty="0"/>
          </a:p>
        </p:txBody>
      </p:sp>
      <p:sp>
        <p:nvSpPr>
          <p:cNvPr id="4" name="内容占位符 2">
            <a:extLst>
              <a:ext uri="{FF2B5EF4-FFF2-40B4-BE49-F238E27FC236}">
                <a16:creationId xmlns:a16="http://schemas.microsoft.com/office/drawing/2014/main" id="{0FA96B5D-A2D3-491F-8794-F1A37260F73F}"/>
              </a:ext>
            </a:extLst>
          </p:cNvPr>
          <p:cNvSpPr txBox="1">
            <a:spLocks/>
          </p:cNvSpPr>
          <p:nvPr/>
        </p:nvSpPr>
        <p:spPr>
          <a:xfrm>
            <a:off x="8703407" y="953835"/>
            <a:ext cx="2599962"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zh-CN" altLang="en-US" sz="2000" b="1" dirty="0"/>
              <a:t>中间表示</a:t>
            </a:r>
            <a:endParaRPr lang="en-US" altLang="zh-CN" sz="2000" b="1" dirty="0"/>
          </a:p>
          <a:p>
            <a:pPr lvl="1"/>
            <a:r>
              <a:rPr lang="zh-CN" altLang="en-US" sz="2000" b="1" dirty="0"/>
              <a:t>指令集简介</a:t>
            </a:r>
            <a:endParaRPr lang="en-US" altLang="zh-CN" sz="2000" b="1" dirty="0"/>
          </a:p>
          <a:p>
            <a:pPr lvl="1"/>
            <a:r>
              <a:rPr lang="zh-CN" altLang="en-US" sz="2000" b="1" dirty="0"/>
              <a:t>指令集特点</a:t>
            </a:r>
            <a:endParaRPr lang="en-US" altLang="zh-CN" sz="2000" b="1" dirty="0"/>
          </a:p>
          <a:p>
            <a:pPr lvl="1"/>
            <a:r>
              <a:rPr lang="zh-CN" altLang="en-US" sz="2000" b="1" dirty="0"/>
              <a:t>示例</a:t>
            </a:r>
            <a:endParaRPr lang="en-US" altLang="zh-CN" sz="2000" b="1" dirty="0"/>
          </a:p>
          <a:p>
            <a:r>
              <a:rPr lang="zh-CN" altLang="en-US" sz="2000" b="1" dirty="0"/>
              <a:t>参考文献</a:t>
            </a:r>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p:txBody>
      </p:sp>
    </p:spTree>
    <p:extLst>
      <p:ext uri="{BB962C8B-B14F-4D97-AF65-F5344CB8AC3E}">
        <p14:creationId xmlns:p14="http://schemas.microsoft.com/office/powerpoint/2010/main" val="64619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79F83-C732-4304-8A67-C86696F7B9EC}"/>
              </a:ext>
            </a:extLst>
          </p:cNvPr>
          <p:cNvSpPr>
            <a:spLocks noGrp="1"/>
          </p:cNvSpPr>
          <p:nvPr>
            <p:ph type="title"/>
          </p:nvPr>
        </p:nvSpPr>
        <p:spPr/>
        <p:txBody>
          <a:bodyPr/>
          <a:lstStyle/>
          <a:p>
            <a:r>
              <a:rPr lang="en-US" altLang="zh-CN" b="1" dirty="0"/>
              <a:t>LLVM</a:t>
            </a:r>
            <a:r>
              <a:rPr lang="zh-CN" altLang="zh-CN" b="1" dirty="0"/>
              <a:t>中间表示</a:t>
            </a:r>
            <a:endParaRPr lang="zh-CN" altLang="en-US" dirty="0"/>
          </a:p>
        </p:txBody>
      </p:sp>
      <p:sp>
        <p:nvSpPr>
          <p:cNvPr id="4" name="文本占位符 3">
            <a:extLst>
              <a:ext uri="{FF2B5EF4-FFF2-40B4-BE49-F238E27FC236}">
                <a16:creationId xmlns:a16="http://schemas.microsoft.com/office/drawing/2014/main" id="{1574D5FD-42C7-4E69-87AC-9C2EE98FE12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198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30FE3-06AF-40A0-AB06-F3E59FCC07A7}"/>
              </a:ext>
            </a:extLst>
          </p:cNvPr>
          <p:cNvSpPr>
            <a:spLocks noGrp="1"/>
          </p:cNvSpPr>
          <p:nvPr>
            <p:ph type="title"/>
          </p:nvPr>
        </p:nvSpPr>
        <p:spPr/>
        <p:txBody>
          <a:bodyPr>
            <a:normAutofit/>
          </a:bodyPr>
          <a:lstStyle/>
          <a:p>
            <a:r>
              <a:rPr lang="zh-CN" altLang="en-US" sz="4400" b="1" dirty="0"/>
              <a:t>简介</a:t>
            </a:r>
          </a:p>
        </p:txBody>
      </p:sp>
      <p:sp>
        <p:nvSpPr>
          <p:cNvPr id="3" name="内容占位符 2">
            <a:extLst>
              <a:ext uri="{FF2B5EF4-FFF2-40B4-BE49-F238E27FC236}">
                <a16:creationId xmlns:a16="http://schemas.microsoft.com/office/drawing/2014/main" id="{013976BE-8C4E-42E8-BFC8-8B6A4BF7E50A}"/>
              </a:ext>
            </a:extLst>
          </p:cNvPr>
          <p:cNvSpPr>
            <a:spLocks noGrp="1"/>
          </p:cNvSpPr>
          <p:nvPr>
            <p:ph idx="1"/>
          </p:nvPr>
        </p:nvSpPr>
        <p:spPr/>
        <p:txBody>
          <a:bodyPr>
            <a:normAutofit/>
          </a:bodyPr>
          <a:lstStyle/>
          <a:p>
            <a:r>
              <a:rPr lang="zh-CN" altLang="zh-CN" sz="2000" b="1" dirty="0"/>
              <a:t>“代码表示”是</a:t>
            </a:r>
            <a:r>
              <a:rPr lang="en-US" altLang="zh-CN" sz="2000" b="1" dirty="0"/>
              <a:t>LLVM</a:t>
            </a:r>
            <a:r>
              <a:rPr lang="zh-CN" altLang="zh-CN" sz="2000" b="1" dirty="0"/>
              <a:t>区别于其他系统的一个主要特征。</a:t>
            </a:r>
            <a:r>
              <a:rPr lang="en-US" altLang="zh-CN" sz="2000" b="1" dirty="0"/>
              <a:t>“</a:t>
            </a:r>
            <a:r>
              <a:rPr lang="zh-CN" altLang="zh-CN" sz="2000" b="1" dirty="0"/>
              <a:t>代码表示</a:t>
            </a:r>
            <a:r>
              <a:rPr lang="en-US" altLang="zh-CN" sz="2000" b="1" dirty="0"/>
              <a:t>”</a:t>
            </a:r>
            <a:r>
              <a:rPr lang="zh-CN" altLang="zh-CN" sz="2000" b="1" dirty="0"/>
              <a:t>被设计为提供高层次程序信息以支持复杂分析和转换，同时，也足够底层来支持对任意代码的表示和静态编译。 </a:t>
            </a:r>
          </a:p>
          <a:p>
            <a:r>
              <a:rPr lang="en-US" altLang="zh-CN" sz="2000" b="1" dirty="0"/>
              <a:t>LLVM</a:t>
            </a:r>
            <a:r>
              <a:rPr lang="zh-CN" altLang="zh-CN" sz="2000" b="1" dirty="0"/>
              <a:t>指令集被设计为一种带有高层次类型信息的底层表示。即</a:t>
            </a:r>
            <a:r>
              <a:rPr lang="en-US" altLang="zh-CN" sz="2000" b="1" dirty="0"/>
              <a:t>LLVM</a:t>
            </a:r>
            <a:r>
              <a:rPr lang="zh-CN" altLang="zh-CN" sz="2000" b="1" dirty="0"/>
              <a:t>指令集（或者中间表示</a:t>
            </a:r>
            <a:r>
              <a:rPr lang="en-US" altLang="zh-CN" sz="2000" b="1" dirty="0"/>
              <a:t>IR</a:t>
            </a:r>
            <a:r>
              <a:rPr lang="zh-CN" altLang="zh-CN" sz="2000" b="1" dirty="0"/>
              <a:t>）有两个特点：底层表示和高层次信息。</a:t>
            </a:r>
          </a:p>
          <a:p>
            <a:endParaRPr lang="zh-CN" altLang="en-US" sz="2000" b="1" dirty="0"/>
          </a:p>
        </p:txBody>
      </p:sp>
    </p:spTree>
    <p:extLst>
      <p:ext uri="{BB962C8B-B14F-4D97-AF65-F5344CB8AC3E}">
        <p14:creationId xmlns:p14="http://schemas.microsoft.com/office/powerpoint/2010/main" val="223910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DF40D-8DCE-4080-954A-0239187D6283}"/>
              </a:ext>
            </a:extLst>
          </p:cNvPr>
          <p:cNvSpPr>
            <a:spLocks noGrp="1"/>
          </p:cNvSpPr>
          <p:nvPr>
            <p:ph type="title"/>
          </p:nvPr>
        </p:nvSpPr>
        <p:spPr/>
        <p:txBody>
          <a:bodyPr/>
          <a:lstStyle/>
          <a:p>
            <a:r>
              <a:rPr lang="zh-CN" altLang="en-US" b="1" dirty="0"/>
              <a:t>指令集的特点</a:t>
            </a:r>
          </a:p>
        </p:txBody>
      </p:sp>
      <p:sp>
        <p:nvSpPr>
          <p:cNvPr id="3" name="内容占位符 2">
            <a:extLst>
              <a:ext uri="{FF2B5EF4-FFF2-40B4-BE49-F238E27FC236}">
                <a16:creationId xmlns:a16="http://schemas.microsoft.com/office/drawing/2014/main" id="{063DECD5-B3F5-4E17-B17D-BD192AC44FFC}"/>
              </a:ext>
            </a:extLst>
          </p:cNvPr>
          <p:cNvSpPr>
            <a:spLocks noGrp="1"/>
          </p:cNvSpPr>
          <p:nvPr>
            <p:ph idx="1"/>
          </p:nvPr>
        </p:nvSpPr>
        <p:spPr/>
        <p:txBody>
          <a:bodyPr>
            <a:normAutofit/>
          </a:bodyPr>
          <a:lstStyle/>
          <a:p>
            <a:r>
              <a:rPr lang="en-US" altLang="zh-CN" sz="2000" b="1" dirty="0"/>
              <a:t>1. LLVM</a:t>
            </a:r>
            <a:r>
              <a:rPr lang="zh-CN" altLang="zh-CN" sz="2000" b="1" dirty="0"/>
              <a:t>指令集包括通用处理器的主要操作，但是不包括有特定限制的指令。。 </a:t>
            </a:r>
          </a:p>
          <a:p>
            <a:r>
              <a:rPr lang="en-US" altLang="zh-CN" sz="2000" b="1" dirty="0"/>
              <a:t>2. </a:t>
            </a:r>
            <a:r>
              <a:rPr lang="zh-CN" altLang="zh-CN" sz="2000" b="1" dirty="0"/>
              <a:t>提供无限的指定类型的虚拟寄存器，可以存储基本类型数据。这些虚拟寄存器是</a:t>
            </a:r>
            <a:r>
              <a:rPr lang="en-US" altLang="zh-CN" sz="2000" b="1" dirty="0"/>
              <a:t>SSA</a:t>
            </a:r>
            <a:r>
              <a:rPr lang="zh-CN" altLang="zh-CN" sz="2000" b="1" dirty="0"/>
              <a:t>格式的。 </a:t>
            </a:r>
          </a:p>
          <a:p>
            <a:r>
              <a:rPr lang="en-US" altLang="zh-CN" sz="2000" b="1" dirty="0"/>
              <a:t>3. </a:t>
            </a:r>
            <a:r>
              <a:rPr lang="zh-CN" altLang="zh-CN" sz="2000" b="1" dirty="0"/>
              <a:t>通过</a:t>
            </a:r>
            <a:r>
              <a:rPr lang="en-US" altLang="zh-CN" sz="2000" b="1" dirty="0"/>
              <a:t>load/store</a:t>
            </a:r>
            <a:r>
              <a:rPr lang="zh-CN" altLang="zh-CN" sz="2000" b="1" dirty="0"/>
              <a:t>操作来完成虚拟寄存器和内存之间的数据交换的。 </a:t>
            </a:r>
          </a:p>
          <a:p>
            <a:r>
              <a:rPr lang="en-US" altLang="zh-CN" sz="2000" b="1" dirty="0"/>
              <a:t>4. </a:t>
            </a:r>
            <a:r>
              <a:rPr lang="zh-CN" altLang="zh-CN" sz="2000" b="1" dirty="0"/>
              <a:t>明确构建了每个函数的控制流图</a:t>
            </a:r>
            <a:r>
              <a:rPr lang="zh-CN" altLang="en-US" sz="2000" b="1" dirty="0"/>
              <a:t>以及</a:t>
            </a:r>
            <a:r>
              <a:rPr lang="zh-CN" altLang="zh-CN" sz="2000" b="1" dirty="0"/>
              <a:t>异常控制流。 </a:t>
            </a:r>
          </a:p>
          <a:p>
            <a:r>
              <a:rPr lang="en-US" altLang="zh-CN" sz="2000" b="1" dirty="0"/>
              <a:t>5. LLVM</a:t>
            </a:r>
            <a:r>
              <a:rPr lang="zh-CN" altLang="zh-CN" sz="2000" b="1" dirty="0"/>
              <a:t>指令集中只包括</a:t>
            </a:r>
            <a:r>
              <a:rPr lang="en-US" altLang="zh-CN" sz="2000" b="1" dirty="0"/>
              <a:t>31</a:t>
            </a:r>
            <a:r>
              <a:rPr lang="zh-CN" altLang="zh-CN" sz="2000" b="1" dirty="0"/>
              <a:t>条指令</a:t>
            </a:r>
            <a:r>
              <a:rPr lang="zh-CN" altLang="en-US" sz="2000" b="1" dirty="0"/>
              <a:t>；其好处是：</a:t>
            </a:r>
            <a:r>
              <a:rPr lang="en-US" altLang="zh-CN" sz="2000" b="1" dirty="0"/>
              <a:t>1</a:t>
            </a:r>
            <a:r>
              <a:rPr lang="zh-CN" altLang="zh-CN" sz="2000" b="1" dirty="0"/>
              <a:t>、避免多条操作指令对应一种操作；</a:t>
            </a:r>
            <a:r>
              <a:rPr lang="en-US" altLang="zh-CN" sz="2000" b="1" dirty="0"/>
              <a:t>2</a:t>
            </a:r>
            <a:r>
              <a:rPr lang="zh-CN" altLang="zh-CN" sz="2000" b="1" dirty="0"/>
              <a:t>、</a:t>
            </a:r>
            <a:r>
              <a:rPr lang="zh-CN" altLang="en-US" sz="2000" b="1" dirty="0"/>
              <a:t>方便</a:t>
            </a:r>
            <a:r>
              <a:rPr lang="zh-CN" altLang="zh-CN" sz="2000" b="1" dirty="0"/>
              <a:t>指令重载 </a:t>
            </a:r>
          </a:p>
          <a:p>
            <a:endParaRPr lang="zh-CN" altLang="en-US" dirty="0"/>
          </a:p>
        </p:txBody>
      </p:sp>
    </p:spTree>
    <p:extLst>
      <p:ext uri="{BB962C8B-B14F-4D97-AF65-F5344CB8AC3E}">
        <p14:creationId xmlns:p14="http://schemas.microsoft.com/office/powerpoint/2010/main" val="2500266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A645A-C6AD-484D-809E-F7EEAFA19365}"/>
              </a:ext>
            </a:extLst>
          </p:cNvPr>
          <p:cNvSpPr>
            <a:spLocks noGrp="1"/>
          </p:cNvSpPr>
          <p:nvPr>
            <p:ph type="title"/>
          </p:nvPr>
        </p:nvSpPr>
        <p:spPr/>
        <p:txBody>
          <a:bodyPr/>
          <a:lstStyle/>
          <a:p>
            <a:r>
              <a:rPr lang="zh-CN" altLang="zh-CN" b="1" dirty="0"/>
              <a:t>语言无关的类型系统</a:t>
            </a:r>
            <a:endParaRPr lang="zh-CN" altLang="en-US" b="1" dirty="0"/>
          </a:p>
        </p:txBody>
      </p:sp>
      <p:sp>
        <p:nvSpPr>
          <p:cNvPr id="3" name="内容占位符 2">
            <a:extLst>
              <a:ext uri="{FF2B5EF4-FFF2-40B4-BE49-F238E27FC236}">
                <a16:creationId xmlns:a16="http://schemas.microsoft.com/office/drawing/2014/main" id="{CF1591F1-7E08-4E23-B632-6766A1E75DC3}"/>
              </a:ext>
            </a:extLst>
          </p:cNvPr>
          <p:cNvSpPr>
            <a:spLocks noGrp="1"/>
          </p:cNvSpPr>
          <p:nvPr>
            <p:ph idx="1"/>
          </p:nvPr>
        </p:nvSpPr>
        <p:spPr/>
        <p:txBody>
          <a:bodyPr/>
          <a:lstStyle/>
          <a:p>
            <a:r>
              <a:rPr lang="zh-CN" altLang="en-US" sz="2000" b="1" dirty="0">
                <a:solidFill>
                  <a:srgbClr val="FF9933"/>
                </a:solidFill>
              </a:rPr>
              <a:t>语言无关</a:t>
            </a:r>
            <a:r>
              <a:rPr lang="zh-CN" altLang="en-US" sz="2000" b="1" dirty="0"/>
              <a:t>类型系统是</a:t>
            </a:r>
            <a:r>
              <a:rPr lang="en-US" altLang="zh-CN" sz="2000" b="1" dirty="0"/>
              <a:t>LLVM</a:t>
            </a:r>
            <a:r>
              <a:rPr lang="zh-CN" altLang="en-US" sz="2000" b="1" dirty="0"/>
              <a:t>的基本特性。</a:t>
            </a:r>
            <a:r>
              <a:rPr lang="en-US" altLang="zh-CN" sz="2000" b="1" dirty="0"/>
              <a:t>LLVM</a:t>
            </a:r>
            <a:r>
              <a:rPr lang="zh-CN" altLang="en-US" sz="2000" b="1" dirty="0"/>
              <a:t>是一个严格的指定类型的表示。每一个</a:t>
            </a:r>
            <a:r>
              <a:rPr lang="en-US" altLang="zh-CN" sz="2000" b="1" dirty="0"/>
              <a:t>SSA</a:t>
            </a:r>
            <a:r>
              <a:rPr lang="zh-CN" altLang="en-US" sz="2000" b="1" dirty="0"/>
              <a:t>寄存器和明确的内存对象都有一个相应的类型，这个类型信息用于连接指令操作码和指令语法定义。它提供一个语言独立的类型系统，包括四个简单类型：</a:t>
            </a:r>
            <a:r>
              <a:rPr lang="en-US" altLang="zh-CN" sz="2000" b="1" dirty="0"/>
              <a:t>void</a:t>
            </a:r>
            <a:r>
              <a:rPr lang="zh-CN" altLang="en-US" sz="2000" b="1" dirty="0"/>
              <a:t>、布尔、整数和浮点数，以及四个导出类型：指针、数组、结构和函数。这个简单的类型系统可以实现绝大多数高级语言的类型，比如，</a:t>
            </a:r>
            <a:r>
              <a:rPr lang="en-US" altLang="zh-CN" sz="2000" b="1" dirty="0"/>
              <a:t>C++</a:t>
            </a:r>
            <a:r>
              <a:rPr lang="zh-CN" altLang="en-US" sz="2000" b="1" dirty="0"/>
              <a:t>中的类可以使用结构、函数以及函数指针的数组的组合实现。 </a:t>
            </a:r>
          </a:p>
        </p:txBody>
      </p:sp>
    </p:spTree>
    <p:extLst>
      <p:ext uri="{BB962C8B-B14F-4D97-AF65-F5344CB8AC3E}">
        <p14:creationId xmlns:p14="http://schemas.microsoft.com/office/powerpoint/2010/main" val="4144418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91346-42F3-4725-B2EE-AE41C9E13337}"/>
              </a:ext>
            </a:extLst>
          </p:cNvPr>
          <p:cNvSpPr>
            <a:spLocks noGrp="1"/>
          </p:cNvSpPr>
          <p:nvPr>
            <p:ph type="title"/>
          </p:nvPr>
        </p:nvSpPr>
        <p:spPr/>
        <p:txBody>
          <a:bodyPr/>
          <a:lstStyle/>
          <a:p>
            <a:r>
              <a:rPr lang="zh-CN" altLang="zh-CN" b="1" dirty="0"/>
              <a:t>内存分配和一致性内存模型</a:t>
            </a:r>
            <a:endParaRPr lang="zh-CN" altLang="en-US" b="1" dirty="0"/>
          </a:p>
        </p:txBody>
      </p:sp>
      <p:sp>
        <p:nvSpPr>
          <p:cNvPr id="3" name="内容占位符 2">
            <a:extLst>
              <a:ext uri="{FF2B5EF4-FFF2-40B4-BE49-F238E27FC236}">
                <a16:creationId xmlns:a16="http://schemas.microsoft.com/office/drawing/2014/main" id="{CA9F0E2D-6E9E-4593-A457-EE6726672672}"/>
              </a:ext>
            </a:extLst>
          </p:cNvPr>
          <p:cNvSpPr>
            <a:spLocks noGrp="1"/>
          </p:cNvSpPr>
          <p:nvPr>
            <p:ph idx="1"/>
          </p:nvPr>
        </p:nvSpPr>
        <p:spPr/>
        <p:txBody>
          <a:bodyPr>
            <a:normAutofit fontScale="85000" lnSpcReduction="10000"/>
          </a:bodyPr>
          <a:lstStyle/>
          <a:p>
            <a:pPr>
              <a:lnSpc>
                <a:spcPct val="140000"/>
              </a:lnSpc>
            </a:pPr>
            <a:r>
              <a:rPr lang="zh-CN" altLang="zh-CN" sz="2400" b="1" dirty="0"/>
              <a:t>一些程序之所以难以充分优化，关键在于在内存分配是在堆中大量使用复杂的数据结构。为了解决这个问题</a:t>
            </a:r>
            <a:r>
              <a:rPr lang="en-US" altLang="zh-CN" sz="2400" b="1" dirty="0"/>
              <a:t>LLVM</a:t>
            </a:r>
            <a:r>
              <a:rPr lang="zh-CN" altLang="zh-CN" sz="2400" b="1" dirty="0"/>
              <a:t>为指定类型内存分配提供了指令： </a:t>
            </a:r>
          </a:p>
          <a:p>
            <a:pPr>
              <a:lnSpc>
                <a:spcPct val="140000"/>
              </a:lnSpc>
            </a:pPr>
            <a:r>
              <a:rPr lang="en-US" altLang="zh-CN" sz="2400" b="1" dirty="0"/>
              <a:t>1. </a:t>
            </a:r>
            <a:r>
              <a:rPr lang="en-US" altLang="zh-CN" sz="2900" b="1" dirty="0">
                <a:solidFill>
                  <a:srgbClr val="FF9933"/>
                </a:solidFill>
              </a:rPr>
              <a:t>malloc</a:t>
            </a:r>
            <a:r>
              <a:rPr lang="zh-CN" altLang="zh-CN" sz="2600" b="1" dirty="0"/>
              <a:t>指令</a:t>
            </a:r>
            <a:r>
              <a:rPr lang="zh-CN" altLang="zh-CN" sz="2400" b="1" dirty="0"/>
              <a:t>：在堆上分配一个或多个特定类型单元，并且返回指向新开辟内存的指定类型的指针。</a:t>
            </a:r>
          </a:p>
          <a:p>
            <a:pPr>
              <a:lnSpc>
                <a:spcPct val="140000"/>
              </a:lnSpc>
            </a:pPr>
            <a:r>
              <a:rPr lang="en-US" altLang="zh-CN" sz="2400" b="1" dirty="0"/>
              <a:t>2. </a:t>
            </a:r>
            <a:r>
              <a:rPr lang="en-US" altLang="zh-CN" sz="2900" b="1" dirty="0">
                <a:solidFill>
                  <a:srgbClr val="FF9933"/>
                </a:solidFill>
              </a:rPr>
              <a:t>free</a:t>
            </a:r>
            <a:r>
              <a:rPr lang="zh-CN" altLang="zh-CN" sz="2400" b="1" dirty="0"/>
              <a:t>指令：释放有</a:t>
            </a:r>
            <a:r>
              <a:rPr lang="en-US" altLang="zh-CN" sz="2400" b="1" dirty="0"/>
              <a:t>malloc</a:t>
            </a:r>
            <a:r>
              <a:rPr lang="zh-CN" altLang="zh-CN" sz="2400" b="1" dirty="0"/>
              <a:t>开辟的内存空间。 </a:t>
            </a:r>
          </a:p>
          <a:p>
            <a:pPr>
              <a:lnSpc>
                <a:spcPct val="140000"/>
              </a:lnSpc>
            </a:pPr>
            <a:r>
              <a:rPr lang="en-US" altLang="zh-CN" sz="2400" b="1" dirty="0"/>
              <a:t>3. </a:t>
            </a:r>
            <a:r>
              <a:rPr lang="en-US" altLang="zh-CN" sz="2900" b="1" dirty="0" err="1">
                <a:solidFill>
                  <a:srgbClr val="FF9933"/>
                </a:solidFill>
              </a:rPr>
              <a:t>alloca</a:t>
            </a:r>
            <a:r>
              <a:rPr lang="zh-CN" altLang="zh-CN" sz="2400" b="1" dirty="0"/>
              <a:t>指令</a:t>
            </a:r>
            <a:r>
              <a:rPr lang="en-US" altLang="zh-CN" sz="2400" b="1" dirty="0"/>
              <a:t>:</a:t>
            </a:r>
            <a:r>
              <a:rPr lang="zh-CN" altLang="zh-CN" sz="2400" b="1" dirty="0"/>
              <a:t>和</a:t>
            </a:r>
            <a:r>
              <a:rPr lang="en-US" altLang="zh-CN" sz="2400" b="1" dirty="0"/>
              <a:t>malloc</a:t>
            </a:r>
            <a:r>
              <a:rPr lang="zh-CN" altLang="zh-CN" sz="2400" b="1" dirty="0"/>
              <a:t>类似，只不过</a:t>
            </a:r>
            <a:r>
              <a:rPr lang="en-US" altLang="zh-CN" sz="2400" b="1" dirty="0" err="1"/>
              <a:t>alloca</a:t>
            </a:r>
            <a:r>
              <a:rPr lang="zh-CN" altLang="zh-CN" sz="2400" b="1" dirty="0"/>
              <a:t>在函数栈空间开辟内存空间，并且在函数结束时自动回收，无需使用</a:t>
            </a:r>
            <a:r>
              <a:rPr lang="en-US" altLang="zh-CN" sz="2400" b="1" dirty="0"/>
              <a:t>free</a:t>
            </a:r>
            <a:r>
              <a:rPr lang="zh-CN" altLang="zh-CN" sz="2400" b="1" dirty="0"/>
              <a:t>，同样也返回指定类型的指针。 </a:t>
            </a:r>
          </a:p>
          <a:p>
            <a:pPr>
              <a:lnSpc>
                <a:spcPct val="140000"/>
              </a:lnSpc>
            </a:pPr>
            <a:r>
              <a:rPr lang="zh-CN" altLang="zh-CN" sz="2400" b="1" dirty="0"/>
              <a:t>这些指令的基本目的在于确保</a:t>
            </a:r>
            <a:r>
              <a:rPr lang="en-US" altLang="zh-CN" sz="2400" b="1" dirty="0"/>
              <a:t>LLVM</a:t>
            </a:r>
            <a:r>
              <a:rPr lang="zh-CN" altLang="zh-CN" sz="2400" b="1" dirty="0"/>
              <a:t>中间表示的类型安全</a:t>
            </a:r>
            <a:r>
              <a:rPr lang="zh-CN" altLang="en-US" sz="2400" b="1" dirty="0"/>
              <a:t>。</a:t>
            </a:r>
            <a:endParaRPr lang="zh-CN" altLang="en-US" dirty="0"/>
          </a:p>
        </p:txBody>
      </p:sp>
    </p:spTree>
    <p:extLst>
      <p:ext uri="{BB962C8B-B14F-4D97-AF65-F5344CB8AC3E}">
        <p14:creationId xmlns:p14="http://schemas.microsoft.com/office/powerpoint/2010/main" val="3627277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8E8A6-D5D7-4DAF-A1BF-8A69985B1631}"/>
              </a:ext>
            </a:extLst>
          </p:cNvPr>
          <p:cNvSpPr>
            <a:spLocks noGrp="1"/>
          </p:cNvSpPr>
          <p:nvPr>
            <p:ph type="title"/>
          </p:nvPr>
        </p:nvSpPr>
        <p:spPr/>
        <p:txBody>
          <a:bodyPr/>
          <a:lstStyle/>
          <a:p>
            <a:r>
              <a:rPr lang="zh-CN" altLang="zh-CN" b="1" dirty="0"/>
              <a:t>函数调用和异常处理机制</a:t>
            </a:r>
            <a:r>
              <a:rPr lang="zh-CN" altLang="en-US" b="1" dirty="0"/>
              <a:t>（一）</a:t>
            </a:r>
          </a:p>
        </p:txBody>
      </p:sp>
      <p:sp>
        <p:nvSpPr>
          <p:cNvPr id="3" name="内容占位符 2">
            <a:extLst>
              <a:ext uri="{FF2B5EF4-FFF2-40B4-BE49-F238E27FC236}">
                <a16:creationId xmlns:a16="http://schemas.microsoft.com/office/drawing/2014/main" id="{C6DF598F-0A61-472B-AE3B-89966DFF57B9}"/>
              </a:ext>
            </a:extLst>
          </p:cNvPr>
          <p:cNvSpPr>
            <a:spLocks noGrp="1"/>
          </p:cNvSpPr>
          <p:nvPr>
            <p:ph idx="1"/>
          </p:nvPr>
        </p:nvSpPr>
        <p:spPr/>
        <p:txBody>
          <a:bodyPr>
            <a:normAutofit/>
          </a:bodyPr>
          <a:lstStyle/>
          <a:p>
            <a:pPr>
              <a:lnSpc>
                <a:spcPct val="130000"/>
              </a:lnSpc>
            </a:pPr>
            <a:r>
              <a:rPr lang="en-US" altLang="zh-CN" sz="2200" b="1" dirty="0"/>
              <a:t>LLVM</a:t>
            </a:r>
            <a:r>
              <a:rPr lang="zh-CN" altLang="zh-CN" sz="2200" b="1" dirty="0"/>
              <a:t>提供了两种函数调用指令，这些指令抽象了底层机器相关的函数调用约定、简化了程序分析并且为异常处理提供支持。</a:t>
            </a:r>
            <a:r>
              <a:rPr lang="en-US" altLang="zh-CN" sz="2200" b="1" dirty="0"/>
              <a:t>call </a:t>
            </a:r>
            <a:r>
              <a:rPr lang="zh-CN" altLang="zh-CN" sz="2200" b="1" dirty="0"/>
              <a:t>指令使用一个指针指向一个函数来进行函数调用。另外一个指令</a:t>
            </a:r>
            <a:r>
              <a:rPr lang="en-US" altLang="zh-CN" sz="2200" b="1" dirty="0"/>
              <a:t>invoke </a:t>
            </a:r>
            <a:r>
              <a:rPr lang="zh-CN" altLang="zh-CN" sz="2200" b="1" dirty="0"/>
              <a:t>通常被用来做异常处理相关工作。 </a:t>
            </a:r>
          </a:p>
          <a:p>
            <a:endParaRPr lang="zh-CN" altLang="en-US" dirty="0"/>
          </a:p>
        </p:txBody>
      </p:sp>
    </p:spTree>
    <p:extLst>
      <p:ext uri="{BB962C8B-B14F-4D97-AF65-F5344CB8AC3E}">
        <p14:creationId xmlns:p14="http://schemas.microsoft.com/office/powerpoint/2010/main" val="215978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6014A-0BC8-4C07-8F24-008A01D76CF3}"/>
              </a:ext>
            </a:extLst>
          </p:cNvPr>
          <p:cNvSpPr>
            <a:spLocks noGrp="1"/>
          </p:cNvSpPr>
          <p:nvPr>
            <p:ph type="title"/>
          </p:nvPr>
        </p:nvSpPr>
        <p:spPr/>
        <p:txBody>
          <a:bodyPr/>
          <a:lstStyle/>
          <a:p>
            <a:r>
              <a:rPr lang="zh-CN" altLang="zh-CN" b="1" dirty="0"/>
              <a:t>函数调用和异常处理机制</a:t>
            </a:r>
            <a:r>
              <a:rPr lang="zh-CN" altLang="en-US" b="1" dirty="0"/>
              <a:t>（二）</a:t>
            </a:r>
            <a:endParaRPr lang="zh-CN" altLang="en-US" dirty="0"/>
          </a:p>
        </p:txBody>
      </p:sp>
      <p:sp>
        <p:nvSpPr>
          <p:cNvPr id="3" name="内容占位符 2">
            <a:extLst>
              <a:ext uri="{FF2B5EF4-FFF2-40B4-BE49-F238E27FC236}">
                <a16:creationId xmlns:a16="http://schemas.microsoft.com/office/drawing/2014/main" id="{0BAE290B-3F50-490E-8111-47886DD65754}"/>
              </a:ext>
            </a:extLst>
          </p:cNvPr>
          <p:cNvSpPr>
            <a:spLocks noGrp="1"/>
          </p:cNvSpPr>
          <p:nvPr>
            <p:ph idx="1"/>
          </p:nvPr>
        </p:nvSpPr>
        <p:spPr/>
        <p:txBody>
          <a:bodyPr/>
          <a:lstStyle/>
          <a:p>
            <a:pPr>
              <a:lnSpc>
                <a:spcPct val="130000"/>
              </a:lnSpc>
            </a:pPr>
            <a:r>
              <a:rPr lang="en-US" altLang="zh-CN" b="1" dirty="0"/>
              <a:t>LLVM</a:t>
            </a:r>
            <a:r>
              <a:rPr lang="zh-CN" altLang="zh-CN" b="1" dirty="0"/>
              <a:t>实现了一种栈展开机制，该机制使得异常处理</a:t>
            </a:r>
            <a:r>
              <a:rPr lang="en-US" altLang="zh-CN" b="1" dirty="0"/>
              <a:t>“</a:t>
            </a:r>
            <a:r>
              <a:rPr lang="zh-CN" altLang="zh-CN" b="1" dirty="0"/>
              <a:t>零代价</a:t>
            </a:r>
            <a:r>
              <a:rPr lang="en-US" altLang="zh-CN" b="1" dirty="0"/>
              <a:t>”</a:t>
            </a:r>
            <a:r>
              <a:rPr lang="zh-CN" altLang="zh-CN" b="1" dirty="0"/>
              <a:t>。该机制说明，</a:t>
            </a:r>
            <a:r>
              <a:rPr lang="zh-CN" altLang="en-US" b="1" dirty="0"/>
              <a:t>当</a:t>
            </a:r>
            <a:r>
              <a:rPr lang="zh-CN" altLang="zh-CN" b="1" dirty="0"/>
              <a:t>异常没有被抛出时程序无需执行额外的指令。相反，如果指令被抛出，栈将会被展开，直到函数调用的返回地址。</a:t>
            </a:r>
            <a:r>
              <a:rPr lang="en-US" altLang="zh-CN" b="1" dirty="0"/>
              <a:t>LLVM</a:t>
            </a:r>
            <a:r>
              <a:rPr lang="zh-CN" altLang="zh-CN" b="1" dirty="0"/>
              <a:t>运行时保存了一个静态的返回地址到异常处理块的映射，这样，当栈展开是就可调用异常处理器了。为了建立这种异常处理器信息的映射，</a:t>
            </a:r>
            <a:r>
              <a:rPr lang="en-US" altLang="zh-CN" b="1" dirty="0"/>
              <a:t>invoke </a:t>
            </a:r>
            <a:r>
              <a:rPr lang="zh-CN" altLang="zh-CN" b="1" dirty="0"/>
              <a:t>指令是在</a:t>
            </a:r>
            <a:r>
              <a:rPr lang="en-US" altLang="zh-CN" b="1" dirty="0"/>
              <a:t>call </a:t>
            </a:r>
            <a:r>
              <a:rPr lang="zh-CN" altLang="zh-CN" b="1" dirty="0"/>
              <a:t>指令追加了异常处理的标签。当异常产生时，</a:t>
            </a:r>
            <a:r>
              <a:rPr lang="en-US" altLang="zh-CN" b="1" dirty="0"/>
              <a:t>invoke</a:t>
            </a:r>
            <a:r>
              <a:rPr lang="zh-CN" altLang="zh-CN" b="1" dirty="0"/>
              <a:t>的返回地址和异常处理标签联系在一起，这样就可以执行异常处理代码了。 </a:t>
            </a:r>
          </a:p>
          <a:p>
            <a:endParaRPr lang="zh-CN" altLang="en-US" dirty="0"/>
          </a:p>
        </p:txBody>
      </p:sp>
    </p:spTree>
    <p:extLst>
      <p:ext uri="{BB962C8B-B14F-4D97-AF65-F5344CB8AC3E}">
        <p14:creationId xmlns:p14="http://schemas.microsoft.com/office/powerpoint/2010/main" val="3058147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5FAF6-6140-4B61-8471-E3217DF67190}"/>
              </a:ext>
            </a:extLst>
          </p:cNvPr>
          <p:cNvSpPr>
            <a:spLocks noGrp="1"/>
          </p:cNvSpPr>
          <p:nvPr>
            <p:ph type="title"/>
          </p:nvPr>
        </p:nvSpPr>
        <p:spPr/>
        <p:txBody>
          <a:bodyPr/>
          <a:lstStyle/>
          <a:p>
            <a:r>
              <a:rPr lang="zh-CN" altLang="zh-CN" b="1" dirty="0"/>
              <a:t>函数调用和异常处理机制</a:t>
            </a:r>
            <a:r>
              <a:rPr lang="zh-CN" altLang="en-US" b="1" dirty="0"/>
              <a:t>（三）</a:t>
            </a:r>
            <a:endParaRPr lang="zh-CN" altLang="en-US" dirty="0"/>
          </a:p>
        </p:txBody>
      </p:sp>
      <p:sp>
        <p:nvSpPr>
          <p:cNvPr id="3" name="内容占位符 2">
            <a:extLst>
              <a:ext uri="{FF2B5EF4-FFF2-40B4-BE49-F238E27FC236}">
                <a16:creationId xmlns:a16="http://schemas.microsoft.com/office/drawing/2014/main" id="{0DC9784F-F57A-4D70-B7AC-8CC902419B96}"/>
              </a:ext>
            </a:extLst>
          </p:cNvPr>
          <p:cNvSpPr>
            <a:spLocks noGrp="1"/>
          </p:cNvSpPr>
          <p:nvPr>
            <p:ph idx="1"/>
          </p:nvPr>
        </p:nvSpPr>
        <p:spPr/>
        <p:txBody>
          <a:bodyPr/>
          <a:lstStyle/>
          <a:p>
            <a:r>
              <a:rPr lang="en-US" altLang="zh-CN" b="1" dirty="0"/>
              <a:t>invoke </a:t>
            </a:r>
            <a:r>
              <a:rPr lang="zh-CN" altLang="zh-CN" b="1" dirty="0"/>
              <a:t>指令可以直接使用</a:t>
            </a:r>
            <a:r>
              <a:rPr lang="en-US" altLang="zh-CN" b="1" dirty="0"/>
              <a:t>LLVM</a:t>
            </a:r>
            <a:r>
              <a:rPr lang="zh-CN" altLang="zh-CN" b="1" dirty="0"/>
              <a:t>底层概念表示高级语言的异常处理语法，这样就使得</a:t>
            </a:r>
            <a:r>
              <a:rPr lang="en-US" altLang="zh-CN" b="1" dirty="0"/>
              <a:t>LLVM</a:t>
            </a:r>
            <a:r>
              <a:rPr lang="zh-CN" altLang="zh-CN" b="1" dirty="0"/>
              <a:t>表示独立于源代码的异常处理语法了。在这种表示中，异常被直接转换并且对</a:t>
            </a:r>
            <a:r>
              <a:rPr lang="en-US" altLang="zh-CN" b="1" dirty="0"/>
              <a:t>LLVM</a:t>
            </a:r>
            <a:r>
              <a:rPr lang="zh-CN" altLang="zh-CN" b="1" dirty="0"/>
              <a:t>框架是可见的，以此确保所有的关于异常处理的</a:t>
            </a:r>
            <a:r>
              <a:rPr lang="en-US" altLang="zh-CN" b="1" dirty="0"/>
              <a:t>LLVM</a:t>
            </a:r>
            <a:r>
              <a:rPr lang="zh-CN" altLang="zh-CN" b="1" dirty="0"/>
              <a:t>翻译都是正确的。</a:t>
            </a:r>
          </a:p>
          <a:p>
            <a:endParaRPr lang="zh-CN" altLang="en-US" dirty="0"/>
          </a:p>
        </p:txBody>
      </p:sp>
    </p:spTree>
    <p:extLst>
      <p:ext uri="{BB962C8B-B14F-4D97-AF65-F5344CB8AC3E}">
        <p14:creationId xmlns:p14="http://schemas.microsoft.com/office/powerpoint/2010/main" val="3382405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B92E3-A6CC-4AE9-AAD4-C2A6B7A5D486}"/>
              </a:ext>
            </a:extLst>
          </p:cNvPr>
          <p:cNvSpPr>
            <a:spLocks noGrp="1"/>
          </p:cNvSpPr>
          <p:nvPr>
            <p:ph type="title"/>
          </p:nvPr>
        </p:nvSpPr>
        <p:spPr/>
        <p:txBody>
          <a:bodyPr/>
          <a:lstStyle/>
          <a:p>
            <a:r>
              <a:rPr lang="zh-CN" altLang="zh-CN" b="1" dirty="0"/>
              <a:t>离线和内存内表示</a:t>
            </a:r>
            <a:endParaRPr lang="zh-CN" altLang="en-US" b="1" dirty="0"/>
          </a:p>
        </p:txBody>
      </p:sp>
      <p:sp>
        <p:nvSpPr>
          <p:cNvPr id="3" name="内容占位符 2">
            <a:extLst>
              <a:ext uri="{FF2B5EF4-FFF2-40B4-BE49-F238E27FC236}">
                <a16:creationId xmlns:a16="http://schemas.microsoft.com/office/drawing/2014/main" id="{745426BC-9320-40D5-8A84-92B0817E307B}"/>
              </a:ext>
            </a:extLst>
          </p:cNvPr>
          <p:cNvSpPr>
            <a:spLocks noGrp="1"/>
          </p:cNvSpPr>
          <p:nvPr>
            <p:ph idx="1"/>
          </p:nvPr>
        </p:nvSpPr>
        <p:spPr/>
        <p:txBody>
          <a:bodyPr/>
          <a:lstStyle/>
          <a:p>
            <a:r>
              <a:rPr lang="en-US" altLang="zh-CN" sz="2000" b="1" dirty="0"/>
              <a:t>LLVM</a:t>
            </a:r>
            <a:r>
              <a:rPr lang="zh-CN" altLang="zh-CN" sz="2000" b="1" dirty="0"/>
              <a:t>的中间表示是一种</a:t>
            </a:r>
            <a:r>
              <a:rPr lang="en-US" altLang="zh-CN" sz="2000" b="1" dirty="0"/>
              <a:t>first class language</a:t>
            </a:r>
            <a:r>
              <a:rPr lang="zh-CN" altLang="zh-CN" sz="2000" b="1" dirty="0"/>
              <a:t>，和文本文件、可执行的二进制文件一样，可以保存到硬盘中。这也是为什么有些人会将</a:t>
            </a:r>
            <a:r>
              <a:rPr lang="en-US" altLang="zh-CN" sz="2000" b="1" dirty="0"/>
              <a:t>LLVM</a:t>
            </a:r>
            <a:r>
              <a:rPr lang="zh-CN" altLang="zh-CN" sz="2000" b="1" dirty="0"/>
              <a:t>中间表示直接翻译成</a:t>
            </a:r>
            <a:r>
              <a:rPr lang="en-US" altLang="zh-CN" sz="2000" b="1" dirty="0"/>
              <a:t>LLVM</a:t>
            </a:r>
            <a:r>
              <a:rPr lang="zh-CN" altLang="zh-CN" sz="2000" b="1" dirty="0"/>
              <a:t>汇编的原因。</a:t>
            </a:r>
            <a:r>
              <a:rPr lang="en-US" altLang="zh-CN" sz="2000" b="1" dirty="0"/>
              <a:t>LLVM</a:t>
            </a:r>
            <a:r>
              <a:rPr lang="zh-CN" altLang="zh-CN" sz="2000" b="1" dirty="0"/>
              <a:t>中间表示是可以可读的，如同汇编代码一样。其他编译器的中间表示大多是种内存中的复杂数据结构，以至于很难写出来，这让其他编译器既难懂又难以实现。 </a:t>
            </a:r>
          </a:p>
          <a:p>
            <a:r>
              <a:rPr lang="en-US" altLang="zh-CN" sz="2000" b="1" dirty="0"/>
              <a:t>LLVM</a:t>
            </a:r>
            <a:r>
              <a:rPr lang="zh-CN" altLang="zh-CN" sz="2000" b="1" dirty="0"/>
              <a:t>中间表示的这种特性使得其可以无损的、很简单的进行调试转换，测试用例的编写更加容易，同时也减少了理解内存内表示的时间。</a:t>
            </a:r>
          </a:p>
          <a:p>
            <a:endParaRPr lang="zh-CN" altLang="en-US" dirty="0"/>
          </a:p>
        </p:txBody>
      </p:sp>
    </p:spTree>
    <p:extLst>
      <p:ext uri="{BB962C8B-B14F-4D97-AF65-F5344CB8AC3E}">
        <p14:creationId xmlns:p14="http://schemas.microsoft.com/office/powerpoint/2010/main" val="155445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49B1A-F20F-4A66-B908-BD3E4778C7A7}"/>
              </a:ext>
            </a:extLst>
          </p:cNvPr>
          <p:cNvSpPr>
            <a:spLocks noGrp="1"/>
          </p:cNvSpPr>
          <p:nvPr>
            <p:ph type="title"/>
          </p:nvPr>
        </p:nvSpPr>
        <p:spPr/>
        <p:txBody>
          <a:bodyPr/>
          <a:lstStyle/>
          <a:p>
            <a:r>
              <a:rPr lang="zh-CN" altLang="zh-CN" b="1" dirty="0"/>
              <a:t>函数调用和例外</a:t>
            </a:r>
            <a:endParaRPr lang="zh-CN" altLang="en-US" b="1" dirty="0"/>
          </a:p>
        </p:txBody>
      </p:sp>
      <p:sp>
        <p:nvSpPr>
          <p:cNvPr id="3" name="内容占位符 2">
            <a:extLst>
              <a:ext uri="{FF2B5EF4-FFF2-40B4-BE49-F238E27FC236}">
                <a16:creationId xmlns:a16="http://schemas.microsoft.com/office/drawing/2014/main" id="{9776FC43-E64E-414F-B92D-3117748530A7}"/>
              </a:ext>
            </a:extLst>
          </p:cNvPr>
          <p:cNvSpPr>
            <a:spLocks noGrp="1"/>
          </p:cNvSpPr>
          <p:nvPr>
            <p:ph idx="1"/>
          </p:nvPr>
        </p:nvSpPr>
        <p:spPr/>
        <p:txBody>
          <a:bodyPr>
            <a:normAutofit lnSpcReduction="10000"/>
          </a:bodyPr>
          <a:lstStyle/>
          <a:p>
            <a:r>
              <a:rPr lang="en-US" altLang="zh-CN" sz="2000" b="1" dirty="0"/>
              <a:t>Call: </a:t>
            </a:r>
            <a:r>
              <a:rPr lang="zh-CN" altLang="zh-CN" sz="2000" b="1" dirty="0"/>
              <a:t>利用一个类型化的函数指针进行一般的函数调用</a:t>
            </a:r>
          </a:p>
          <a:p>
            <a:r>
              <a:rPr lang="en-US" altLang="zh-CN" sz="2000" b="1" dirty="0"/>
              <a:t>Invoke/unwind: </a:t>
            </a:r>
            <a:r>
              <a:rPr lang="zh-CN" altLang="zh-CN" sz="2000" b="1" dirty="0"/>
              <a:t>支持抽象例外</a:t>
            </a:r>
          </a:p>
          <a:p>
            <a:r>
              <a:rPr lang="en-US" altLang="zh-CN" sz="2000" b="1" dirty="0"/>
              <a:t>invoke</a:t>
            </a:r>
            <a:r>
              <a:rPr lang="zh-CN" altLang="zh-CN" sz="2000" b="1" dirty="0"/>
              <a:t>用于指定在堆栈展开过程中必须执行的异常处理代码</a:t>
            </a:r>
            <a:r>
              <a:rPr lang="zh-CN" altLang="en-US" sz="2000" b="1" dirty="0"/>
              <a:t>；</a:t>
            </a:r>
            <a:r>
              <a:rPr lang="en-US" altLang="zh-CN" sz="2000" b="1" dirty="0"/>
              <a:t>unwind</a:t>
            </a:r>
            <a:r>
              <a:rPr lang="zh-CN" altLang="zh-CN" sz="2000" b="1" dirty="0"/>
              <a:t>用来引发异常或执行</a:t>
            </a:r>
            <a:r>
              <a:rPr lang="en-US" altLang="zh-CN" sz="2000" b="1" dirty="0"/>
              <a:t> </a:t>
            </a:r>
            <a:r>
              <a:rPr lang="en-US" altLang="zh-CN" sz="2000" b="1" dirty="0" err="1"/>
              <a:t>longjmp</a:t>
            </a:r>
            <a:r>
              <a:rPr lang="zh-CN" altLang="zh-CN" sz="2000" b="1" dirty="0"/>
              <a:t>。</a:t>
            </a:r>
          </a:p>
          <a:p>
            <a:r>
              <a:rPr lang="en-US" altLang="zh-CN" sz="2000" b="1" dirty="0"/>
              <a:t>invoke</a:t>
            </a:r>
            <a:r>
              <a:rPr lang="zh-CN" altLang="zh-CN" sz="2000" b="1" dirty="0"/>
              <a:t>指令的工作方式类似</a:t>
            </a:r>
            <a:r>
              <a:rPr lang="en-US" altLang="zh-CN" sz="2000" b="1" dirty="0"/>
              <a:t>call, </a:t>
            </a:r>
            <a:r>
              <a:rPr lang="zh-CN" altLang="zh-CN" sz="2000" b="1" dirty="0"/>
              <a:t>但指定一个额外的基本块</a:t>
            </a:r>
            <a:r>
              <a:rPr lang="en-US" altLang="zh-CN" sz="2000" b="1" dirty="0"/>
              <a:t>, </a:t>
            </a:r>
            <a:r>
              <a:rPr lang="zh-CN" altLang="zh-CN" sz="2000" b="1" dirty="0"/>
              <a:t>用来指示</a:t>
            </a:r>
            <a:r>
              <a:rPr lang="en-US" altLang="zh-CN" sz="2000" b="1" dirty="0"/>
              <a:t>unwind</a:t>
            </a:r>
            <a:r>
              <a:rPr lang="zh-CN" altLang="zh-CN" sz="2000" b="1" dirty="0"/>
              <a:t>处理程序的起始块。当程序执行</a:t>
            </a:r>
            <a:r>
              <a:rPr lang="en-US" altLang="zh-CN" sz="2000" b="1" dirty="0"/>
              <a:t>unwind</a:t>
            </a:r>
            <a:r>
              <a:rPr lang="zh-CN" altLang="zh-CN" sz="2000" b="1" dirty="0"/>
              <a:t>指令时</a:t>
            </a:r>
            <a:r>
              <a:rPr lang="en-US" altLang="zh-CN" sz="2000" b="1" dirty="0"/>
              <a:t>, </a:t>
            </a:r>
            <a:r>
              <a:rPr lang="zh-CN" altLang="zh-CN" sz="2000" b="1" dirty="0"/>
              <a:t>它在逻辑上展开堆栈</a:t>
            </a:r>
            <a:r>
              <a:rPr lang="en-US" altLang="zh-CN" sz="2000" b="1" dirty="0"/>
              <a:t>, </a:t>
            </a:r>
            <a:r>
              <a:rPr lang="zh-CN" altLang="zh-CN" sz="2000" b="1" dirty="0"/>
              <a:t>直到它删除由调用创建的激活记录。然后</a:t>
            </a:r>
            <a:r>
              <a:rPr lang="en-US" altLang="zh-CN" sz="2000" b="1" dirty="0"/>
              <a:t>, </a:t>
            </a:r>
            <a:r>
              <a:rPr lang="zh-CN" altLang="zh-CN" sz="2000" b="1" dirty="0"/>
              <a:t>它将控制权转移到调用指定的基本块。</a:t>
            </a:r>
            <a:endParaRPr lang="en-US" altLang="zh-CN" sz="2000" b="1" dirty="0"/>
          </a:p>
          <a:p>
            <a:r>
              <a:rPr lang="en-US" altLang="zh-CN" sz="2000" b="1" dirty="0"/>
              <a:t>LLVM</a:t>
            </a:r>
            <a:r>
              <a:rPr lang="zh-CN" altLang="zh-CN" sz="2000" b="1" dirty="0"/>
              <a:t>提供显式的、低级的、独立于机器的机制</a:t>
            </a:r>
            <a:r>
              <a:rPr lang="en-US" altLang="zh-CN" sz="2000" b="1" dirty="0"/>
              <a:t>, </a:t>
            </a:r>
            <a:r>
              <a:rPr lang="zh-CN" altLang="en-US" sz="2000" b="1" dirty="0"/>
              <a:t>来实现</a:t>
            </a:r>
            <a:r>
              <a:rPr lang="zh-CN" altLang="zh-CN" sz="2000" b="1" dirty="0"/>
              <a:t>高级语言中</a:t>
            </a:r>
            <a:r>
              <a:rPr lang="zh-CN" altLang="en-US" sz="2000" b="1" dirty="0"/>
              <a:t>的</a:t>
            </a:r>
            <a:r>
              <a:rPr lang="zh-CN" altLang="zh-CN" sz="2000" b="1" dirty="0"/>
              <a:t>异常处理</a:t>
            </a:r>
            <a:r>
              <a:rPr lang="zh-CN" altLang="en-US" sz="2000" b="1" dirty="0"/>
              <a:t>，</a:t>
            </a:r>
            <a:r>
              <a:rPr lang="zh-CN" altLang="zh-CN" sz="2000" b="1" dirty="0"/>
              <a:t>比如支持</a:t>
            </a:r>
            <a:r>
              <a:rPr lang="en-US" altLang="zh-CN" sz="2000" b="1" dirty="0"/>
              <a:t>C</a:t>
            </a:r>
            <a:r>
              <a:rPr lang="zh-CN" altLang="zh-CN" sz="2000" b="1" dirty="0"/>
              <a:t>语言中的</a:t>
            </a:r>
            <a:r>
              <a:rPr lang="en-US" altLang="zh-CN" sz="2000" b="1" dirty="0" err="1"/>
              <a:t>setjmp</a:t>
            </a:r>
            <a:r>
              <a:rPr lang="en-US" altLang="zh-CN" sz="2000" b="1" dirty="0"/>
              <a:t>, </a:t>
            </a:r>
            <a:r>
              <a:rPr lang="en-US" altLang="zh-CN" sz="2000" b="1" dirty="0" err="1"/>
              <a:t>longjmp</a:t>
            </a:r>
            <a:r>
              <a:rPr lang="zh-CN" altLang="en-US" sz="2000" b="1" dirty="0"/>
              <a:t>指令</a:t>
            </a:r>
            <a:endParaRPr lang="zh-CN" altLang="zh-CN" sz="2000" b="1" dirty="0"/>
          </a:p>
          <a:p>
            <a:endParaRPr lang="zh-CN" altLang="en-US" b="1" dirty="0"/>
          </a:p>
        </p:txBody>
      </p:sp>
    </p:spTree>
    <p:extLst>
      <p:ext uri="{BB962C8B-B14F-4D97-AF65-F5344CB8AC3E}">
        <p14:creationId xmlns:p14="http://schemas.microsoft.com/office/powerpoint/2010/main" val="203673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BE152-B875-47D8-A2A8-D0D10340FB15}"/>
              </a:ext>
            </a:extLst>
          </p:cNvPr>
          <p:cNvSpPr>
            <a:spLocks noGrp="1"/>
          </p:cNvSpPr>
          <p:nvPr>
            <p:ph type="title"/>
          </p:nvPr>
        </p:nvSpPr>
        <p:spPr/>
        <p:txBody>
          <a:bodyPr/>
          <a:lstStyle/>
          <a:p>
            <a:r>
              <a:rPr lang="en-US" altLang="zh-CN" b="1" dirty="0"/>
              <a:t>LLVM</a:t>
            </a:r>
            <a:r>
              <a:rPr lang="zh-CN" altLang="zh-CN" b="1" dirty="0"/>
              <a:t>简介</a:t>
            </a:r>
            <a:endParaRPr lang="zh-CN" altLang="en-US" b="1" dirty="0"/>
          </a:p>
        </p:txBody>
      </p:sp>
      <p:sp>
        <p:nvSpPr>
          <p:cNvPr id="3" name="内容占位符 2">
            <a:extLst>
              <a:ext uri="{FF2B5EF4-FFF2-40B4-BE49-F238E27FC236}">
                <a16:creationId xmlns:a16="http://schemas.microsoft.com/office/drawing/2014/main" id="{86B16C67-3B05-4F57-A7EE-4DFA5D1CAFE6}"/>
              </a:ext>
            </a:extLst>
          </p:cNvPr>
          <p:cNvSpPr>
            <a:spLocks noGrp="1"/>
          </p:cNvSpPr>
          <p:nvPr>
            <p:ph idx="1"/>
          </p:nvPr>
        </p:nvSpPr>
        <p:spPr/>
        <p:txBody>
          <a:bodyPr/>
          <a:lstStyle/>
          <a:p>
            <a:r>
              <a:rPr lang="en-US" altLang="zh-CN" sz="2000" b="1" dirty="0"/>
              <a:t>LLVM</a:t>
            </a:r>
            <a:r>
              <a:rPr lang="zh-CN" altLang="zh-CN" sz="2000" b="1" dirty="0"/>
              <a:t>是一款对应用程序开发者透明的、终身程序分析的、可转换任意程序的编译器框架（</a:t>
            </a:r>
            <a:r>
              <a:rPr lang="en-US" altLang="zh-CN" sz="2000" b="1" dirty="0"/>
              <a:t>Lifelong Program Analysis &amp; Transformation</a:t>
            </a:r>
            <a:r>
              <a:rPr lang="zh-CN" altLang="zh-CN" sz="2000" b="1" dirty="0"/>
              <a:t>）。</a:t>
            </a:r>
            <a:r>
              <a:rPr lang="zh-CN" altLang="en-US" sz="2000" b="1" dirty="0"/>
              <a:t>有</a:t>
            </a:r>
            <a:r>
              <a:rPr lang="zh-CN" altLang="zh-CN" sz="2000" b="1" dirty="0"/>
              <a:t>以下两点来</a:t>
            </a:r>
            <a:r>
              <a:rPr lang="zh-CN" altLang="en-US" sz="2000" b="1" dirty="0"/>
              <a:t>体现</a:t>
            </a:r>
            <a:r>
              <a:rPr lang="zh-CN" altLang="zh-CN" sz="2000" b="1" dirty="0"/>
              <a:t>： </a:t>
            </a:r>
          </a:p>
          <a:p>
            <a:r>
              <a:rPr lang="zh-CN" altLang="en-US" sz="2000" b="1" dirty="0"/>
              <a:t>一个</a:t>
            </a:r>
            <a:r>
              <a:rPr lang="zh-CN" altLang="zh-CN" sz="2000" b="1" dirty="0"/>
              <a:t>拥有一些新奇特性的</a:t>
            </a:r>
            <a:r>
              <a:rPr lang="en-US" altLang="zh-CN" sz="2000" b="1" dirty="0"/>
              <a:t>“</a:t>
            </a:r>
            <a:r>
              <a:rPr lang="zh-CN" altLang="zh-CN" sz="2000" b="1" dirty="0"/>
              <a:t>代码表示</a:t>
            </a:r>
            <a:r>
              <a:rPr lang="en-US" altLang="zh-CN" sz="2000" b="1" dirty="0"/>
              <a:t>”</a:t>
            </a:r>
            <a:r>
              <a:rPr lang="zh-CN" altLang="zh-CN" sz="2000" b="1" dirty="0"/>
              <a:t>来作为分析、翻译、代码分发的</a:t>
            </a:r>
            <a:r>
              <a:rPr lang="zh-CN" altLang="zh-CN" sz="2000" b="1" dirty="0">
                <a:solidFill>
                  <a:srgbClr val="FF9933"/>
                </a:solidFill>
              </a:rPr>
              <a:t>基础</a:t>
            </a:r>
            <a:r>
              <a:rPr lang="zh-CN" altLang="en-US" sz="2000" b="1" dirty="0"/>
              <a:t>；</a:t>
            </a:r>
            <a:r>
              <a:rPr lang="zh-CN" altLang="zh-CN" sz="2000" b="1" dirty="0"/>
              <a:t>利用上述</a:t>
            </a:r>
            <a:r>
              <a:rPr lang="en-US" altLang="zh-CN" sz="2000" b="1" dirty="0"/>
              <a:t>“</a:t>
            </a:r>
            <a:r>
              <a:rPr lang="zh-CN" altLang="zh-CN" sz="2000" b="1" dirty="0"/>
              <a:t>代码表示</a:t>
            </a:r>
            <a:r>
              <a:rPr lang="en-US" altLang="zh-CN" sz="2000" b="1" dirty="0"/>
              <a:t>”</a:t>
            </a:r>
            <a:r>
              <a:rPr lang="zh-CN" altLang="zh-CN" sz="2000" b="1" dirty="0"/>
              <a:t>提供的一组在以前编译方案中不从出现过的功能的来</a:t>
            </a:r>
            <a:r>
              <a:rPr lang="zh-CN" altLang="zh-CN" sz="2000" b="1" dirty="0">
                <a:solidFill>
                  <a:srgbClr val="FF9933"/>
                </a:solidFill>
              </a:rPr>
              <a:t>实现</a:t>
            </a:r>
            <a:r>
              <a:rPr lang="zh-CN" altLang="zh-CN" sz="2000" b="1" dirty="0"/>
              <a:t>的编译器。 </a:t>
            </a:r>
          </a:p>
          <a:p>
            <a:endParaRPr lang="zh-CN" altLang="en-US" b="1" dirty="0"/>
          </a:p>
        </p:txBody>
      </p:sp>
    </p:spTree>
    <p:extLst>
      <p:ext uri="{BB962C8B-B14F-4D97-AF65-F5344CB8AC3E}">
        <p14:creationId xmlns:p14="http://schemas.microsoft.com/office/powerpoint/2010/main" val="2663116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9D22F095-6674-4839-A745-7D37AC23D504}"/>
              </a:ext>
            </a:extLst>
          </p:cNvPr>
          <p:cNvSpPr txBox="1">
            <a:spLocks/>
          </p:cNvSpPr>
          <p:nvPr/>
        </p:nvSpPr>
        <p:spPr>
          <a:xfrm>
            <a:off x="888631" y="2349925"/>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zh-CN" altLang="en-US" b="1" dirty="0"/>
              <a:t>中间表示示例</a:t>
            </a:r>
            <a:endParaRPr lang="en-US" altLang="zh-CN" b="1" dirty="0"/>
          </a:p>
          <a:p>
            <a:r>
              <a:rPr lang="en-US" altLang="zh-CN" sz="3200" b="1" dirty="0"/>
              <a:t>----</a:t>
            </a:r>
            <a:r>
              <a:rPr lang="zh-CN" altLang="en-US" sz="3200" b="1" dirty="0"/>
              <a:t>数据类型</a:t>
            </a:r>
          </a:p>
        </p:txBody>
      </p:sp>
      <p:sp>
        <p:nvSpPr>
          <p:cNvPr id="6" name="内容占位符 2">
            <a:extLst>
              <a:ext uri="{FF2B5EF4-FFF2-40B4-BE49-F238E27FC236}">
                <a16:creationId xmlns:a16="http://schemas.microsoft.com/office/drawing/2014/main" id="{AEFD4701-2FED-4CF7-AEC6-7AC99A9C5554}"/>
              </a:ext>
            </a:extLst>
          </p:cNvPr>
          <p:cNvSpPr txBox="1">
            <a:spLocks/>
          </p:cNvSpPr>
          <p:nvPr/>
        </p:nvSpPr>
        <p:spPr>
          <a:xfrm>
            <a:off x="5127874" y="804689"/>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zh-CN" altLang="en-US" sz="2400" b="1" dirty="0"/>
              <a:t>预定义数据类型</a:t>
            </a:r>
            <a:endParaRPr lang="en-US" altLang="zh-CN" sz="2400" b="1" dirty="0"/>
          </a:p>
          <a:p>
            <a:pPr lvl="1"/>
            <a:r>
              <a:rPr lang="en-US" altLang="zh-CN" sz="2000" b="1" dirty="0"/>
              <a:t>void,  bool,  signed/unsigned int</a:t>
            </a:r>
            <a:r>
              <a:rPr lang="zh-CN" altLang="en-US" sz="2000" b="1" dirty="0"/>
              <a:t>，</a:t>
            </a:r>
            <a:r>
              <a:rPr lang="en-US" altLang="zh-CN" sz="2000" b="1" dirty="0"/>
              <a:t>single/double float   </a:t>
            </a:r>
          </a:p>
          <a:p>
            <a:pPr lvl="1"/>
            <a:r>
              <a:rPr lang="en-US" altLang="zh-CN" sz="2000" b="1" dirty="0">
                <a:sym typeface="Wingdings" panose="05000000000000000000" pitchFamily="2" charset="2"/>
              </a:rPr>
              <a:t> </a:t>
            </a:r>
            <a:r>
              <a:rPr lang="zh-CN" altLang="en-US" sz="2000" b="1" dirty="0"/>
              <a:t>便于编写可移植代码</a:t>
            </a:r>
            <a:endParaRPr lang="en-US" altLang="zh-CN" sz="2000" b="1" dirty="0"/>
          </a:p>
          <a:p>
            <a:r>
              <a:rPr lang="en-US" altLang="zh-CN" sz="2400" b="1" dirty="0"/>
              <a:t>4</a:t>
            </a:r>
            <a:r>
              <a:rPr lang="zh-CN" altLang="en-US" sz="2400" b="1" dirty="0"/>
              <a:t>种派生类型</a:t>
            </a:r>
            <a:endParaRPr lang="en-US" altLang="zh-CN" sz="2400" b="1" dirty="0"/>
          </a:p>
          <a:p>
            <a:pPr lvl="1"/>
            <a:r>
              <a:rPr lang="en-US" altLang="zh-CN" sz="2000" b="1" dirty="0"/>
              <a:t>pointer,  array,  structure,  function </a:t>
            </a:r>
          </a:p>
          <a:p>
            <a:pPr lvl="1"/>
            <a:r>
              <a:rPr lang="zh-CN" altLang="en-US" sz="2000" b="1" dirty="0"/>
              <a:t>可表示复杂的独立于语言的分析优化中使用的类型信息</a:t>
            </a:r>
          </a:p>
        </p:txBody>
      </p:sp>
    </p:spTree>
    <p:extLst>
      <p:ext uri="{BB962C8B-B14F-4D97-AF65-F5344CB8AC3E}">
        <p14:creationId xmlns:p14="http://schemas.microsoft.com/office/powerpoint/2010/main" val="1891903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4AD4F-8F7C-48EF-8C86-1E5547F99856}"/>
              </a:ext>
            </a:extLst>
          </p:cNvPr>
          <p:cNvSpPr>
            <a:spLocks noGrp="1"/>
          </p:cNvSpPr>
          <p:nvPr>
            <p:ph type="title"/>
          </p:nvPr>
        </p:nvSpPr>
        <p:spPr/>
        <p:txBody>
          <a:bodyPr/>
          <a:lstStyle/>
          <a:p>
            <a:r>
              <a:rPr lang="zh-CN" altLang="en-US" b="1" dirty="0"/>
              <a:t>中间表示示例</a:t>
            </a:r>
            <a:br>
              <a:rPr lang="en-US" altLang="zh-CN" b="1" dirty="0"/>
            </a:br>
            <a:r>
              <a:rPr lang="en-US" altLang="zh-CN" sz="3200" b="1" dirty="0"/>
              <a:t>----</a:t>
            </a:r>
            <a:r>
              <a:rPr lang="zh-CN" altLang="en-US" sz="3200" b="1" dirty="0"/>
              <a:t>数据类型</a:t>
            </a:r>
            <a:endParaRPr lang="zh-CN" altLang="en-US" b="1" dirty="0"/>
          </a:p>
        </p:txBody>
      </p:sp>
      <p:sp>
        <p:nvSpPr>
          <p:cNvPr id="3" name="内容占位符 2">
            <a:extLst>
              <a:ext uri="{FF2B5EF4-FFF2-40B4-BE49-F238E27FC236}">
                <a16:creationId xmlns:a16="http://schemas.microsoft.com/office/drawing/2014/main" id="{AC81A667-2C8D-48BC-AB6E-4EA0B0132320}"/>
              </a:ext>
            </a:extLst>
          </p:cNvPr>
          <p:cNvSpPr>
            <a:spLocks noGrp="1"/>
          </p:cNvSpPr>
          <p:nvPr>
            <p:ph idx="1"/>
          </p:nvPr>
        </p:nvSpPr>
        <p:spPr/>
        <p:txBody>
          <a:bodyPr/>
          <a:lstStyle/>
          <a:p>
            <a:r>
              <a:rPr lang="zh-CN" altLang="en-US" sz="2400" b="1" dirty="0"/>
              <a:t>声明的类型信息可能不可靠，</a:t>
            </a:r>
            <a:r>
              <a:rPr lang="en-US" altLang="zh-CN" sz="2400" b="1" dirty="0"/>
              <a:t>LLV</a:t>
            </a:r>
            <a:r>
              <a:rPr lang="zh-CN" altLang="en-US" sz="2400" b="1" dirty="0"/>
              <a:t>需要</a:t>
            </a:r>
            <a:r>
              <a:rPr lang="zh-CN" altLang="zh-CN" sz="2400" b="1" dirty="0"/>
              <a:t>能支持一些弱类型的语言</a:t>
            </a:r>
            <a:r>
              <a:rPr lang="en-US" altLang="zh-CN" sz="2400" b="1" dirty="0"/>
              <a:t> </a:t>
            </a:r>
            <a:r>
              <a:rPr lang="en-US" altLang="zh-CN" sz="2400" b="1" dirty="0">
                <a:sym typeface="Wingdings" panose="05000000000000000000" pitchFamily="2" charset="2"/>
              </a:rPr>
              <a:t> </a:t>
            </a:r>
            <a:r>
              <a:rPr lang="zh-CN" altLang="zh-CN" sz="2400" b="1" dirty="0"/>
              <a:t>使用指针分析算法来区分指针目标类型明确但指针的源头类型不明确的内存访问</a:t>
            </a:r>
            <a:endParaRPr lang="en-US" altLang="zh-CN" sz="2400" b="1" dirty="0"/>
          </a:p>
          <a:p>
            <a:r>
              <a:rPr lang="x-none" altLang="zh-CN" sz="2400" b="1" dirty="0"/>
              <a:t>Cast: </a:t>
            </a:r>
            <a:r>
              <a:rPr lang="zh-CN" altLang="zh-CN" sz="2400" b="1" dirty="0"/>
              <a:t>（唯一的）类型转换指令</a:t>
            </a:r>
          </a:p>
          <a:p>
            <a:r>
              <a:rPr lang="x-none" altLang="zh-CN" sz="2400" b="1" dirty="0"/>
              <a:t>Getelementptr</a:t>
            </a:r>
            <a:r>
              <a:rPr lang="zh-CN" altLang="zh-CN" sz="2400" b="1" dirty="0"/>
              <a:t>：</a:t>
            </a:r>
            <a:endParaRPr lang="en-US" altLang="zh-CN" sz="2400" b="1" dirty="0"/>
          </a:p>
          <a:p>
            <a:pPr lvl="1"/>
            <a:r>
              <a:rPr lang="zh-CN" altLang="en-US" sz="2000" b="1" dirty="0"/>
              <a:t>解决</a:t>
            </a:r>
            <a:r>
              <a:rPr lang="zh-CN" altLang="zh-CN" sz="2000" b="1" dirty="0"/>
              <a:t>为底层代码保存类型信息的困难</a:t>
            </a:r>
            <a:r>
              <a:rPr lang="zh-CN" altLang="en-US" sz="2000" b="1" dirty="0"/>
              <a:t>：</a:t>
            </a:r>
            <a:r>
              <a:rPr lang="zh-CN" altLang="zh-CN" sz="2000" b="1" dirty="0"/>
              <a:t>实现地址算法</a:t>
            </a:r>
            <a:endParaRPr lang="en-US" altLang="zh-CN" sz="2000" b="1" dirty="0"/>
          </a:p>
          <a:p>
            <a:pPr lvl="1"/>
            <a:r>
              <a:rPr lang="zh-CN" altLang="zh-CN" sz="2000" b="1" dirty="0"/>
              <a:t>给定一个用于聚合类型化对象的类型化指针</a:t>
            </a:r>
            <a:r>
              <a:rPr lang="x-none" altLang="zh-CN" sz="2000" b="1" dirty="0"/>
              <a:t>, </a:t>
            </a:r>
            <a:r>
              <a:rPr lang="zh-CN" altLang="zh-CN" sz="2000" b="1" dirty="0"/>
              <a:t>它可以引用子元素的地址</a:t>
            </a:r>
            <a:r>
              <a:rPr lang="zh-CN" altLang="en-US" sz="2000" b="1" dirty="0"/>
              <a:t>、</a:t>
            </a:r>
            <a:r>
              <a:rPr lang="zh-CN" altLang="zh-CN" sz="2000" b="1" dirty="0"/>
              <a:t>保存类型</a:t>
            </a:r>
          </a:p>
          <a:p>
            <a:endParaRPr lang="zh-CN" altLang="en-US" b="1" dirty="0"/>
          </a:p>
          <a:p>
            <a:endParaRPr lang="zh-CN" altLang="en-US" b="1" dirty="0"/>
          </a:p>
        </p:txBody>
      </p:sp>
    </p:spTree>
    <p:extLst>
      <p:ext uri="{BB962C8B-B14F-4D97-AF65-F5344CB8AC3E}">
        <p14:creationId xmlns:p14="http://schemas.microsoft.com/office/powerpoint/2010/main" val="1267147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AC6F1-284B-4A49-BF26-509D0B429011}"/>
              </a:ext>
            </a:extLst>
          </p:cNvPr>
          <p:cNvSpPr>
            <a:spLocks noGrp="1"/>
          </p:cNvSpPr>
          <p:nvPr>
            <p:ph type="title"/>
          </p:nvPr>
        </p:nvSpPr>
        <p:spPr/>
        <p:txBody>
          <a:bodyPr/>
          <a:lstStyle/>
          <a:p>
            <a:r>
              <a:rPr lang="zh-CN" altLang="en-US" b="1" dirty="0"/>
              <a:t>参考文献</a:t>
            </a:r>
          </a:p>
        </p:txBody>
      </p:sp>
      <p:sp>
        <p:nvSpPr>
          <p:cNvPr id="3" name="内容占位符 2">
            <a:extLst>
              <a:ext uri="{FF2B5EF4-FFF2-40B4-BE49-F238E27FC236}">
                <a16:creationId xmlns:a16="http://schemas.microsoft.com/office/drawing/2014/main" id="{39A5881E-DA55-4077-BD60-969B06B9BAC4}"/>
              </a:ext>
            </a:extLst>
          </p:cNvPr>
          <p:cNvSpPr>
            <a:spLocks noGrp="1"/>
          </p:cNvSpPr>
          <p:nvPr>
            <p:ph idx="1"/>
          </p:nvPr>
        </p:nvSpPr>
        <p:spPr/>
        <p:txBody>
          <a:bodyPr>
            <a:normAutofit fontScale="92500" lnSpcReduction="20000"/>
          </a:bodyPr>
          <a:lstStyle/>
          <a:p>
            <a:r>
              <a:rPr lang="en-US" altLang="zh-CN" dirty="0"/>
              <a:t>[1]</a:t>
            </a:r>
            <a:r>
              <a:rPr lang="en-US" altLang="zh-CN" dirty="0">
                <a:hlinkClick r:id="rId2"/>
              </a:rPr>
              <a:t>Introduction to the LLVM Compiler</a:t>
            </a:r>
            <a:r>
              <a:rPr lang="en-US" altLang="zh-CN" dirty="0"/>
              <a:t> </a:t>
            </a:r>
            <a:br>
              <a:rPr lang="en-US" altLang="zh-CN" dirty="0"/>
            </a:br>
            <a:r>
              <a:rPr lang="en-US" altLang="zh-CN" dirty="0"/>
              <a:t>Book chapter providing a compiler hacker</a:t>
            </a:r>
            <a:r>
              <a:rPr lang="zh-CN" altLang="zh-CN" dirty="0"/>
              <a:t>’</a:t>
            </a:r>
            <a:r>
              <a:rPr lang="en-US" altLang="zh-CN" dirty="0"/>
              <a:t>s introduction to LLVM.</a:t>
            </a:r>
            <a:endParaRPr lang="zh-CN" altLang="zh-CN" dirty="0"/>
          </a:p>
          <a:p>
            <a:r>
              <a:rPr lang="en-US" altLang="zh-CN" u="sng" dirty="0">
                <a:hlinkClick r:id="rId3"/>
              </a:rPr>
              <a:t>http://llvm.org/pubs/2002-12-LattnerMSThesis.pdf</a:t>
            </a:r>
            <a:endParaRPr lang="zh-CN" altLang="zh-CN" dirty="0"/>
          </a:p>
          <a:p>
            <a:r>
              <a:rPr lang="en-US" altLang="zh-CN" dirty="0"/>
              <a:t>[2]Chris </a:t>
            </a:r>
            <a:r>
              <a:rPr lang="en-US" altLang="zh-CN" dirty="0" err="1"/>
              <a:t>Lattner</a:t>
            </a:r>
            <a:r>
              <a:rPr lang="en-US" altLang="zh-CN" dirty="0"/>
              <a:t> Vikram </a:t>
            </a:r>
            <a:r>
              <a:rPr lang="en-US" altLang="zh-CN" dirty="0" err="1"/>
              <a:t>Adve</a:t>
            </a:r>
            <a:r>
              <a:rPr lang="zh-CN" altLang="zh-CN" dirty="0"/>
              <a:t>《</a:t>
            </a:r>
            <a:r>
              <a:rPr lang="en-US" altLang="zh-CN" dirty="0"/>
              <a:t>LLVM: A Compilation Framework for Lifelong Program Analysis and Transformation</a:t>
            </a:r>
            <a:r>
              <a:rPr lang="zh-CN" altLang="zh-CN" dirty="0"/>
              <a:t>》</a:t>
            </a:r>
          </a:p>
          <a:p>
            <a:r>
              <a:rPr lang="en-US" altLang="zh-CN" dirty="0"/>
              <a:t>[3]CHRIS ARTHUR LATTNER </a:t>
            </a:r>
            <a:r>
              <a:rPr lang="zh-CN" altLang="zh-CN" dirty="0"/>
              <a:t>《</a:t>
            </a:r>
            <a:r>
              <a:rPr lang="en-US" altLang="zh-CN" dirty="0"/>
              <a:t>LLVM: AN INFRASTRUCTURE FOR MULTI-STAGE OPTIMIZATION</a:t>
            </a:r>
            <a:r>
              <a:rPr lang="zh-CN" altLang="zh-CN" dirty="0"/>
              <a:t>》</a:t>
            </a:r>
          </a:p>
          <a:p>
            <a:r>
              <a:rPr lang="en-US" altLang="zh-CN" dirty="0"/>
              <a:t>[4]</a:t>
            </a:r>
            <a:r>
              <a:rPr lang="zh-CN" altLang="zh-CN" dirty="0"/>
              <a:t>《</a:t>
            </a:r>
            <a:r>
              <a:rPr lang="en-US" altLang="zh-CN" dirty="0"/>
              <a:t>KLEE</a:t>
            </a:r>
            <a:r>
              <a:rPr lang="zh-CN" altLang="zh-CN" dirty="0"/>
              <a:t>软件分析》</a:t>
            </a:r>
          </a:p>
          <a:p>
            <a:r>
              <a:rPr lang="en-US" altLang="zh-CN" dirty="0"/>
              <a:t>https://github.com/chyyuu/symexe/blob/master/klee_document/klee_analysis.md</a:t>
            </a:r>
            <a:endParaRPr lang="zh-CN" altLang="zh-CN" dirty="0"/>
          </a:p>
          <a:p>
            <a:r>
              <a:rPr lang="en-US" altLang="zh-CN" dirty="0"/>
              <a:t>[5]</a:t>
            </a:r>
            <a:r>
              <a:rPr lang="zh-CN" altLang="zh-CN" dirty="0"/>
              <a:t>《为什么人人都该懂点</a:t>
            </a:r>
            <a:r>
              <a:rPr lang="en-US" altLang="zh-CN" dirty="0"/>
              <a:t>LLVM</a:t>
            </a:r>
            <a:r>
              <a:rPr lang="zh-CN" altLang="zh-CN" dirty="0"/>
              <a:t>》</a:t>
            </a:r>
            <a:r>
              <a:rPr lang="en-US" altLang="zh-CN" u="sng" dirty="0">
                <a:hlinkClick r:id="rId4"/>
              </a:rPr>
              <a:t>http://geek.csdn.net/news/detail/37785</a:t>
            </a:r>
            <a:endParaRPr lang="zh-CN" altLang="zh-CN" dirty="0"/>
          </a:p>
          <a:p>
            <a:r>
              <a:rPr lang="en-US" altLang="zh-CN" dirty="0"/>
              <a:t>[6]</a:t>
            </a:r>
            <a:r>
              <a:rPr lang="en-US" altLang="zh-CN" dirty="0">
                <a:hlinkClick r:id="rId5"/>
              </a:rPr>
              <a:t>LLVM: An Infrastructure for Multi-Stage Optimization</a:t>
            </a:r>
            <a:r>
              <a:rPr lang="en-US" altLang="zh-CN" dirty="0"/>
              <a:t>  (LLVM: </a:t>
            </a:r>
            <a:r>
              <a:rPr lang="zh-CN" altLang="zh-CN" dirty="0"/>
              <a:t>一个多级优化的基础设施</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0504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60CF1-3AA0-48D1-8EA1-74D8EA244EC5}"/>
              </a:ext>
            </a:extLst>
          </p:cNvPr>
          <p:cNvSpPr>
            <a:spLocks noGrp="1"/>
          </p:cNvSpPr>
          <p:nvPr>
            <p:ph type="title"/>
          </p:nvPr>
        </p:nvSpPr>
        <p:spPr/>
        <p:txBody>
          <a:bodyPr/>
          <a:lstStyle/>
          <a:p>
            <a:r>
              <a:rPr lang="en-US" altLang="zh-CN" b="1" dirty="0"/>
              <a:t>LLVM</a:t>
            </a:r>
            <a:r>
              <a:rPr lang="zh-CN" altLang="zh-CN" b="1" dirty="0"/>
              <a:t>所要到达的目标</a:t>
            </a:r>
            <a:endParaRPr lang="zh-CN" altLang="en-US" b="1" dirty="0"/>
          </a:p>
        </p:txBody>
      </p:sp>
      <p:sp>
        <p:nvSpPr>
          <p:cNvPr id="3" name="内容占位符 2">
            <a:extLst>
              <a:ext uri="{FF2B5EF4-FFF2-40B4-BE49-F238E27FC236}">
                <a16:creationId xmlns:a16="http://schemas.microsoft.com/office/drawing/2014/main" id="{FB8A1123-6BA6-4754-9F80-3DB091892420}"/>
              </a:ext>
            </a:extLst>
          </p:cNvPr>
          <p:cNvSpPr>
            <a:spLocks noGrp="1"/>
          </p:cNvSpPr>
          <p:nvPr>
            <p:ph idx="1"/>
          </p:nvPr>
        </p:nvSpPr>
        <p:spPr/>
        <p:txBody>
          <a:bodyPr/>
          <a:lstStyle/>
          <a:p>
            <a:r>
              <a:rPr lang="en-US" altLang="zh-CN" sz="2000" b="1" dirty="0"/>
              <a:t>1. </a:t>
            </a:r>
            <a:r>
              <a:rPr lang="zh-CN" altLang="zh-CN" sz="2000" b="1" dirty="0"/>
              <a:t>使用一个主动的（</a:t>
            </a:r>
            <a:r>
              <a:rPr lang="en-US" altLang="zh-CN" sz="2000" b="1" dirty="0"/>
              <a:t>aggressive</a:t>
            </a:r>
            <a:r>
              <a:rPr lang="zh-CN" altLang="zh-CN" sz="2000" b="1" dirty="0"/>
              <a:t>）、多阶段的优化策略，来使得程序</a:t>
            </a:r>
            <a:r>
              <a:rPr lang="zh-CN" altLang="zh-CN" sz="2000" b="1" dirty="0">
                <a:solidFill>
                  <a:srgbClr val="FF9933"/>
                </a:solidFill>
              </a:rPr>
              <a:t>性能最优</a:t>
            </a:r>
            <a:r>
              <a:rPr lang="zh-CN" altLang="zh-CN" sz="2000" b="1" dirty="0"/>
              <a:t>。 </a:t>
            </a:r>
          </a:p>
          <a:p>
            <a:r>
              <a:rPr lang="en-US" altLang="zh-CN" sz="2000" b="1" dirty="0"/>
              <a:t>2. </a:t>
            </a:r>
            <a:r>
              <a:rPr lang="zh-CN" altLang="zh-CN" sz="2000" b="1" dirty="0"/>
              <a:t>成为一个前沿研究开发的基点，为当前和将来</a:t>
            </a:r>
            <a:r>
              <a:rPr lang="zh-CN" altLang="zh-CN" sz="2000" b="1" dirty="0">
                <a:solidFill>
                  <a:srgbClr val="FF9933"/>
                </a:solidFill>
              </a:rPr>
              <a:t>研究</a:t>
            </a:r>
            <a:r>
              <a:rPr lang="zh-CN" altLang="zh-CN" sz="2000" b="1" dirty="0"/>
              <a:t>提供一个坚实的</a:t>
            </a:r>
            <a:r>
              <a:rPr lang="zh-CN" altLang="zh-CN" sz="2000" b="1" dirty="0">
                <a:solidFill>
                  <a:srgbClr val="FF9933"/>
                </a:solidFill>
              </a:rPr>
              <a:t>基础</a:t>
            </a:r>
            <a:r>
              <a:rPr lang="zh-CN" altLang="zh-CN" sz="2000" b="1" dirty="0"/>
              <a:t>。 </a:t>
            </a:r>
          </a:p>
          <a:p>
            <a:r>
              <a:rPr lang="en-US" altLang="zh-CN" sz="2000" b="1" dirty="0"/>
              <a:t>3. </a:t>
            </a:r>
            <a:r>
              <a:rPr lang="zh-CN" altLang="zh-CN" sz="2000" b="1" dirty="0"/>
              <a:t>和系统编译器保持一致，使得操作</a:t>
            </a:r>
            <a:r>
              <a:rPr lang="zh-CN" altLang="zh-CN" sz="2000" b="1" dirty="0">
                <a:solidFill>
                  <a:srgbClr val="FF9933"/>
                </a:solidFill>
              </a:rPr>
              <a:t>对终端用户</a:t>
            </a:r>
            <a:r>
              <a:rPr lang="zh-CN" altLang="zh-CN" sz="2000" b="1" dirty="0"/>
              <a:t>（程序开发者）</a:t>
            </a:r>
            <a:r>
              <a:rPr lang="zh-CN" altLang="zh-CN" sz="2000" b="1" dirty="0">
                <a:solidFill>
                  <a:srgbClr val="FF9933"/>
                </a:solidFill>
              </a:rPr>
              <a:t>透明</a:t>
            </a:r>
            <a:r>
              <a:rPr lang="zh-CN" altLang="zh-CN" sz="2000" b="1" dirty="0"/>
              <a:t>。</a:t>
            </a:r>
          </a:p>
          <a:p>
            <a:endParaRPr lang="zh-CN" altLang="en-US" dirty="0"/>
          </a:p>
        </p:txBody>
      </p:sp>
    </p:spTree>
    <p:extLst>
      <p:ext uri="{BB962C8B-B14F-4D97-AF65-F5344CB8AC3E}">
        <p14:creationId xmlns:p14="http://schemas.microsoft.com/office/powerpoint/2010/main" val="184018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83B6C-1E79-447F-9CC3-15D5CCF562E6}"/>
              </a:ext>
            </a:extLst>
          </p:cNvPr>
          <p:cNvSpPr>
            <a:spLocks noGrp="1"/>
          </p:cNvSpPr>
          <p:nvPr>
            <p:ph type="title"/>
          </p:nvPr>
        </p:nvSpPr>
        <p:spPr/>
        <p:txBody>
          <a:bodyPr/>
          <a:lstStyle/>
          <a:p>
            <a:r>
              <a:rPr lang="zh-CN" altLang="zh-CN" b="1" dirty="0"/>
              <a:t>与之前传统编译器区别</a:t>
            </a:r>
            <a:endParaRPr lang="zh-CN" altLang="en-US" b="1" dirty="0"/>
          </a:p>
        </p:txBody>
      </p:sp>
      <p:sp>
        <p:nvSpPr>
          <p:cNvPr id="3" name="内容占位符 2">
            <a:extLst>
              <a:ext uri="{FF2B5EF4-FFF2-40B4-BE49-F238E27FC236}">
                <a16:creationId xmlns:a16="http://schemas.microsoft.com/office/drawing/2014/main" id="{D619AE3F-E107-4A7F-97FA-470D408BD745}"/>
              </a:ext>
            </a:extLst>
          </p:cNvPr>
          <p:cNvSpPr>
            <a:spLocks noGrp="1"/>
          </p:cNvSpPr>
          <p:nvPr>
            <p:ph idx="1"/>
          </p:nvPr>
        </p:nvSpPr>
        <p:spPr/>
        <p:txBody>
          <a:bodyPr>
            <a:normAutofit/>
          </a:bodyPr>
          <a:lstStyle/>
          <a:p>
            <a:r>
              <a:rPr lang="en-US" altLang="zh-CN" sz="2000" b="1" dirty="0"/>
              <a:t>1. </a:t>
            </a:r>
            <a:r>
              <a:rPr lang="zh-CN" altLang="zh-CN" sz="2000" b="1" dirty="0"/>
              <a:t>连接时的</a:t>
            </a:r>
            <a:r>
              <a:rPr lang="zh-CN" altLang="zh-CN" sz="2000" b="1" dirty="0">
                <a:solidFill>
                  <a:srgbClr val="FF9933"/>
                </a:solidFill>
              </a:rPr>
              <a:t>过程间优化</a:t>
            </a:r>
            <a:r>
              <a:rPr lang="zh-CN" altLang="zh-CN" sz="2000" b="1" dirty="0"/>
              <a:t>。 </a:t>
            </a:r>
          </a:p>
          <a:p>
            <a:r>
              <a:rPr lang="en-US" altLang="zh-CN" sz="2000" b="1" dirty="0"/>
              <a:t>2. </a:t>
            </a:r>
            <a:r>
              <a:rPr lang="zh-CN" altLang="zh-CN" sz="2000" b="1" dirty="0"/>
              <a:t>运行时的</a:t>
            </a:r>
            <a:r>
              <a:rPr lang="zh-CN" altLang="zh-CN" sz="2000" b="1" dirty="0">
                <a:solidFill>
                  <a:srgbClr val="FF9933"/>
                </a:solidFill>
              </a:rPr>
              <a:t>动态优化</a:t>
            </a:r>
            <a:r>
              <a:rPr lang="zh-CN" altLang="zh-CN" sz="2000" b="1" dirty="0"/>
              <a:t>。 </a:t>
            </a:r>
          </a:p>
          <a:p>
            <a:r>
              <a:rPr lang="en-US" altLang="zh-CN" sz="2000" b="1" dirty="0"/>
              <a:t>3. </a:t>
            </a:r>
            <a:r>
              <a:rPr lang="zh-CN" altLang="zh-CN" sz="2000" b="1" dirty="0">
                <a:solidFill>
                  <a:srgbClr val="FF9933"/>
                </a:solidFill>
              </a:rPr>
              <a:t>概要信息</a:t>
            </a:r>
            <a:r>
              <a:rPr lang="zh-CN" altLang="zh-CN" sz="2000" b="1" dirty="0"/>
              <a:t>导向（</a:t>
            </a:r>
            <a:r>
              <a:rPr lang="en-US" altLang="zh-CN" sz="2000" b="1" dirty="0"/>
              <a:t>profile-driven</a:t>
            </a:r>
            <a:r>
              <a:rPr lang="zh-CN" altLang="zh-CN" sz="2000" b="1" dirty="0"/>
              <a:t>）优化。</a:t>
            </a:r>
            <a:endParaRPr lang="zh-CN" altLang="en-US" sz="2000" b="1" dirty="0"/>
          </a:p>
        </p:txBody>
      </p:sp>
    </p:spTree>
    <p:extLst>
      <p:ext uri="{BB962C8B-B14F-4D97-AF65-F5344CB8AC3E}">
        <p14:creationId xmlns:p14="http://schemas.microsoft.com/office/powerpoint/2010/main" val="172177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BAA1E-7D8F-407E-ADD9-CCA8BA11FC7A}"/>
              </a:ext>
            </a:extLst>
          </p:cNvPr>
          <p:cNvSpPr>
            <a:spLocks noGrp="1"/>
          </p:cNvSpPr>
          <p:nvPr>
            <p:ph type="title"/>
          </p:nvPr>
        </p:nvSpPr>
        <p:spPr/>
        <p:txBody>
          <a:bodyPr/>
          <a:lstStyle/>
          <a:p>
            <a:r>
              <a:rPr lang="en-US" altLang="zh-CN" b="1" dirty="0"/>
              <a:t>LLVM</a:t>
            </a:r>
            <a:r>
              <a:rPr lang="zh-CN" altLang="zh-CN" b="1" dirty="0"/>
              <a:t>与高层虚拟机的区别</a:t>
            </a:r>
            <a:endParaRPr lang="zh-CN" altLang="en-US" b="1" dirty="0"/>
          </a:p>
        </p:txBody>
      </p:sp>
      <p:sp>
        <p:nvSpPr>
          <p:cNvPr id="3" name="内容占位符 2">
            <a:extLst>
              <a:ext uri="{FF2B5EF4-FFF2-40B4-BE49-F238E27FC236}">
                <a16:creationId xmlns:a16="http://schemas.microsoft.com/office/drawing/2014/main" id="{0BA69403-CC1C-4F16-9972-8AC12D2E06F6}"/>
              </a:ext>
            </a:extLst>
          </p:cNvPr>
          <p:cNvSpPr>
            <a:spLocks noGrp="1"/>
          </p:cNvSpPr>
          <p:nvPr>
            <p:ph idx="1"/>
          </p:nvPr>
        </p:nvSpPr>
        <p:spPr/>
        <p:txBody>
          <a:bodyPr/>
          <a:lstStyle/>
          <a:p>
            <a:r>
              <a:rPr lang="en-US" altLang="zh-CN" sz="2000" b="1" dirty="0"/>
              <a:t>1. LLVM</a:t>
            </a:r>
            <a:r>
              <a:rPr lang="zh-CN" altLang="zh-CN" sz="2000" b="1" dirty="0"/>
              <a:t>不考虑</a:t>
            </a:r>
            <a:r>
              <a:rPr lang="zh-CN" altLang="zh-CN" sz="2000" b="1" dirty="0">
                <a:solidFill>
                  <a:srgbClr val="FF9933"/>
                </a:solidFill>
              </a:rPr>
              <a:t>高级语法</a:t>
            </a:r>
            <a:r>
              <a:rPr lang="zh-CN" altLang="zh-CN" sz="2000" b="1" dirty="0"/>
              <a:t>特性。如数据结构、类、继承、异常处理等。 </a:t>
            </a:r>
          </a:p>
          <a:p>
            <a:r>
              <a:rPr lang="en-US" altLang="zh-CN" sz="2000" b="1" dirty="0"/>
              <a:t>2. LVMM</a:t>
            </a:r>
            <a:r>
              <a:rPr lang="zh-CN" altLang="zh-CN" sz="2000" b="1" dirty="0"/>
              <a:t>不指定运行时</a:t>
            </a:r>
            <a:r>
              <a:rPr lang="zh-CN" altLang="zh-CN" sz="2000" b="1" dirty="0">
                <a:solidFill>
                  <a:srgbClr val="FF9933"/>
                </a:solidFill>
              </a:rPr>
              <a:t>系统</a:t>
            </a:r>
            <a:r>
              <a:rPr lang="zh-CN" altLang="zh-CN" sz="2000" b="1" dirty="0"/>
              <a:t>或者特殊的</a:t>
            </a:r>
            <a:r>
              <a:rPr lang="zh-CN" altLang="zh-CN" sz="2000" b="1" dirty="0">
                <a:solidFill>
                  <a:srgbClr val="FF9933"/>
                </a:solidFill>
              </a:rPr>
              <a:t>对象</a:t>
            </a:r>
            <a:r>
              <a:rPr lang="zh-CN" altLang="zh-CN" sz="2000" b="1" dirty="0"/>
              <a:t>模型。</a:t>
            </a:r>
            <a:r>
              <a:rPr lang="en-US" altLang="zh-CN" sz="2000" b="1" dirty="0"/>
              <a:t>LLVM</a:t>
            </a:r>
            <a:r>
              <a:rPr lang="zh-CN" altLang="zh-CN" sz="2000" b="1" dirty="0"/>
              <a:t>足够底层，它完全能自己实现指定语言的运行时系统。 </a:t>
            </a:r>
          </a:p>
          <a:p>
            <a:r>
              <a:rPr lang="en-US" altLang="zh-CN" sz="2000" b="1" dirty="0"/>
              <a:t>3. LLVM</a:t>
            </a:r>
            <a:r>
              <a:rPr lang="zh-CN" altLang="zh-CN" sz="2000" b="1" dirty="0"/>
              <a:t>不保证类型和访存安全以及语言间操作强于汇编语言。</a:t>
            </a:r>
          </a:p>
          <a:p>
            <a:endParaRPr lang="zh-CN" altLang="en-US" b="1" dirty="0"/>
          </a:p>
        </p:txBody>
      </p:sp>
    </p:spTree>
    <p:extLst>
      <p:ext uri="{BB962C8B-B14F-4D97-AF65-F5344CB8AC3E}">
        <p14:creationId xmlns:p14="http://schemas.microsoft.com/office/powerpoint/2010/main" val="327301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38F72-89E8-4D89-BD96-757979000BF9}"/>
              </a:ext>
            </a:extLst>
          </p:cNvPr>
          <p:cNvSpPr>
            <a:spLocks noGrp="1"/>
          </p:cNvSpPr>
          <p:nvPr>
            <p:ph type="title"/>
          </p:nvPr>
        </p:nvSpPr>
        <p:spPr/>
        <p:txBody>
          <a:bodyPr/>
          <a:lstStyle/>
          <a:p>
            <a:r>
              <a:rPr lang="en-US" altLang="zh-CN" b="1" dirty="0"/>
              <a:t>LLVM</a:t>
            </a:r>
            <a:r>
              <a:rPr lang="zh-CN" altLang="zh-CN" b="1" dirty="0"/>
              <a:t>的</a:t>
            </a:r>
            <a:r>
              <a:rPr lang="en-US" altLang="zh-CN" b="1" dirty="0"/>
              <a:t>5</a:t>
            </a:r>
            <a:r>
              <a:rPr lang="zh-CN" altLang="zh-CN" b="1" dirty="0"/>
              <a:t>种功能</a:t>
            </a:r>
            <a:endParaRPr lang="zh-CN" altLang="en-US" b="1" dirty="0"/>
          </a:p>
        </p:txBody>
      </p:sp>
      <p:sp>
        <p:nvSpPr>
          <p:cNvPr id="3" name="内容占位符 2">
            <a:extLst>
              <a:ext uri="{FF2B5EF4-FFF2-40B4-BE49-F238E27FC236}">
                <a16:creationId xmlns:a16="http://schemas.microsoft.com/office/drawing/2014/main" id="{4BB38BC8-9A23-49CB-9360-9E8BF923BB1F}"/>
              </a:ext>
            </a:extLst>
          </p:cNvPr>
          <p:cNvSpPr>
            <a:spLocks noGrp="1"/>
          </p:cNvSpPr>
          <p:nvPr>
            <p:ph idx="1"/>
          </p:nvPr>
        </p:nvSpPr>
        <p:spPr/>
        <p:txBody>
          <a:bodyPr/>
          <a:lstStyle/>
          <a:p>
            <a:r>
              <a:rPr lang="en-US" altLang="zh-CN" sz="2000" b="1" dirty="0"/>
              <a:t>1. </a:t>
            </a:r>
            <a:r>
              <a:rPr lang="zh-CN" altLang="zh-CN" sz="2000" b="1" dirty="0"/>
              <a:t>一致的程序信息</a:t>
            </a:r>
            <a:endParaRPr lang="en-US" altLang="zh-CN" sz="2000" b="1" dirty="0"/>
          </a:p>
          <a:p>
            <a:r>
              <a:rPr lang="zh-CN" altLang="zh-CN" sz="2000" b="1" dirty="0"/>
              <a:t>（</a:t>
            </a:r>
            <a:r>
              <a:rPr lang="en-US" altLang="zh-CN" sz="2000" b="1" dirty="0"/>
              <a:t>persistent program information</a:t>
            </a:r>
            <a:r>
              <a:rPr lang="zh-CN" altLang="zh-CN" sz="2000" b="1" dirty="0"/>
              <a:t>）</a:t>
            </a:r>
            <a:endParaRPr lang="en-US" altLang="zh-CN" sz="2000" b="1" dirty="0"/>
          </a:p>
          <a:p>
            <a:r>
              <a:rPr lang="en-US" altLang="zh-CN" sz="2000" b="1" dirty="0"/>
              <a:t>2. </a:t>
            </a:r>
            <a:r>
              <a:rPr lang="zh-CN" altLang="zh-CN" sz="2000" b="1" dirty="0"/>
              <a:t>编译型代码生成</a:t>
            </a:r>
            <a:endParaRPr lang="en-US" altLang="zh-CN" sz="2000" b="1" dirty="0"/>
          </a:p>
          <a:p>
            <a:r>
              <a:rPr lang="en-US" altLang="zh-CN" sz="2000" b="1" dirty="0"/>
              <a:t>(offline code generation)</a:t>
            </a:r>
          </a:p>
          <a:p>
            <a:r>
              <a:rPr lang="en-US" altLang="zh-CN" sz="2000" b="1" dirty="0"/>
              <a:t>3. </a:t>
            </a:r>
            <a:r>
              <a:rPr lang="zh-CN" altLang="zh-CN" sz="2000" b="1" dirty="0"/>
              <a:t>基于用户的概要信息和优化</a:t>
            </a:r>
            <a:endParaRPr lang="en-US" altLang="zh-CN" sz="2000" b="1" dirty="0"/>
          </a:p>
          <a:p>
            <a:r>
              <a:rPr lang="en-US" altLang="zh-CN" sz="2000" b="1" dirty="0"/>
              <a:t>(user-based profiling and optimization)</a:t>
            </a:r>
          </a:p>
          <a:p>
            <a:r>
              <a:rPr lang="en-US" altLang="zh-CN" sz="2000" b="1" dirty="0"/>
              <a:t>4. </a:t>
            </a:r>
            <a:r>
              <a:rPr lang="zh-CN" altLang="zh-CN" sz="2000" b="1" dirty="0"/>
              <a:t>透明的运行时模型</a:t>
            </a:r>
            <a:endParaRPr lang="en-US" altLang="zh-CN" sz="2000" b="1" dirty="0"/>
          </a:p>
          <a:p>
            <a:r>
              <a:rPr lang="en-US" altLang="zh-CN" sz="2000" b="1" dirty="0"/>
              <a:t>(transparent runtime model)</a:t>
            </a:r>
          </a:p>
          <a:p>
            <a:r>
              <a:rPr lang="en-US" altLang="zh-CN" sz="2000" b="1" dirty="0"/>
              <a:t>5. </a:t>
            </a:r>
            <a:r>
              <a:rPr lang="zh-CN" altLang="zh-CN" sz="2000" b="1" dirty="0"/>
              <a:t>统一的全程序优化</a:t>
            </a:r>
            <a:endParaRPr lang="en-US" altLang="zh-CN" sz="2000" b="1" dirty="0"/>
          </a:p>
          <a:p>
            <a:r>
              <a:rPr lang="en-US" altLang="zh-CN" sz="2000" b="1" dirty="0"/>
              <a:t>(uniform, whole-program compilation)</a:t>
            </a:r>
          </a:p>
          <a:p>
            <a:endParaRPr lang="zh-CN" altLang="en-US" b="1" dirty="0"/>
          </a:p>
        </p:txBody>
      </p:sp>
    </p:spTree>
    <p:extLst>
      <p:ext uri="{BB962C8B-B14F-4D97-AF65-F5344CB8AC3E}">
        <p14:creationId xmlns:p14="http://schemas.microsoft.com/office/powerpoint/2010/main" val="372402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4346C-6047-474D-B865-DEDDC5179D26}"/>
              </a:ext>
            </a:extLst>
          </p:cNvPr>
          <p:cNvSpPr>
            <a:spLocks noGrp="1"/>
          </p:cNvSpPr>
          <p:nvPr>
            <p:ph type="title"/>
          </p:nvPr>
        </p:nvSpPr>
        <p:spPr/>
        <p:txBody>
          <a:bodyPr/>
          <a:lstStyle/>
          <a:p>
            <a:r>
              <a:rPr lang="zh-CN" altLang="en-US" b="1" dirty="0"/>
              <a:t>系统架构</a:t>
            </a:r>
          </a:p>
        </p:txBody>
      </p:sp>
      <p:sp>
        <p:nvSpPr>
          <p:cNvPr id="4" name="文本占位符 3">
            <a:extLst>
              <a:ext uri="{FF2B5EF4-FFF2-40B4-BE49-F238E27FC236}">
                <a16:creationId xmlns:a16="http://schemas.microsoft.com/office/drawing/2014/main" id="{49ED181A-033E-48CB-888E-C22842476BC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220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C8EFF-E745-46F2-8526-63A28055A94D}"/>
              </a:ext>
            </a:extLst>
          </p:cNvPr>
          <p:cNvSpPr>
            <a:spLocks noGrp="1"/>
          </p:cNvSpPr>
          <p:nvPr>
            <p:ph type="title"/>
          </p:nvPr>
        </p:nvSpPr>
        <p:spPr/>
        <p:txBody>
          <a:bodyPr/>
          <a:lstStyle/>
          <a:p>
            <a:r>
              <a:rPr lang="zh-CN" altLang="en-US" b="1" dirty="0"/>
              <a:t>简介</a:t>
            </a:r>
          </a:p>
        </p:txBody>
      </p:sp>
      <p:sp>
        <p:nvSpPr>
          <p:cNvPr id="3" name="内容占位符 2">
            <a:extLst>
              <a:ext uri="{FF2B5EF4-FFF2-40B4-BE49-F238E27FC236}">
                <a16:creationId xmlns:a16="http://schemas.microsoft.com/office/drawing/2014/main" id="{A3D3C19E-F34D-4802-8F0E-428D5879E99A}"/>
              </a:ext>
            </a:extLst>
          </p:cNvPr>
          <p:cNvSpPr>
            <a:spLocks noGrp="1"/>
          </p:cNvSpPr>
          <p:nvPr>
            <p:ph idx="1"/>
          </p:nvPr>
        </p:nvSpPr>
        <p:spPr/>
        <p:txBody>
          <a:bodyPr>
            <a:normAutofit/>
          </a:bodyPr>
          <a:lstStyle/>
          <a:p>
            <a:r>
              <a:rPr lang="en-US" altLang="zh-CN" sz="2000" b="1" dirty="0"/>
              <a:t>LLVM</a:t>
            </a:r>
            <a:r>
              <a:rPr lang="zh-CN" altLang="zh-CN" sz="2000" b="1" dirty="0"/>
              <a:t>是一个多阶段优化的编译器框架。这种策略的独到之处在于其可以在程序的整个生命周期内做优化。和传统编译器相比，</a:t>
            </a:r>
            <a:r>
              <a:rPr lang="en-US" altLang="zh-CN" sz="2000" b="1" dirty="0"/>
              <a:t>LLVM</a:t>
            </a:r>
            <a:r>
              <a:rPr lang="zh-CN" altLang="zh-CN" sz="2000" b="1" dirty="0"/>
              <a:t>可以在连接时、运行时甚至在程序安装之后做复杂的转换和分析。</a:t>
            </a:r>
            <a:endParaRPr lang="zh-CN" altLang="en-US" sz="2000" b="1" dirty="0"/>
          </a:p>
        </p:txBody>
      </p:sp>
    </p:spTree>
    <p:extLst>
      <p:ext uri="{BB962C8B-B14F-4D97-AF65-F5344CB8AC3E}">
        <p14:creationId xmlns:p14="http://schemas.microsoft.com/office/powerpoint/2010/main" val="4193243621"/>
      </p:ext>
    </p:extLst>
  </p:cSld>
  <p:clrMapOvr>
    <a:masterClrMapping/>
  </p:clrMapOvr>
</p:sld>
</file>

<file path=ppt/theme/theme1.xml><?xml version="1.0" encoding="utf-8"?>
<a:theme xmlns:a="http://schemas.openxmlformats.org/drawingml/2006/main" name="地图集">
  <a:themeElements>
    <a:clrScheme name="地图集">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地图集">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地图集">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TM16401371[[fn=图集]]</Template>
  <TotalTime>164</TotalTime>
  <Words>2477</Words>
  <Application>Microsoft Office PowerPoint</Application>
  <PresentationFormat>宽屏</PresentationFormat>
  <Paragraphs>172</Paragraphs>
  <Slides>32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Calibri Light</vt:lpstr>
      <vt:lpstr>Rockwell</vt:lpstr>
      <vt:lpstr>Wingdings</vt:lpstr>
      <vt:lpstr>地图集</vt:lpstr>
      <vt:lpstr>论文阅读</vt:lpstr>
      <vt:lpstr>目录</vt:lpstr>
      <vt:lpstr>LLVM简介</vt:lpstr>
      <vt:lpstr>LLVM所要到达的目标</vt:lpstr>
      <vt:lpstr>与之前传统编译器区别</vt:lpstr>
      <vt:lpstr>LLVM与高层虚拟机的区别</vt:lpstr>
      <vt:lpstr>LLVM的5种功能</vt:lpstr>
      <vt:lpstr>系统架构</vt:lpstr>
      <vt:lpstr>简介</vt:lpstr>
      <vt:lpstr>编译流程 （一）</vt:lpstr>
      <vt:lpstr>编译流程 （二）</vt:lpstr>
      <vt:lpstr>详细编译过程</vt:lpstr>
      <vt:lpstr>编译：前端和静态优化器</vt:lpstr>
      <vt:lpstr>连接：连接器和过程间优化器</vt:lpstr>
      <vt:lpstr>连接：生成本地机器码</vt:lpstr>
      <vt:lpstr>运行：综述</vt:lpstr>
      <vt:lpstr>运行：概要信息（profiling）</vt:lpstr>
      <vt:lpstr>运行：再优化</vt:lpstr>
      <vt:lpstr>空闲：离线优化器</vt:lpstr>
      <vt:lpstr>LLVM中间表示</vt:lpstr>
      <vt:lpstr>简介</vt:lpstr>
      <vt:lpstr>指令集的特点</vt:lpstr>
      <vt:lpstr>语言无关的类型系统</vt:lpstr>
      <vt:lpstr>内存分配和一致性内存模型</vt:lpstr>
      <vt:lpstr>函数调用和异常处理机制（一）</vt:lpstr>
      <vt:lpstr>函数调用和异常处理机制（二）</vt:lpstr>
      <vt:lpstr>函数调用和异常处理机制（三）</vt:lpstr>
      <vt:lpstr>离线和内存内表示</vt:lpstr>
      <vt:lpstr>函数调用和例外</vt:lpstr>
      <vt:lpstr>PowerPoint 演示文稿</vt:lpstr>
      <vt:lpstr>中间表示示例 ----数据类型</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论文阅读</dc:title>
  <dc:creator>之凡 万</dc:creator>
  <cp:lastModifiedBy>之凡 万</cp:lastModifiedBy>
  <cp:revision>36</cp:revision>
  <dcterms:created xsi:type="dcterms:W3CDTF">2019-03-19T07:16:18Z</dcterms:created>
  <dcterms:modified xsi:type="dcterms:W3CDTF">2019-03-19T15:52:02Z</dcterms:modified>
</cp:coreProperties>
</file>