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7" r:id="rId5"/>
    <p:sldId id="259" r:id="rId6"/>
    <p:sldId id="260" r:id="rId7"/>
    <p:sldId id="262" r:id="rId8"/>
    <p:sldId id="263" r:id="rId9"/>
    <p:sldId id="264" r:id="rId10"/>
    <p:sldId id="265" r:id="rId11"/>
    <p:sldId id="280" r:id="rId12"/>
    <p:sldId id="281" r:id="rId13"/>
    <p:sldId id="282" r:id="rId14"/>
    <p:sldId id="283" r:id="rId15"/>
    <p:sldId id="258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85" r:id="rId24"/>
    <p:sldId id="286" r:id="rId25"/>
    <p:sldId id="287" r:id="rId26"/>
    <p:sldId id="298" r:id="rId27"/>
    <p:sldId id="300" r:id="rId28"/>
    <p:sldId id="299" r:id="rId29"/>
    <p:sldId id="301" r:id="rId30"/>
    <p:sldId id="288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5E"/>
    <a:srgbClr val="C29AE1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LLVM的命名最早源自于底层虚拟机（Low Level Virtual Machine）的首字母缩写[4]，由于这个项目的范围并不局限于创建一个虚拟机，这个缩写导致了广泛的疑惑。LLVM开始成长之后，成为众多编译工具及低级工具技术的统称，使得这个名字变得更不贴切，开发者因而决定放弃这个缩写的意涵[5]，现今LLVM已单纯成为一个品牌，适用于LLVM下的所有项目，包含LLVM中介码（LLVM IR）、LLVM调试工具、LLVM C++标准库等。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，许多“高级”优化实际上并不依赖于语言，而且通常是在LLVM代码上执行的更一般优化的特殊情况。例如，面向对象语言的虚拟函数解析(在4.1.2节中描述)和尾部递归消除(这对函数语言非常重要)都可以在LLVM中完成。在这种情况下，最好扩展LLVM优化器来执行转换，而不是将精力投入到只对特定前端有利的代码中。这还允许在程序的整个生命周期内执行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编译速度快:在某些平台上，Clang的编译速度显著的快过GCC(Debug模式下编译OC速度比GGC快3倍)</a:t>
            </a:r>
            <a:endParaRPr lang="zh-CN" altLang="en-US"/>
          </a:p>
          <a:p>
            <a:r>
              <a:rPr lang="zh-CN" altLang="en-US"/>
              <a:t>占用内存小:Clang生成的AST所占用的内存是GCC的五分之一左右</a:t>
            </a:r>
            <a:endParaRPr lang="zh-CN" altLang="en-US"/>
          </a:p>
          <a:p>
            <a:r>
              <a:rPr lang="zh-CN" altLang="en-US"/>
              <a:t>模块化设计:Clang采用基于库的模块化设计，易于 IDE 集成及其他用途的重用</a:t>
            </a:r>
            <a:endParaRPr lang="zh-CN" altLang="en-US"/>
          </a:p>
          <a:p>
            <a:r>
              <a:rPr lang="zh-CN" altLang="en-US"/>
              <a:t>诊断信息可读性强:在编译过程中，Clang 创建并保留了大量详细的元数据 (metadata)，有利于调试和错误报告</a:t>
            </a:r>
            <a:endParaRPr lang="zh-CN" altLang="en-US"/>
          </a:p>
          <a:p>
            <a:r>
              <a:rPr lang="zh-CN" altLang="en-US"/>
              <a:t>设计清晰简单，容易理解，易于扩展增强。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在执行之前，代码生成器用于将LLVM转换为目标平台的本地代码(我们目前支持Sparc V9和x86体系结构)，方法有两种。在第一个选项中，代码生成器在链接时或安装时静态运行，以使用可能昂贵的代码生成技术为应用程序生成高性能的本机代码。如果用户决定使用post-link(运行时和离线)优化器，程序的LLVM字节码的副本将包含在可执行文件中。此外，代码生成器将轻量级工具插入到程序中，以识别经常执行的代码区域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不同的前端后端使用统一的中间代码LLVM Intermediate Representation (LLVM IR)</a:t>
            </a:r>
            <a:endParaRPr lang="zh-CN" altLang="en-US"/>
          </a:p>
          <a:p>
            <a:r>
              <a:rPr lang="zh-CN" altLang="en-US">
                <a:sym typeface="+mn-ea"/>
              </a:rPr>
              <a:t>如果需要支持一种新的编程语言，那么只需要实现一个新的前端</a:t>
            </a:r>
            <a:endParaRPr lang="zh-CN" altLang="en-US"/>
          </a:p>
          <a:p>
            <a:r>
              <a:rPr lang="zh-CN" altLang="en-US">
                <a:sym typeface="+mn-ea"/>
              </a:rPr>
              <a:t>如果需要支持一种新的硬件设备，那么只需要实现一个新的后端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作为内存中编译器IR，作为磁盘上bitcode表示（适合于由即时编译器快速加载），以及作为人类可读汇编</a:t>
            </a:r>
            <a:r>
              <a:rPr lang="zh-CN" altLang="en-US"/>
              <a:t>语言表征。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625725"/>
            <a:ext cx="1085215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张宁鑫 张林隽 吴瑜萍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常用的命令</a:t>
            </a:r>
            <a:endParaRPr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llc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将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或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bc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文件编译为汇编文件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输出为后缀名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的文件。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lli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：直接运行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的二进制文件。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-link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：将多个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的二进制文件合并为一个二进制文件。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93" y="1745110"/>
            <a:ext cx="2165319" cy="343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93" y="3214688"/>
            <a:ext cx="2167639" cy="3434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3" y="4498529"/>
            <a:ext cx="5929451" cy="31462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常用的命令</a:t>
            </a:r>
            <a:endParaRPr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llvm-ar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：创建静态库，用法和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基本一致。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值得注意的是，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llvm-ar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会创建一个新的符号表来同一记录静态库中所有的成员，有助于提升速度。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参考：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命令格式：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：在库中插入模块（替换）。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：创建一个库。不管库是否存在，都将创建。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：创建目标文件索引，这在创建较大的库时能加快时间（如不需要创建索引可改成大写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参数）。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：显示库文件中有哪些目标文件，只显示名称。如果还要显示时间、大小等详细信息用参数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tv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091" y="2271393"/>
            <a:ext cx="5321146" cy="308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91" y="3555154"/>
            <a:ext cx="4589350" cy="3159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91" y="5306958"/>
            <a:ext cx="2560191" cy="31787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常用的命令</a:t>
            </a:r>
            <a:endParaRPr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-nm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：列出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二进制文件或者静态库文件中的符号表。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-diff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：对比两个文件的区别，可以用来比较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文件和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的二进制文件。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606" y="1746404"/>
            <a:ext cx="2559128" cy="315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06" y="3228975"/>
            <a:ext cx="4772270" cy="31614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445970"/>
            <a:ext cx="10852237" cy="6480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中间表示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是唯一一种语言，虽然当今大多数编译器都使用了这种架构，但是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有一点值得注意而与众不同：整个过程中，程序都使用了同一种中间表示。在其他编译器中，可能每一个流程产出的代码都有一种独特的格式。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的中间表示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被设计为以三种不同形式使用：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text:便于阅读的文本格式，类似于汇编语言，拓展名.ll， $ clang -S -emit-llvm main.m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memory:内存格式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bitcode:二进制格式，拓展名.bc， $ clang -c -emit-llvm main.m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通用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IR”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light-weight , low-level, expressive, typed, and extensible 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处于足够低的水平，高水平的源语言可以映射到它们。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4984750"/>
            <a:ext cx="773430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标识符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基本类型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全局标识符（函数，全局变量）：以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“@”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字符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开头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本地标识符（寄存器名称，类型）：以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“%”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字符开头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格式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命名值表示为带有前缀的字符串。例如，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%foo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@DivivyByZero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未命名的值表示为带有前缀的无符号数值。例如，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%12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@2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%44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常量：简单常量如布尔常量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'true'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'false'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，整数常量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’4‘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，浮点常量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123.4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                                        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复合常量如结构体[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i32 42, i32 11, i32 74]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程序示例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整数变量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'%X'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乘以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8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代码三个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示例：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注释用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';'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分隔，直到行尾。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如果计算结果未分配给命名值，则创建未命名的临时值。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未命名的临时值按顺序编号（使用每个函数递增计数器，从0开始）。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1841500"/>
            <a:ext cx="4356000" cy="650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5" y="2517140"/>
            <a:ext cx="4356000" cy="688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5" y="3290570"/>
            <a:ext cx="6120000" cy="1077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Module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组织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模块（Module），函数（Function），代码块（BasicBlock），指令（Instruction） 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模块包含了函数，函数又包含了代码块，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代码块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由指令组成。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除了模块以外，所有结构都是从值产生而来的。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LLVM程序由Module组成，每个Module都是输入</a:t>
            </a:r>
            <a:b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程序的翻译单元。 每个模块由函数，全局变量和</a:t>
            </a:r>
            <a:b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符号表条目组成。 模块可以与LLVM链接器组合</a:t>
            </a:r>
            <a:b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在一起，LLVM链接器合并函数（和全局变量）</a:t>
            </a:r>
            <a:b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定义，解析前向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声明，并合并符号表条目。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一个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“hello world”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模块的示例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25" y="2411730"/>
            <a:ext cx="3667125" cy="280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5" y="1412875"/>
            <a:ext cx="9282126" cy="4032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函数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定义：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LLVM函数定义包括“define”关键字，可选的链接类型，可选的运行时抢占说明符，可选的可见性样式，可选的DLL存储类，可选的调用约定，可选的unnamed_addr属性，返回类型，可选参数 返回类型的属性，函数名称，（可能为空）参数列表（每个都带有可选的参数属性），可选的函数属性，可选的地址空间，可选的部分，可选的对齐，可选的comdat，可选的垃圾收集器 名称，可选前缀，可选序言，可选个性，附加元数据的可选列表，左大括号，基本块列表和结束大括号。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声明：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LLVM函数声明包含“declare”关键字，可选的链接类型，可选的可见性样式，可选的DLL存储类，可选的调用约定，可选的unnamed_addr或local_unnamed_addr属性，可选的地址空间，返回类型，可选 返回类型的参数属性，函数名称，可能为空的参数列表，可选对齐，可选的垃圾收集器名称，可选前缀和可选的序言。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3705860"/>
            <a:ext cx="9955818" cy="230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Type System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/LLVM的一个基本设计特性是包含一个</a:t>
            </a:r>
            <a:r>
              <a:rPr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独立于语言的类型系统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LLVM类型系统包括具有</a:t>
            </a:r>
            <a:r>
              <a:rPr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预定义大小的与源语言无关的基本类型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(void、bool、从8位到64位的有符号/无符号整数，以及单精度和双精度浮点类型)。使得使用这些类型编写可移植代码成为可能。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Void Type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Function Type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First Class Type</a:t>
            </a:r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Single Value Types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Integer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Floating-Point Types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X86_mmx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Pointer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Vector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Label Type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 Type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Metadata Type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Aggregate Types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Array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 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Structure Type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 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Opaque Structure Types</a:t>
            </a:r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]</a:t>
            </a:r>
            <a:endParaRPr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2597785"/>
            <a:ext cx="4581525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85" y="1894840"/>
            <a:ext cx="340995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85" y="797560"/>
            <a:ext cx="8639175" cy="1800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45" y="887730"/>
            <a:ext cx="9920605" cy="6182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指令集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(1)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Terminator Instructions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ret,  br,  switch,  indirectbr,  invoke,  callbr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 t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esume, catchswitch,  catchret, cleanupret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 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unreachable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Unary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fneg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Binary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add, fadd, sub, fsub, mul, fmul, udiv, sdiv, fdiv, urem, srem, frem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Bitwise Binary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shl, lshr, ashr, and, or, xor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3110" y="1475105"/>
            <a:ext cx="10852150" cy="3907155"/>
          </a:xfrm>
        </p:spPr>
        <p:txBody>
          <a:bodyPr/>
          <a:p>
            <a:pPr algn="l"/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b="0"/>
              <a:t>是什么？</a:t>
            </a:r>
            <a:br>
              <a:rPr lang="zh-CN" altLang="en-US" b="0"/>
            </a:b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b="0"/>
              <a:t>怎么进行编译</a:t>
            </a:r>
            <a:br>
              <a:rPr lang="zh-CN" altLang="en-US" b="0"/>
            </a:b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LLVM</a:t>
            </a:r>
            <a:r>
              <a:rPr lang="zh-CN" altLang="en-US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常用的命令</a:t>
            </a:r>
            <a:br>
              <a:rPr lang="zh-CN" altLang="en-US" b="0">
                <a:sym typeface="+mn-ea"/>
              </a:rPr>
            </a:b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LLVM</a:t>
            </a:r>
            <a:r>
              <a:rPr lang="zh-CN" altLang="en-US" b="0">
                <a:sym typeface="+mn-ea"/>
              </a:rPr>
              <a:t>的</a:t>
            </a: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IR</a:t>
            </a:r>
            <a:r>
              <a:rPr lang="zh-CN" altLang="en-US" b="0">
                <a:sym typeface="+mn-ea"/>
              </a:rPr>
              <a:t>基本语法</a:t>
            </a:r>
            <a:br>
              <a:rPr lang="zh-CN" altLang="en-US" b="0"/>
            </a:b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b="0"/>
              <a:t>的</a:t>
            </a:r>
            <a:r>
              <a:rPr lang="en-US" altLang="zh-CN" b="0">
                <a:latin typeface="Times New Roman" panose="02020603050405020304" charset="0"/>
                <a:cs typeface="Times New Roman" panose="02020603050405020304" charset="0"/>
              </a:rPr>
              <a:t>pass</a:t>
            </a:r>
            <a:r>
              <a:rPr lang="zh-CN" altLang="en-US" b="0"/>
              <a:t>设计</a:t>
            </a:r>
            <a:br>
              <a:rPr lang="zh-CN" altLang="en-US" b="0"/>
            </a:br>
            <a:r>
              <a:rPr lang="zh-CN" altLang="en-US" b="0"/>
              <a:t>参考文献和推荐阅读</a:t>
            </a:r>
            <a:endParaRPr lang="zh-CN" altLang="en-US" b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IR 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指令集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(2)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Vector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extractelement, insertelement, shufflevector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Aggregate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extractvalue, insertvalue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Memory Access and Addressing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alloca, load, store, fnece, cmpxchg, atomicrmw, getelementptr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Conversion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trunc .. to,  zext .. to, sext .. to, fptrunc .. to, fpext ..to, fptoui .. to,fptosi .. to,...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Other Operations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icmp, fcmp, phi, select, call, va_arg, catchpad, cleanuppad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编译流程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预处理（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Preprocess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包括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macro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宏的展开，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import/include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头文件的导入，以及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#if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等处理。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词法分析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(Lexical Analysis)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将预处理过的代码转化成一个个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，比如左括号、右括号、等于、字符串等等。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语法分析（</a:t>
            </a:r>
            <a:r>
              <a:rPr lang="en-US" altLang="zh-CN" sz="2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Semantic Analysis</a:t>
            </a:r>
            <a:r>
              <a:rPr lang="zh-CN" altLang="en-US" sz="2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sz="2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根据当前语言的语法，验证语法是否正确，并将所有节点组合成抽象语法树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(AST)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078" y="1755834"/>
            <a:ext cx="1689317" cy="4563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编译流程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代码生成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(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CodeGen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)</a:t>
            </a:r>
            <a:endParaRPr lang="zh-CN" altLang="en-US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CodeGen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负责将语法树从顶至下遍历，翻译成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IR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IR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Frontend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的输出，也是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Backerend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的输入，桥接前后端。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可以在中间代码层次去做一些优化工作，我们在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Xcode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的编译设置里面也可以设置优化级别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-O1,-O3,-Os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系统转化和优化的工作的一个节点，每个节点做一些工作，这些工作加起来就构成了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整个系统的优化和转化。</a:t>
            </a:r>
            <a:endParaRPr lang="zh-CN" altLang="en-US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5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生成字节码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(LLVM 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6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我们在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Xcode7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中默认生成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就是这种的中间形式存在， 开启了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，那么苹果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后台拿到的就是这种中间代码，苹果可以对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做一个进一步的优化，如果有新的后端架构，仍然可以用这份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bitcode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去生成。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743200" lvl="6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078" y="1755834"/>
            <a:ext cx="1689317" cy="4563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框架是LLVM系统的重要组成部分，因为LLVM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是编译器的大多数有趣部分存在的地方。通过执行构成编译器的转换和优化，它们构建这些转换所使用的分析结果，并且它们首先是编译器代码的结构化技术。</a:t>
            </a:r>
            <a:endParaRPr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所有LLVM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都是Pass类的子类，它通过重写从Pass继承的虚方法来实现功能。根据传递的工作方式，可以</a:t>
            </a:r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继承ModulePass，CallGraphSCCPass，FunctionPass或LoopPass，或RegionPass或BasicBlockPass类，这样可以为系统提供有关传递操作的更多信息，以及如何将其与其他传递结合使用。 LLVM Pass Framework的一个主要特性是它根据传递遇到的约束（由它们派生自哪个类来指示）来调度传递以高效的方式运行。</a:t>
            </a:r>
            <a:endParaRPr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如何写一个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首先在路径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../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/lib/Transforms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中创建一个子文件夹，例如名字叫做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MyHello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。然后在此文件夹下创建如下三个文件：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CMakeLists.txt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MyHello.exports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MyHello.cpp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修改上层目录（即Transforms）中的CMakeLists.txt：末尾添加：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CMakeLists.txt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MyHello.exports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两个文件的内容可以参考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自带的示例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2"/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位置在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.../llvm/lib/Transforms/Hello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870" y="3033395"/>
            <a:ext cx="2600325" cy="37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如何写一个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编写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MyHello.cpp </a:t>
            </a:r>
            <a:endParaRPr lang="en-US" altLang="zh-CN" sz="18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为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pass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文件的具体内容。</a:t>
            </a:r>
            <a:endParaRPr sz="180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770" y="1438275"/>
            <a:ext cx="7439025" cy="3981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如何写一个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重新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bulid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 LLVM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。进入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.../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llvm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/build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文件夹下面，直接使用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make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。会在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llvm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/lib/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下生成一个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MyHello.dylib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文件。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如何写一个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在你需要的位置上建立一个新的测试文件，例如名为test.c的文件。将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.c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文件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生成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.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ll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文件后，执行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pass</a:t>
            </a:r>
            <a:r>
              <a:rPr sz="180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$clang test.c -o0 -S -emit-llvm -o test.ll #</a:t>
            </a:r>
            <a:r>
              <a:rPr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生成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.ll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$opt -load /../llvm/build/lib/LLVMMyHello.dylib -myhello test.ll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pass的作用是逐个地在提示符“Hello:”后面输出程序代码中函数的名字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设计</a:t>
            </a:r>
            <a:endParaRPr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一个简单的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Pass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sz="1800" dirty="0">
              <a:solidFill>
                <a:schemeClr val="tx1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9910"/>
          <a:stretch>
            <a:fillRect/>
          </a:stretch>
        </p:blipFill>
        <p:spPr>
          <a:xfrm>
            <a:off x="6098647" y="2223741"/>
            <a:ext cx="5618102" cy="3015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-3584" r="6790"/>
          <a:stretch>
            <a:fillRect/>
          </a:stretch>
        </p:blipFill>
        <p:spPr>
          <a:xfrm>
            <a:off x="475251" y="1791241"/>
            <a:ext cx="5344782" cy="3880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参考资料与推荐阅读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[1]Why Would a Grad Student Care About LLVM?  Adrian Sampson Department of Computer Science Cornell University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[2]LLVM A Compilation Framework Chris Lattner Vikram Adve University of Illinois at Urbana-Champaign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[3]LLVM Doxygen</a:t>
            </a:r>
            <a:r>
              <a:rPr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文档 https://llvm.org/doxygen/</a:t>
            </a:r>
            <a:endParaRPr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[4]LLVM</a:t>
            </a:r>
            <a:r>
              <a:rPr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汇编</a:t>
            </a:r>
            <a:r>
              <a:rPr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参考手册 https://llvm.org/docs/LangRef.html</a:t>
            </a:r>
            <a:endParaRPr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[5]LLVM Pass</a:t>
            </a:r>
            <a:r>
              <a:rPr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编写官方教程 https://llvm.org/docs/WritingAnLLVMPass.html</a:t>
            </a:r>
            <a:endParaRPr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endParaRPr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LLVM </a:t>
            </a:r>
            <a:r>
              <a:rPr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简介</a:t>
            </a:r>
            <a:endParaRPr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LLVM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命名源自底层虚拟机（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Low Level Virtual Machine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）的首字母缩写。</a:t>
            </a:r>
            <a:endParaRPr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latin typeface="楷体" panose="02010609060101010101" charset="-122"/>
                <a:ea typeface="楷体" panose="02010609060101010101" charset="-122"/>
                <a:sym typeface="+mn-ea"/>
              </a:rPr>
              <a:t>一个编译器框架：通过在编译时、链接时、运行时和运行之间的空闲时间向编译器转换提供高级信息，以支持对任意</a:t>
            </a:r>
            <a:r>
              <a:rPr>
                <a:latin typeface="楷体" panose="02010609060101010101" charset="-122"/>
                <a:ea typeface="楷体" panose="02010609060101010101" charset="-122"/>
                <a:sym typeface="+mn-ea"/>
              </a:rPr>
              <a:t>程序进行透明、终生的程序分析和转换。</a:t>
            </a:r>
            <a:endParaRPr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LLVM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支持与语言无关的指令集架构及类型系统。</a:t>
            </a:r>
            <a:endParaRPr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latin typeface="楷体" panose="02010609060101010101" charset="-122"/>
                <a:ea typeface="楷体" panose="02010609060101010101" charset="-122"/>
              </a:rPr>
              <a:t>使用LLVM提供的工具可以比较容易地实现新的编程语言的优化编译器，或为现有的编程语言引入一些更好的优化/调试特性。</a:t>
            </a:r>
            <a:endParaRPr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latin typeface="楷体" panose="02010609060101010101" charset="-122"/>
                <a:ea typeface="楷体" panose="02010609060101010101" charset="-122"/>
              </a:rPr>
              <a:t>LLVM提供了完整编译系统的中间层，它会将中间语言（Intermediate Representation，IR）从编译器取出与最优化，最优化后的IR接着被转换及链接到目标平台的汇编语言。LLVM可以接受来自GCC工具链所编译的IR，包含它底下现存的编译器。</a:t>
            </a:r>
            <a:endParaRPr>
              <a:latin typeface="楷体" panose="02010609060101010101" charset="-122"/>
              <a:ea typeface="楷体" panose="02010609060101010101" charset="-122"/>
            </a:endParaRPr>
          </a:p>
          <a:p>
            <a:endParaRPr>
              <a:latin typeface="楷体" panose="02010609060101010101" charset="-122"/>
              <a:ea typeface="楷体" panose="02010609060101010101" charset="-122"/>
            </a:endParaRPr>
          </a:p>
          <a:p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编译器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结构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外部前端和静态优化器　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链接器和过程间优化器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离线或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JIT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本地码生成器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运行时路径分析和重新优化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3302000"/>
            <a:ext cx="11706225" cy="2200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编译器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结构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外部前端和静态优化器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　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外部静态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编译器(称为前端)将源语言程序转换成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</a:rPr>
              <a:t>LLVM虚拟指令集。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pPr lvl="1"/>
            <a:r>
              <a:rPr lang="zh-CN" altLang="en-US">
                <a:latin typeface="Times New Roman" panose="02020603050405020304" charset="0"/>
                <a:ea typeface="楷体" panose="02010609060101010101" charset="-122"/>
              </a:rPr>
              <a:t>静态编译器可以执行三个关键任务：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pPr lvl="2"/>
            <a:r>
              <a:rPr>
                <a:latin typeface="Times New Roman" panose="02020603050405020304" charset="0"/>
                <a:ea typeface="楷体" panose="02010609060101010101" charset="-122"/>
                <a:sym typeface="+mn-ea"/>
              </a:rPr>
              <a:t>(1)进行特定于语言的优化，例如，对具有高阶函数的语言中的闭包进行优化。［可选］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pPr lvl="2"/>
            <a:r>
              <a:rPr>
                <a:latin typeface="Times New Roman" panose="02020603050405020304" charset="0"/>
                <a:ea typeface="楷体" panose="02010609060101010101" charset="-122"/>
                <a:sym typeface="+mn-ea"/>
              </a:rPr>
              <a:t>(2)将源程序转换成LLVM代码，综合尽可能多的有用LLVM类型信息，特别是公开指针、结构和数组。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pPr lvl="2"/>
            <a:r>
              <a:rPr>
                <a:latin typeface="Times New Roman" panose="02020603050405020304" charset="0"/>
                <a:ea typeface="楷体" panose="02010609060101010101" charset="-122"/>
                <a:sym typeface="+mn-ea"/>
              </a:rPr>
              <a:t>(3)调用LLVM传递来进行模块级的全局或过程间优化。［可选］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pPr lvl="1"/>
            <a:r>
              <a:rPr lang="en-US" altLang="zh-CN">
                <a:latin typeface="Times New Roman" panose="02020603050405020304" charset="0"/>
                <a:ea typeface="楷体" panose="02010609060101010101" charset="-122"/>
              </a:rPr>
              <a:t>Clang</a:t>
            </a:r>
            <a:r>
              <a:rPr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</a:rPr>
              <a:t>LLVM项目的一个子项目，基于LLVM架构的C/C++/Objective-C编译器前端。</a:t>
            </a:r>
            <a:endParaRPr lang="zh-CN" altLang="en-US"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链接器和过程间优化器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离线或</a:t>
            </a:r>
            <a:r>
              <a:rPr lang="zh-CN" altLang="en-US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JIT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本地码生成器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运行时路径分析和重新优化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3008243-a7c02c2c24265d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296035"/>
            <a:ext cx="8878543" cy="478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编译器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结构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外部前端和静态优化器　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链接器和过程间优化器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链接时间是编译过程的第一阶段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中的链接时间优化直接操作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中间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表示，利用它包含的语义信息。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编译时，可以为程序中的每个函数计算过程间摘要，过程间优化器可以将这些过程间摘要作为输入处理．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离线或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JIT 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本地码生成器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代码生成器用于将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转换为目标平台的本地代码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运行时路径分析和重新优化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4699000"/>
            <a:ext cx="773430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编译器</a:t>
            </a:r>
            <a:r>
              <a:rPr>
                <a:latin typeface="楷体" panose="02010609060101010101" charset="-122"/>
                <a:ea typeface="楷体" panose="02010609060101010101" charset="-122"/>
                <a:sym typeface="+mn-ea"/>
              </a:rPr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外部前端和静态优化器　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链接器和过程间优化器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离线或</a:t>
            </a: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 JIT </a:t>
            </a:r>
            <a:r>
              <a:rPr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本地码生成器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lvl="1"/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不同的前端后端使用统一的中间代码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LLVM Intermediate Representation (LLVM IR)</a:t>
            </a:r>
            <a:endParaRPr lang="zh-CN" altLang="en-US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如果需要支持一种新的编程语言，那么只需要实现一个新的前端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如果需要支持一种新的硬件设备，那么只需要实现一个新的后端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运行时路径分析和重新优化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4412615"/>
            <a:ext cx="7734300" cy="1638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编译器</a:t>
            </a:r>
            <a:r>
              <a:rPr>
                <a:latin typeface="楷体" panose="02010609060101010101" charset="-122"/>
                <a:ea typeface="楷体" panose="02010609060101010101" charset="-122"/>
              </a:rPr>
              <a:t>结构</a:t>
            </a:r>
            <a:endParaRPr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外部前端和静态优化器　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链接器和过程间优化器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离线或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JIT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本地码生成器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运行时路径分析和重新优化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当程序执行时，通过脱机和联机工具的组合确定最频繁执行的执行路径。脱机插装(由本机代码生成器插入)标识代码中经常执行的循环区域，识别该区域内频繁执行的路径。确定热路径后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，将原始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代码复制到跟踪中，执行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优化，然后将本地代码重新生成到软件管理的跟踪缓存中。然后在原始代码和新的本地代码之间插入分支。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1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这一策略具有如下良好的特性：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(a)可以使用复杂的算法提前执行本机代码生成，以生成高性能代码。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(b)本机代码生成器和运行时优化器可以一起工作。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(c)运行时优化器可以使用来自LLVM表示的高级信息来执行复杂的运行时优化。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常用的命令</a:t>
            </a:r>
            <a:endParaRPr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-as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：将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文件编译为二进制文件，默认生成后缀名为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bc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的文件，也可以使用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-o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指定输出。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-dis: 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将二进制文件回溯成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文件，生成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后缀的文件。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opt: opt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可以作为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LLVM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的优化器和分析器。其输入可以接受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ll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格式和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bc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格式的文件；如果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-o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没有指定，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会将结果输出到标准输出。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标明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-analyze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：作为分析器使用，通常会把分析结果打印到屏幕，当然少数时候也可以有其他目标方式。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没有标明：作为优化器使用，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会根据链接的动态库和使用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-load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选项加载的库做优化。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470" y="1794260"/>
            <a:ext cx="3865987" cy="31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71" y="3159588"/>
            <a:ext cx="4022603" cy="383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70" y="5651284"/>
            <a:ext cx="7995256" cy="38310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6458</Words>
  <Application>WPS 演示</Application>
  <PresentationFormat>宽屏</PresentationFormat>
  <Paragraphs>430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楷体</vt:lpstr>
      <vt:lpstr>微软雅黑</vt:lpstr>
      <vt:lpstr>Times New Roman</vt:lpstr>
      <vt:lpstr>Arial Unicode MS</vt:lpstr>
      <vt:lpstr>Office 主题​​</vt:lpstr>
      <vt:lpstr>LLVM</vt:lpstr>
      <vt:lpstr>LLVM是什么？ LLVM怎么进行编译 LLVM常用的命令 LLVM的IR基本语法 LLVM的pass设计 参考文献和推荐阅读</vt:lpstr>
      <vt:lpstr>LLVM 简介</vt:lpstr>
      <vt:lpstr>LLVM编译器结构</vt:lpstr>
      <vt:lpstr>LLVM编译器结构</vt:lpstr>
      <vt:lpstr>LLVM编译器结构</vt:lpstr>
      <vt:lpstr>LLVM编译器结构</vt:lpstr>
      <vt:lpstr>LLVM编译器结构</vt:lpstr>
      <vt:lpstr>LLVM常用的命令</vt:lpstr>
      <vt:lpstr>LLVM常用的命令</vt:lpstr>
      <vt:lpstr>LLVM常用的命令</vt:lpstr>
      <vt:lpstr>LLVM常用的命令</vt:lpstr>
      <vt:lpstr>LLVM IR</vt:lpstr>
      <vt:lpstr>LLVM IR 标识符</vt:lpstr>
      <vt:lpstr>LLVM IR 程序示例</vt:lpstr>
      <vt:lpstr>LLVM IR Module组织</vt:lpstr>
      <vt:lpstr>LLVM IR 函数</vt:lpstr>
      <vt:lpstr>LLVM IR Type System</vt:lpstr>
      <vt:lpstr>LLVM IR 指令集(1)</vt:lpstr>
      <vt:lpstr>LLVM IR 指令集(2)</vt:lpstr>
      <vt:lpstr>LLVM的PASS设计</vt:lpstr>
      <vt:lpstr>LLVM的PASS设计</vt:lpstr>
      <vt:lpstr>LLVM的PASS设计</vt:lpstr>
      <vt:lpstr>LLVM的PASS设计</vt:lpstr>
      <vt:lpstr>LLVM的PASS设计</vt:lpstr>
      <vt:lpstr>LLVM的PASS设计</vt:lpstr>
      <vt:lpstr>LLVM的PASS设计</vt:lpstr>
      <vt:lpstr>LLVM的PASS设计</vt:lpstr>
      <vt:lpstr>参考资料与推荐阅读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红茶</cp:lastModifiedBy>
  <cp:revision>17</cp:revision>
  <dcterms:created xsi:type="dcterms:W3CDTF">2019-03-21T02:07:00Z</dcterms:created>
  <dcterms:modified xsi:type="dcterms:W3CDTF">2019-03-22T02:10:35Z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