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67" r:id="rId5"/>
    <p:sldId id="270" r:id="rId6"/>
    <p:sldId id="271" r:id="rId7"/>
    <p:sldId id="269" r:id="rId8"/>
    <p:sldId id="272" r:id="rId9"/>
    <p:sldId id="274" r:id="rId10"/>
    <p:sldId id="273" r:id="rId11"/>
    <p:sldId id="292" r:id="rId12"/>
    <p:sldId id="275" r:id="rId13"/>
    <p:sldId id="276" r:id="rId14"/>
    <p:sldId id="277" r:id="rId15"/>
    <p:sldId id="278" r:id="rId16"/>
    <p:sldId id="291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5" r:id="rId28"/>
    <p:sldId id="293" r:id="rId29"/>
    <p:sldId id="294" r:id="rId30"/>
    <p:sldId id="27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18" autoAdjust="0"/>
  </p:normalViewPr>
  <p:slideViewPr>
    <p:cSldViewPr snapToGrid="0">
      <p:cViewPr varScale="1">
        <p:scale>
          <a:sx n="64" d="100"/>
          <a:sy n="64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CB5F-BFF9-4E29-A117-E37E063A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6E68B-E3ED-47E0-9314-8C28F44B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sudo apt install </a:t>
            </a:r>
            <a:r>
              <a:rPr lang="en-US" altLang="zh-CN" dirty="0" err="1"/>
              <a:t>mininet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 sudo </a:t>
            </a:r>
            <a:r>
              <a:rPr lang="en-US" altLang="zh-CN" dirty="0" err="1"/>
              <a:t>mn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81F9D-B23C-423D-99B4-7379682D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 descr="D:\Desktop\mininet\Screenshot from 2017-09-12 23-25-46.png">
            <a:extLst>
              <a:ext uri="{FF2B5EF4-FFF2-40B4-BE49-F238E27FC236}">
                <a16:creationId xmlns:a16="http://schemas.microsoft.com/office/drawing/2014/main" id="{4633280D-E288-4830-BB77-9C5625187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4" y="2274262"/>
            <a:ext cx="7443427" cy="3904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2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CLI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mininet</a:t>
            </a:r>
            <a:r>
              <a:rPr lang="en-GB" altLang="zh-CN" dirty="0"/>
              <a:t>&gt; </a:t>
            </a:r>
            <a:r>
              <a:rPr lang="en-GB" altLang="zh-CN" dirty="0" err="1"/>
              <a:t>xterm</a:t>
            </a:r>
            <a:r>
              <a:rPr lang="en-GB" altLang="zh-CN" dirty="0"/>
              <a:t> h1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h2# python -m </a:t>
            </a:r>
            <a:r>
              <a:rPr lang="en-GB" altLang="zh-CN" dirty="0" err="1"/>
              <a:t>SimpleHTTPServer</a:t>
            </a:r>
            <a:r>
              <a:rPr lang="en-GB" altLang="zh-CN" dirty="0"/>
              <a:t> 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h1# </a:t>
            </a:r>
            <a:r>
              <a:rPr lang="en-US" altLang="zh-CN" dirty="0" err="1"/>
              <a:t>wget</a:t>
            </a:r>
            <a:r>
              <a:rPr lang="en-GB" altLang="zh-CN" dirty="0"/>
              <a:t> 10.0.0.2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tree,depth</a:t>
            </a:r>
            <a:r>
              <a:rPr lang="en-GB" altLang="zh-CN" dirty="0"/>
              <a:t>=3,fanout=3 --link=</a:t>
            </a:r>
            <a:r>
              <a:rPr lang="en-GB" altLang="zh-CN" dirty="0" err="1"/>
              <a:t>tc,bw</a:t>
            </a:r>
            <a:r>
              <a:rPr lang="en-GB" altLang="zh-CN" dirty="0"/>
              <a:t>=10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</a:t>
            </a:r>
            <a:r>
              <a:rPr lang="en-GB" altLang="zh-CN" dirty="0" err="1"/>
              <a:t>topo</a:t>
            </a:r>
            <a:r>
              <a:rPr lang="en-GB" altLang="zh-CN" dirty="0"/>
              <a:t> linear,20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to test this, you need to implement custom.py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$ sudo </a:t>
            </a:r>
            <a:r>
              <a:rPr lang="en-GB" altLang="zh-CN" dirty="0" err="1"/>
              <a:t>mn</a:t>
            </a:r>
            <a:r>
              <a:rPr lang="en-GB" altLang="zh-CN" dirty="0"/>
              <a:t> --custom custom.py --</a:t>
            </a:r>
            <a:r>
              <a:rPr lang="en-GB" altLang="zh-CN" dirty="0" err="1"/>
              <a:t>topo</a:t>
            </a:r>
            <a:r>
              <a:rPr lang="en-GB" altLang="zh-CN" dirty="0"/>
              <a:t> </a:t>
            </a:r>
            <a:r>
              <a:rPr lang="en-GB" altLang="zh-CN" dirty="0" err="1"/>
              <a:t>mytopo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6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 API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#!/</a:t>
            </a:r>
            <a:r>
              <a:rPr lang="en-GB" altLang="zh-CN" sz="2000" dirty="0" err="1"/>
              <a:t>usr</a:t>
            </a:r>
            <a:r>
              <a:rPr lang="en-GB" altLang="zh-CN" sz="2000" dirty="0"/>
              <a:t>/bin/python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mininet.net import </a:t>
            </a:r>
            <a:r>
              <a:rPr lang="en-GB" altLang="zh-CN" sz="2000" dirty="0" err="1"/>
              <a:t>Mininet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mininet.cli</a:t>
            </a:r>
            <a:r>
              <a:rPr lang="en-GB" altLang="zh-CN" sz="2000" dirty="0"/>
              <a:t> import CLI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time import sleep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net = </a:t>
            </a:r>
            <a:r>
              <a:rPr lang="en-GB" altLang="zh-CN" sz="2000" dirty="0" err="1"/>
              <a:t>Mininet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('h1’)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 = </a:t>
            </a:r>
            <a:r>
              <a:rPr lang="en-GB" altLang="zh-CN" sz="2000" dirty="0" err="1"/>
              <a:t>net.addHost</a:t>
            </a:r>
            <a:r>
              <a:rPr lang="en-GB" altLang="zh-CN" sz="2000" dirty="0"/>
              <a:t>('h2')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net.addLink</a:t>
            </a:r>
            <a:r>
              <a:rPr lang="en-GB" altLang="zh-CN" sz="2000" dirty="0"/>
              <a:t>(h1, h2)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net.start</a:t>
            </a:r>
            <a:r>
              <a:rPr lang="en-GB" altLang="zh-CN" sz="2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h2.cmd(‘python -m </a:t>
            </a:r>
            <a:r>
              <a:rPr lang="en-GB" altLang="zh-CN" sz="2000" dirty="0" err="1"/>
              <a:t>SimpleHTTPServer</a:t>
            </a:r>
            <a:r>
              <a:rPr lang="en-GB" altLang="zh-CN" sz="2000" dirty="0"/>
              <a:t> 80 &amp;’)	</a:t>
            </a:r>
            <a:r>
              <a:rPr lang="en-US" altLang="zh-CN" sz="2000" dirty="0"/>
              <a:t>//</a:t>
            </a:r>
            <a:r>
              <a:rPr lang="zh-CN" altLang="en-US" sz="2000" dirty="0"/>
              <a:t>相当于服务器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sleep(2)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h1.cmd(‘</a:t>
            </a:r>
            <a:r>
              <a:rPr lang="en-GB" altLang="zh-CN" sz="2000" dirty="0" err="1"/>
              <a:t>wget</a:t>
            </a:r>
            <a:r>
              <a:rPr lang="en-GB" altLang="zh-CN" sz="2000" dirty="0"/>
              <a:t> %s -O result.txt’ % (h2.IP()))		</a:t>
            </a:r>
            <a:r>
              <a:rPr lang="en-US" altLang="zh-CN" sz="2000" dirty="0"/>
              <a:t>//</a:t>
            </a:r>
            <a:r>
              <a:rPr lang="zh-CN" altLang="en-US" sz="2000" dirty="0"/>
              <a:t>下载网页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net.stop</a:t>
            </a:r>
            <a:r>
              <a:rPr lang="en-GB" altLang="zh-CN" sz="2000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支持设置性能参数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mininet.node</a:t>
            </a:r>
            <a:r>
              <a:rPr lang="en-US" altLang="zh-CN" dirty="0"/>
              <a:t> import </a:t>
            </a:r>
            <a:r>
              <a:rPr lang="en-US" altLang="zh-CN" dirty="0" err="1"/>
              <a:t>CPULimitedHost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mininet.link</a:t>
            </a:r>
            <a:r>
              <a:rPr lang="en-US" altLang="zh-CN" dirty="0"/>
              <a:t> import </a:t>
            </a:r>
            <a:r>
              <a:rPr lang="en-US" altLang="zh-CN" dirty="0" err="1"/>
              <a:t>TCLink</a:t>
            </a: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Use performance-</a:t>
            </a:r>
            <a:r>
              <a:rPr lang="en-GB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and host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/>
              <a:t>net = </a:t>
            </a:r>
            <a:r>
              <a:rPr lang="en-GB" altLang="zh-CN" dirty="0" err="1"/>
              <a:t>Mininet</a:t>
            </a:r>
            <a:r>
              <a:rPr lang="en-GB" altLang="zh-CN" dirty="0"/>
              <a:t>(link=</a:t>
            </a:r>
            <a:r>
              <a:rPr lang="en-GB" altLang="zh-CN" dirty="0" err="1"/>
              <a:t>TCLink</a:t>
            </a:r>
            <a:r>
              <a:rPr lang="en-GB" altLang="zh-CN" dirty="0"/>
              <a:t>, host=</a:t>
            </a:r>
            <a:r>
              <a:rPr lang="en-GB" altLang="zh-CN" dirty="0" err="1"/>
              <a:t>CPULimitedHost</a:t>
            </a:r>
            <a:r>
              <a:rPr lang="en-GB" altLang="zh-CN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Limit CPU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net.addHost</a:t>
            </a:r>
            <a:r>
              <a:rPr lang="en-GB" altLang="zh-CN" dirty="0"/>
              <a:t>('h1', </a:t>
            </a:r>
            <a:r>
              <a:rPr lang="en-GB" altLang="zh-CN" dirty="0" err="1"/>
              <a:t>cpu</a:t>
            </a:r>
            <a:r>
              <a:rPr lang="en-GB" altLang="zh-CN" dirty="0"/>
              <a:t>=0.2)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GB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Set</a:t>
            </a:r>
            <a:r>
              <a:rPr lang="en-GB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link bandwidth, delay and loss 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dirty="0" err="1"/>
              <a:t>net.addLink</a:t>
            </a:r>
            <a:r>
              <a:rPr lang="en-GB" altLang="zh-CN" dirty="0"/>
              <a:t>(h2, s1, </a:t>
            </a:r>
            <a:r>
              <a:rPr lang="en-GB" altLang="zh-CN" dirty="0" err="1"/>
              <a:t>bw</a:t>
            </a:r>
            <a:r>
              <a:rPr lang="en-GB" altLang="zh-CN" dirty="0"/>
              <a:t>=10, delay='50ms'</a:t>
            </a:r>
            <a:r>
              <a:rPr lang="en-US" altLang="zh-CN" dirty="0"/>
              <a:t>, loss=2</a:t>
            </a:r>
            <a:r>
              <a:rPr lang="en-GB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自定义网络拓扑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cat custom.py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from </a:t>
            </a:r>
            <a:r>
              <a:rPr lang="en-GB" altLang="zh-CN" sz="2000" dirty="0" err="1"/>
              <a:t>mininet.topo</a:t>
            </a:r>
            <a:r>
              <a:rPr lang="en-GB" altLang="zh-CN" sz="2000" dirty="0"/>
              <a:t> import </a:t>
            </a:r>
            <a:r>
              <a:rPr lang="en-GB" altLang="zh-CN" sz="2000" dirty="0" err="1"/>
              <a:t>Topo</a:t>
            </a: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class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(</a:t>
            </a:r>
            <a:r>
              <a:rPr lang="en-GB" altLang="zh-CN" sz="2000" dirty="0" err="1"/>
              <a:t>Topo</a:t>
            </a:r>
            <a:r>
              <a:rPr lang="en-GB" altLang="zh-CN" sz="2000" dirty="0"/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“</a:t>
            </a:r>
            <a:r>
              <a:rPr lang="en-US" altLang="zh-CN" sz="2000" dirty="0"/>
              <a:t>Star </a:t>
            </a:r>
            <a:r>
              <a:rPr lang="en-GB" altLang="zh-CN" sz="2000" dirty="0"/>
              <a:t>Topology"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</a:t>
            </a:r>
            <a:r>
              <a:rPr lang="en-GB" altLang="zh-CN" sz="2000" dirty="0" err="1"/>
              <a:t>def</a:t>
            </a:r>
            <a:r>
              <a:rPr lang="en-GB" altLang="zh-CN" sz="2000" dirty="0"/>
              <a:t> build(self, count=10):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hosts = [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</a:t>
            </a:r>
            <a:r>
              <a:rPr lang="en-GB" altLang="zh-CN" sz="2000" dirty="0" err="1"/>
              <a:t>h%d</a:t>
            </a:r>
            <a:r>
              <a:rPr lang="en-GB" altLang="zh-CN" sz="2000" dirty="0"/>
              <a:t>' %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) for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 in range(1, count + 1)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s1 = </a:t>
            </a:r>
            <a:r>
              <a:rPr lang="en-GB" altLang="zh-CN" sz="2000" dirty="0" err="1"/>
              <a:t>self.addHost</a:t>
            </a:r>
            <a:r>
              <a:rPr lang="en-GB" altLang="zh-CN" sz="2000" dirty="0"/>
              <a:t>('s1')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for h in hosts: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            </a:t>
            </a:r>
            <a:r>
              <a:rPr lang="en-GB" altLang="zh-CN" sz="2000" dirty="0" err="1"/>
              <a:t>self.addLink</a:t>
            </a:r>
            <a:r>
              <a:rPr lang="en-GB" altLang="zh-CN" sz="2000" dirty="0"/>
              <a:t>(h, s1)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 err="1"/>
              <a:t>topos</a:t>
            </a:r>
            <a:r>
              <a:rPr lang="en-GB" altLang="zh-CN" sz="2000" dirty="0"/>
              <a:t> = { '</a:t>
            </a:r>
            <a:r>
              <a:rPr lang="en-GB" altLang="zh-CN" sz="2000" dirty="0" err="1"/>
              <a:t>mytopo</a:t>
            </a:r>
            <a:r>
              <a:rPr lang="en-GB" altLang="zh-CN" sz="2000" dirty="0"/>
              <a:t>': </a:t>
            </a:r>
            <a:r>
              <a:rPr lang="en-GB" altLang="zh-CN" sz="2000" dirty="0" err="1"/>
              <a:t>StarTopo</a:t>
            </a:r>
            <a:r>
              <a:rPr lang="en-GB" altLang="zh-CN" sz="2000" dirty="0"/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---------------------------------------------------------------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000" dirty="0"/>
              <a:t>$ sudo </a:t>
            </a:r>
            <a:r>
              <a:rPr lang="en-US" altLang="zh-CN" sz="2000" dirty="0" err="1"/>
              <a:t>mn</a:t>
            </a:r>
            <a:r>
              <a:rPr lang="en-US" altLang="zh-CN" sz="2000" dirty="0"/>
              <a:t> --custom custom.py --topo </a:t>
            </a:r>
            <a:r>
              <a:rPr lang="en-US" altLang="zh-CN" sz="2000" dirty="0" err="1"/>
              <a:t>mytopo</a:t>
            </a:r>
            <a:r>
              <a:rPr lang="en-US" altLang="zh-CN" sz="2000" dirty="0"/>
              <a:t>, 20</a:t>
            </a:r>
            <a:br>
              <a:rPr lang="en-US" altLang="zh-CN" sz="2000" dirty="0"/>
            </a:br>
            <a:endParaRPr lang="en-GB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25347"/>
          </a:xfrm>
        </p:spPr>
        <p:txBody>
          <a:bodyPr/>
          <a:lstStyle/>
          <a:p>
            <a:r>
              <a:rPr lang="zh-CN" altLang="en-US" dirty="0"/>
              <a:t>网络由网络前缀</a:t>
            </a:r>
            <a:r>
              <a:rPr lang="en-US" altLang="zh-CN" dirty="0"/>
              <a:t>(e.g. 192.168.0.0/24)</a:t>
            </a:r>
            <a:r>
              <a:rPr lang="zh-CN" altLang="en-US" dirty="0"/>
              <a:t>来表示</a:t>
            </a:r>
            <a:endParaRPr lang="en-US" altLang="zh-CN" dirty="0"/>
          </a:p>
          <a:p>
            <a:r>
              <a:rPr lang="zh-CN" altLang="en-US" dirty="0"/>
              <a:t>交换机</a:t>
            </a:r>
            <a:r>
              <a:rPr lang="en-US" altLang="zh-CN" dirty="0"/>
              <a:t>(Switch)</a:t>
            </a:r>
            <a:r>
              <a:rPr lang="zh-CN" altLang="en-US" dirty="0"/>
              <a:t>连接同一网络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前缀相同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路由器</a:t>
            </a:r>
            <a:r>
              <a:rPr lang="en-US" altLang="zh-CN" dirty="0"/>
              <a:t>(Router)</a:t>
            </a:r>
            <a:r>
              <a:rPr lang="zh-CN" altLang="en-US" dirty="0"/>
              <a:t>连接不同网络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前缀不同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93346" y="3446543"/>
            <a:ext cx="4776395" cy="1188695"/>
            <a:chOff x="1323191" y="4292302"/>
            <a:chExt cx="4776395" cy="1188695"/>
          </a:xfrm>
        </p:grpSpPr>
        <p:sp>
          <p:nvSpPr>
            <p:cNvPr id="5" name="椭圆 4"/>
            <p:cNvSpPr/>
            <p:nvPr/>
          </p:nvSpPr>
          <p:spPr>
            <a:xfrm>
              <a:off x="3130475" y="4292302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Switch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 flipV="1">
              <a:off x="2312894" y="4652683"/>
              <a:ext cx="8175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6"/>
              <a:endCxn id="14" idx="1"/>
            </p:cNvCxnSpPr>
            <p:nvPr/>
          </p:nvCxnSpPr>
          <p:spPr>
            <a:xfrm flipV="1">
              <a:off x="4367605" y="4652683"/>
              <a:ext cx="742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323191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09883" y="43514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88337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7605" y="51116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2683" y="3434602"/>
            <a:ext cx="7078530" cy="968713"/>
            <a:chOff x="684904" y="4943125"/>
            <a:chExt cx="7078530" cy="968713"/>
          </a:xfrm>
        </p:grpSpPr>
        <p:sp>
          <p:nvSpPr>
            <p:cNvPr id="20" name="椭圆 19"/>
            <p:cNvSpPr/>
            <p:nvPr/>
          </p:nvSpPr>
          <p:spPr>
            <a:xfrm>
              <a:off x="3605604" y="5191075"/>
              <a:ext cx="1237130" cy="720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20" idx="2"/>
              <a:endCxn id="23" idx="3"/>
            </p:cNvCxnSpPr>
            <p:nvPr/>
          </p:nvCxnSpPr>
          <p:spPr>
            <a:xfrm flipH="1" flipV="1">
              <a:off x="1674607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6"/>
              <a:endCxn id="24" idx="1"/>
            </p:cNvCxnSpPr>
            <p:nvPr/>
          </p:nvCxnSpPr>
          <p:spPr>
            <a:xfrm flipV="1">
              <a:off x="4842734" y="5551456"/>
              <a:ext cx="19309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84904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3731" y="525024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5804" y="494312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10.0.1.2/24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36394" y="496787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715" y="4947241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74358" y="49499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75494" y="4324677"/>
            <a:ext cx="2904544" cy="1289397"/>
            <a:chOff x="2934149" y="4986669"/>
            <a:chExt cx="2904544" cy="1289397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4464424" y="5081967"/>
              <a:ext cx="0" cy="56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969572" y="5673638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72000" y="498666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34149" y="530430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10.0.3.2/24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281779" y="4413848"/>
            <a:ext cx="4135556" cy="2074309"/>
            <a:chOff x="2281779" y="4413848"/>
            <a:chExt cx="4135556" cy="2074309"/>
          </a:xfrm>
        </p:grpSpPr>
        <p:sp>
          <p:nvSpPr>
            <p:cNvPr id="61" name="文本框 60"/>
            <p:cNvSpPr txBox="1"/>
            <p:nvPr/>
          </p:nvSpPr>
          <p:spPr>
            <a:xfrm>
              <a:off x="5150642" y="542722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10.0.3.4/24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281779" y="4413848"/>
              <a:ext cx="3778604" cy="2074309"/>
              <a:chOff x="4908196" y="4725572"/>
              <a:chExt cx="3778604" cy="207430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306212" y="5191874"/>
                <a:ext cx="1237130" cy="720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16884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33511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4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697097" y="6197453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5</a:t>
                </a:r>
                <a:endParaRPr lang="zh-CN" altLang="en-US" dirty="0"/>
              </a:p>
            </p:txBody>
          </p:sp>
          <p:cxnSp>
            <p:nvCxnSpPr>
              <p:cNvPr id="53" name="直接连接符 52"/>
              <p:cNvCxnSpPr>
                <a:stCxn id="48" idx="3"/>
                <a:endCxn id="49" idx="0"/>
              </p:cNvCxnSpPr>
              <p:nvPr/>
            </p:nvCxnSpPr>
            <p:spPr>
              <a:xfrm flipH="1">
                <a:off x="5511736" y="5807084"/>
                <a:ext cx="975649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8" idx="4"/>
                <a:endCxn id="50" idx="0"/>
              </p:cNvCxnSpPr>
              <p:nvPr/>
            </p:nvCxnSpPr>
            <p:spPr>
              <a:xfrm>
                <a:off x="6924777" y="5912637"/>
                <a:ext cx="3586" cy="284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8" idx="5"/>
                <a:endCxn id="51" idx="0"/>
              </p:cNvCxnSpPr>
              <p:nvPr/>
            </p:nvCxnSpPr>
            <p:spPr>
              <a:xfrm>
                <a:off x="7362169" y="5807084"/>
                <a:ext cx="829780" cy="39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4908196" y="5770503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10.0.3.2/24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310032" y="5779689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10.0.3.3/24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>
                <a:stCxn id="48" idx="0"/>
              </p:cNvCxnSpPr>
              <p:nvPr/>
            </p:nvCxnSpPr>
            <p:spPr>
              <a:xfrm flipV="1">
                <a:off x="6924777" y="4733365"/>
                <a:ext cx="0" cy="458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100964" y="4725572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10.0.3.1/24</a:t>
                </a:r>
                <a:endParaRPr lang="zh-CN" altLang="en-US" dirty="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515513" y="3466050"/>
            <a:ext cx="5552962" cy="1294601"/>
            <a:chOff x="1515513" y="3466050"/>
            <a:chExt cx="5552962" cy="1294601"/>
          </a:xfrm>
        </p:grpSpPr>
        <p:sp>
          <p:nvSpPr>
            <p:cNvPr id="68" name="椭圆 67"/>
            <p:cNvSpPr/>
            <p:nvPr/>
          </p:nvSpPr>
          <p:spPr>
            <a:xfrm>
              <a:off x="1515513" y="3474285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668409" y="3466050"/>
              <a:ext cx="2400066" cy="1286366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1671170" y="3358365"/>
            <a:ext cx="5289028" cy="128636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9101926" cy="5034843"/>
          </a:xfrm>
        </p:spPr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ifconfig</a:t>
            </a:r>
            <a:r>
              <a:rPr lang="en-US" altLang="zh-CN" dirty="0"/>
              <a:t> eth0 10.0.0.1/24		# set </a:t>
            </a:r>
            <a:r>
              <a:rPr lang="en-US" altLang="zh-CN" dirty="0" err="1"/>
              <a:t>ip</a:t>
            </a:r>
            <a:r>
              <a:rPr lang="en-US" altLang="zh-CN" dirty="0"/>
              <a:t> address &amp; netmask</a:t>
            </a:r>
          </a:p>
          <a:p>
            <a:endParaRPr lang="en-US" altLang="zh-CN" dirty="0"/>
          </a:p>
          <a:p>
            <a:r>
              <a:rPr lang="en-US" altLang="zh-CN" dirty="0"/>
              <a:t># route add default </a:t>
            </a:r>
            <a:r>
              <a:rPr lang="en-US" altLang="zh-CN" dirty="0" err="1"/>
              <a:t>gw</a:t>
            </a:r>
            <a:r>
              <a:rPr lang="en-US" altLang="zh-CN" dirty="0"/>
              <a:t> 10.0.0.2		# set default gateway</a:t>
            </a:r>
          </a:p>
          <a:p>
            <a:r>
              <a:rPr lang="en-US" altLang="zh-CN" dirty="0"/>
              <a:t># route add 10.0.1.0/24 </a:t>
            </a:r>
            <a:r>
              <a:rPr lang="en-US" altLang="zh-CN" dirty="0" err="1"/>
              <a:t>gw</a:t>
            </a:r>
            <a:r>
              <a:rPr lang="en-US" altLang="zh-CN" dirty="0"/>
              <a:t> 10.0.3.1 dev h1-eth0	     # set gateway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-n			# show </a:t>
            </a:r>
            <a:r>
              <a:rPr lang="en-US" altLang="zh-CN" dirty="0" err="1"/>
              <a:t>ip</a:t>
            </a:r>
            <a:r>
              <a:rPr lang="en-US" altLang="zh-CN" dirty="0"/>
              <a:t>-&gt;mac mapping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arp</a:t>
            </a:r>
            <a:r>
              <a:rPr lang="en-US" altLang="zh-CN" dirty="0"/>
              <a:t> -d 10.0.0.1		# delete the entry of 10.0.0.1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www.baidu.com</a:t>
            </a:r>
            <a:r>
              <a:rPr lang="en-US" altLang="zh-CN" dirty="0"/>
              <a:t>	# </a:t>
            </a:r>
            <a:r>
              <a:rPr lang="en-US" altLang="zh-CN" dirty="0" err="1"/>
              <a:t>dns</a:t>
            </a:r>
            <a:r>
              <a:rPr lang="en-US" altLang="zh-CN" dirty="0"/>
              <a:t> lookup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网络测量工具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ping 10.0.2.2 		# connectivity &amp; RTT</a:t>
            </a:r>
          </a:p>
          <a:p>
            <a:endParaRPr lang="en-US" altLang="zh-CN" dirty="0"/>
          </a:p>
          <a:p>
            <a:r>
              <a:rPr lang="en-US" altLang="zh-CN" dirty="0"/>
              <a:t># traceroute 10.0.2.2 	# hops to the destination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iperf</a:t>
            </a:r>
            <a:r>
              <a:rPr lang="en-US" altLang="zh-CN" dirty="0"/>
              <a:t> 			# bandwidth measurement</a:t>
            </a:r>
          </a:p>
          <a:p>
            <a:pPr lvl="1"/>
            <a:r>
              <a:rPr lang="en-US" altLang="zh-CN" dirty="0"/>
              <a:t>10.0.0.1 # </a:t>
            </a:r>
            <a:r>
              <a:rPr lang="en-US" altLang="zh-CN" dirty="0" err="1"/>
              <a:t>iperf</a:t>
            </a:r>
            <a:r>
              <a:rPr lang="en-US" altLang="zh-CN" dirty="0"/>
              <a:t> -s </a:t>
            </a:r>
          </a:p>
          <a:p>
            <a:pPr lvl="1"/>
            <a:r>
              <a:rPr lang="en-US" altLang="zh-CN" dirty="0"/>
              <a:t>10.0.0.2 # </a:t>
            </a:r>
            <a:r>
              <a:rPr lang="en-US" altLang="zh-CN" dirty="0" err="1"/>
              <a:t>iperf</a:t>
            </a:r>
            <a:r>
              <a:rPr lang="en-US" altLang="zh-CN" dirty="0"/>
              <a:t> -c 10.0.0.1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</a:t>
            </a:r>
            <a:endParaRPr lang="en-US" altLang="zh-CN" dirty="0"/>
          </a:p>
          <a:p>
            <a:pPr lvl="1"/>
            <a:r>
              <a:rPr kumimoji="1" lang="en-US" altLang="zh-CN" dirty="0"/>
              <a:t>$ sudo apt install wireshark</a:t>
            </a:r>
          </a:p>
          <a:p>
            <a:pPr lvl="1"/>
            <a:r>
              <a:rPr kumimoji="1" lang="en-US" altLang="zh-CN" dirty="0"/>
              <a:t>$ </a:t>
            </a:r>
            <a:r>
              <a:rPr kumimoji="1" lang="sv-SE" altLang="zh-CN" dirty="0"/>
              <a:t>sudo mn --nat 	# allows hosts to connect with the Internet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</a:t>
            </a:r>
          </a:p>
          <a:p>
            <a:pPr lvl="1"/>
            <a:r>
              <a:rPr lang="en-US" altLang="zh-CN" dirty="0"/>
              <a:t>h1 #</a:t>
            </a:r>
            <a:r>
              <a:rPr lang="pt-BR" altLang="zh-CN" dirty="0"/>
              <a:t> echo "nameserver 1.2.4.8" &gt; /etc/resolv.conf</a:t>
            </a:r>
            <a:endParaRPr lang="en-US" altLang="zh-CN" dirty="0"/>
          </a:p>
          <a:p>
            <a:pPr lvl="1"/>
            <a:r>
              <a:rPr lang="en-US" altLang="zh-CN" dirty="0"/>
              <a:t>h1 # wireshark &amp;</a:t>
            </a:r>
          </a:p>
          <a:p>
            <a:endParaRPr lang="en-US" altLang="zh-CN" dirty="0"/>
          </a:p>
          <a:p>
            <a:r>
              <a:rPr lang="zh-CN" altLang="en-US" dirty="0"/>
              <a:t>实验步骤</a:t>
            </a:r>
            <a:endParaRPr lang="en-US" altLang="zh-CN" dirty="0"/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www.baidu.com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21236"/>
          </a:xfrm>
        </p:spPr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 （一）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</a:t>
            </a:r>
            <a:r>
              <a:rPr lang="en-US" altLang="zh-CN" dirty="0"/>
              <a:t>: IP</a:t>
            </a:r>
            <a:r>
              <a:rPr lang="zh-CN" altLang="en-US" dirty="0"/>
              <a:t>地址</a:t>
            </a:r>
            <a:r>
              <a:rPr lang="en-US" altLang="zh-CN" dirty="0"/>
              <a:t>-&gt;MAC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域名</a:t>
            </a:r>
            <a:r>
              <a:rPr lang="en-US" altLang="zh-CN" dirty="0"/>
              <a:t>-&gt;IP</a:t>
            </a:r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en-US" altLang="zh-CN" dirty="0"/>
              <a:t>: </a:t>
            </a:r>
            <a:r>
              <a:rPr lang="zh-CN" altLang="en-US" dirty="0"/>
              <a:t>数据传输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718" b="1117"/>
          <a:stretch/>
        </p:blipFill>
        <p:spPr>
          <a:xfrm>
            <a:off x="0" y="3642434"/>
            <a:ext cx="9133242" cy="28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实验中用到的网络工具</a:t>
            </a:r>
            <a:endParaRPr lang="en-US" altLang="zh-CN" dirty="0"/>
          </a:p>
          <a:p>
            <a:r>
              <a:rPr lang="zh-CN" altLang="en-US" dirty="0"/>
              <a:t>一些简单实验</a:t>
            </a:r>
            <a:endParaRPr lang="en-US" altLang="zh-CN" dirty="0"/>
          </a:p>
          <a:p>
            <a:pPr lvl="1"/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流完成时间实验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</a:t>
            </a:r>
            <a:r>
              <a:rPr lang="en-US" altLang="zh-CN" dirty="0"/>
              <a:t> </a:t>
            </a:r>
            <a:r>
              <a:rPr lang="zh-CN" altLang="en-US" dirty="0"/>
              <a:t>（二）</a:t>
            </a:r>
            <a:endParaRPr lang="en-US" altLang="zh-CN" dirty="0"/>
          </a:p>
          <a:p>
            <a:pPr lvl="1"/>
            <a:r>
              <a:rPr lang="zh-CN" altLang="en-US" dirty="0"/>
              <a:t>不同层次的协议封装</a:t>
            </a:r>
            <a:endParaRPr lang="en-US" altLang="zh-CN" dirty="0"/>
          </a:p>
          <a:p>
            <a:r>
              <a:rPr lang="en-US" altLang="zh-CN" dirty="0"/>
              <a:t>Ethernet &lt; IP &lt; UDP &lt; DNS</a:t>
            </a:r>
          </a:p>
          <a:p>
            <a:r>
              <a:rPr lang="en-US" altLang="zh-CN" dirty="0"/>
              <a:t>Ethernet &lt; IP &lt; TCP &lt; HTTP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1" y="3573367"/>
            <a:ext cx="8140448" cy="2483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7" y="3679165"/>
            <a:ext cx="8142941" cy="24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wireshark</a:t>
            </a:r>
            <a:r>
              <a:rPr lang="zh-CN" altLang="en-US" dirty="0"/>
              <a:t>输出（三）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承载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461906"/>
            <a:ext cx="6802655" cy="2804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2250"/>
            <a:ext cx="4561367" cy="35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搭建实验环境：</a:t>
            </a:r>
            <a:endParaRPr lang="en-US" altLang="zh-CN" dirty="0"/>
          </a:p>
          <a:p>
            <a:pPr lvl="1"/>
            <a:r>
              <a:rPr lang="en-GB" altLang="zh-CN" dirty="0"/>
              <a:t>$ sudo python fct_exp.py</a:t>
            </a: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xterm</a:t>
            </a:r>
            <a:r>
              <a:rPr lang="en-US" altLang="zh-CN" dirty="0"/>
              <a:t> h1 h2</a:t>
            </a:r>
          </a:p>
          <a:p>
            <a:pPr lvl="1"/>
            <a:endParaRPr lang="en-GB" altLang="zh-CN" dirty="0"/>
          </a:p>
          <a:p>
            <a:r>
              <a:rPr lang="zh-CN" altLang="en-US" dirty="0"/>
              <a:t>实验步骤：</a:t>
            </a:r>
            <a:endParaRPr lang="en-US" altLang="zh-CN" dirty="0"/>
          </a:p>
          <a:p>
            <a:pPr lvl="1"/>
            <a:r>
              <a:rPr lang="en-US" altLang="zh-CN" dirty="0"/>
              <a:t>h2 # </a:t>
            </a:r>
            <a:r>
              <a:rPr lang="en-US" altLang="zh-CN" dirty="0" err="1"/>
              <a:t>dd</a:t>
            </a:r>
            <a:r>
              <a:rPr lang="en-US" altLang="zh-CN" dirty="0"/>
              <a:t> if=/dev/zero of=1MB.dat </a:t>
            </a:r>
            <a:r>
              <a:rPr lang="en-US" altLang="zh-CN" dirty="0" err="1"/>
              <a:t>bs</a:t>
            </a:r>
            <a:r>
              <a:rPr lang="en-US" altLang="zh-CN" dirty="0"/>
              <a:t>=1M count=1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http://10.0.0.2/1MB.dat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fct_exp.py</a:t>
            </a:r>
            <a:r>
              <a:rPr lang="zh-CN" altLang="en-US" dirty="0"/>
              <a:t>脚本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7280" y="2320611"/>
            <a:ext cx="67127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MyTopo(Topo):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build(self):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h1 = self.addHost('h1')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h2 = self.addHost('h2')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s1 = self.addSwitch('s1')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self.addLink(h1, s1, bw=10, delay='10ms')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self.addLink(h2, s1)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topo = MyTopo()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= Mininet(topo = topo, link = TCLink)</a:t>
            </a:r>
          </a:p>
          <a:p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net.start()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 = net.get('h2')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h2.cmd('python -m SimpleHTTPServer 80 &amp;')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CLI(net)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h2.cmd('kill %python')</a:t>
            </a:r>
          </a:p>
          <a:p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net.stop()</a:t>
            </a:r>
          </a:p>
        </p:txBody>
      </p:sp>
    </p:spTree>
    <p:extLst>
      <p:ext uri="{BB962C8B-B14F-4D97-AF65-F5344CB8AC3E}">
        <p14:creationId xmlns:p14="http://schemas.microsoft.com/office/powerpoint/2010/main" val="422471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观察实验结果</a:t>
            </a:r>
            <a:endParaRPr lang="en-US" altLang="zh-CN" dirty="0"/>
          </a:p>
          <a:p>
            <a:pPr lvl="1"/>
            <a:r>
              <a:rPr lang="zh-CN" altLang="en-US" dirty="0"/>
              <a:t>在给定带宽、延迟和文件大小前提下，查看流完成时间</a:t>
            </a:r>
            <a:endParaRPr lang="en-US" altLang="zh-CN" dirty="0"/>
          </a:p>
          <a:p>
            <a:pPr lvl="1"/>
            <a:r>
              <a:rPr lang="zh-CN" altLang="en-US" dirty="0"/>
              <a:t>变化文件大小</a:t>
            </a:r>
            <a:r>
              <a:rPr lang="en-US" altLang="zh-CN" dirty="0"/>
              <a:t>(10MB, 100MB)</a:t>
            </a:r>
            <a:r>
              <a:rPr lang="zh-CN" altLang="en-US" dirty="0"/>
              <a:t>、带宽</a:t>
            </a:r>
            <a:r>
              <a:rPr lang="en-US" altLang="zh-CN" dirty="0"/>
              <a:t>(10Mbps, 100Mbps, 1Gbps)</a:t>
            </a:r>
            <a:r>
              <a:rPr lang="zh-CN" altLang="en-US" dirty="0"/>
              <a:t>、延迟</a:t>
            </a:r>
            <a:r>
              <a:rPr lang="en-US" altLang="zh-CN" dirty="0"/>
              <a:t>(10ms, 100ms)</a:t>
            </a:r>
            <a:r>
              <a:rPr lang="zh-CN" altLang="en-US" dirty="0"/>
              <a:t>，查看不同条件下的流完成时间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7" y="3427064"/>
            <a:ext cx="4781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流完成时间实验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9" indent="-514350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脚本，重现下图中的实验结果</a:t>
            </a:r>
            <a:endParaRPr lang="en-US" altLang="zh-CN" dirty="0"/>
          </a:p>
          <a:p>
            <a:pPr marL="514359" indent="-514350"/>
            <a:r>
              <a:rPr lang="zh-CN" altLang="en-US" dirty="0"/>
              <a:t>文件大小</a:t>
            </a:r>
            <a:r>
              <a:rPr lang="en-US" altLang="zh-CN" dirty="0"/>
              <a:t>: 1MB, 10MB, 100MB</a:t>
            </a:r>
          </a:p>
          <a:p>
            <a:pPr marL="514359" indent="-514350"/>
            <a:r>
              <a:rPr lang="zh-CN" altLang="en-US" dirty="0"/>
              <a:t>带宽：</a:t>
            </a:r>
            <a:r>
              <a:rPr lang="en-US" altLang="zh-CN" dirty="0"/>
              <a:t>10Mbps, 50Mbps, 100Mbps, 500Mbps, 1Gbps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D1FE6-6671-4046-BBF6-876591C5C577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72" y="3045035"/>
            <a:ext cx="4765371" cy="33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87A1-94DC-45B2-9B2C-C6CB14EA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EFCBE-E853-4695-82CA-E97C04F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互联网协议实验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上开启</a:t>
            </a:r>
            <a:r>
              <a:rPr lang="en-US" altLang="zh-CN" dirty="0"/>
              <a:t>wireshark</a:t>
            </a:r>
            <a:r>
              <a:rPr lang="zh-CN" altLang="en-US" dirty="0"/>
              <a:t>抓包，用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en-US" altLang="zh-CN" dirty="0">
                <a:hlinkClick r:id="rId2"/>
              </a:rPr>
              <a:t>www.baidu.com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调研说明</a:t>
            </a:r>
            <a:r>
              <a:rPr lang="en-US" altLang="zh-CN" dirty="0"/>
              <a:t>wireshark</a:t>
            </a:r>
            <a:r>
              <a:rPr lang="zh-CN" altLang="en-US" dirty="0"/>
              <a:t>抓到的几种协议</a:t>
            </a:r>
            <a:endParaRPr lang="en-US" altLang="zh-CN" dirty="0"/>
          </a:p>
          <a:p>
            <a:pPr lvl="2"/>
            <a:r>
              <a:rPr lang="en-US" altLang="zh-CN" dirty="0"/>
              <a:t>ARP, DNS, TCP, HTTP</a:t>
            </a:r>
          </a:p>
          <a:p>
            <a:pPr lvl="1"/>
            <a:r>
              <a:rPr lang="zh-CN" altLang="en-US" dirty="0"/>
              <a:t>调研解释</a:t>
            </a:r>
            <a:r>
              <a:rPr lang="en-US" altLang="zh-CN" dirty="0"/>
              <a:t>h1</a:t>
            </a:r>
            <a:r>
              <a:rPr lang="zh-CN" altLang="en-US" dirty="0"/>
              <a:t>下载</a:t>
            </a:r>
            <a:r>
              <a:rPr lang="en-US" altLang="zh-CN" dirty="0" err="1"/>
              <a:t>baidu</a:t>
            </a:r>
            <a:r>
              <a:rPr lang="zh-CN" altLang="en-US" dirty="0"/>
              <a:t>页面的整个过程</a:t>
            </a:r>
            <a:endParaRPr lang="en-US" altLang="zh-CN" dirty="0"/>
          </a:p>
          <a:p>
            <a:pPr lvl="2"/>
            <a:r>
              <a:rPr lang="zh-CN" altLang="en-US" dirty="0"/>
              <a:t>几种协议的运行机制</a:t>
            </a:r>
            <a:endParaRPr lang="en-US" altLang="zh-CN" dirty="0"/>
          </a:p>
          <a:p>
            <a:r>
              <a:rPr lang="zh-CN" altLang="en-US" dirty="0"/>
              <a:t>流完成时间时间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fct_exp.py</a:t>
            </a:r>
            <a:r>
              <a:rPr lang="zh-CN" altLang="en-US" dirty="0"/>
              <a:t>脚本复现</a:t>
            </a:r>
            <a:r>
              <a:rPr lang="en-US" altLang="zh-CN" dirty="0"/>
              <a:t>P25</a:t>
            </a:r>
            <a:r>
              <a:rPr lang="zh-CN" altLang="en-US" dirty="0"/>
              <a:t>中的图</a:t>
            </a:r>
            <a:endParaRPr lang="en-US" altLang="zh-CN" dirty="0"/>
          </a:p>
          <a:p>
            <a:pPr lvl="1"/>
            <a:r>
              <a:rPr lang="zh-CN" altLang="en-US" dirty="0"/>
              <a:t>调研解释图中的现象</a:t>
            </a:r>
            <a:endParaRPr lang="en-US" altLang="zh-CN" dirty="0"/>
          </a:p>
          <a:p>
            <a:pPr lvl="2"/>
            <a:r>
              <a:rPr lang="zh-CN" altLang="en-US" dirty="0"/>
              <a:t>提示：</a:t>
            </a:r>
            <a:r>
              <a:rPr lang="en-US" altLang="zh-CN" dirty="0"/>
              <a:t>TCP</a:t>
            </a:r>
            <a:r>
              <a:rPr lang="zh-CN" altLang="en-US" dirty="0"/>
              <a:t>传输、慢启动机制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BA605-2ACE-419F-BCE8-F6E49D31B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8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E3BB-1494-4C02-976C-CDEB666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BA85-C663-4167-9A45-FB5155F9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737288" cy="5034843"/>
          </a:xfrm>
        </p:spPr>
        <p:txBody>
          <a:bodyPr/>
          <a:lstStyle/>
          <a:p>
            <a:r>
              <a:rPr lang="en-US" altLang="zh-CN" dirty="0"/>
              <a:t>Ubuntu 16.04</a:t>
            </a:r>
            <a:r>
              <a:rPr lang="zh-CN" altLang="en-US" dirty="0"/>
              <a:t>以后发行版中默认不包括</a:t>
            </a:r>
            <a:r>
              <a:rPr lang="en-US" altLang="zh-CN" dirty="0" err="1"/>
              <a:t>xterm</a:t>
            </a:r>
            <a:r>
              <a:rPr lang="zh-CN" altLang="en-US" dirty="0"/>
              <a:t>，需要单独安装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xterm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wireshark</a:t>
            </a:r>
            <a:r>
              <a:rPr lang="zh-CN" altLang="en-US" dirty="0"/>
              <a:t>启动时提示</a:t>
            </a:r>
            <a:r>
              <a:rPr lang="en-US" altLang="zh-CN" dirty="0" err="1"/>
              <a:t>init.lua</a:t>
            </a:r>
            <a:r>
              <a:rPr lang="zh-CN" altLang="en-US" dirty="0"/>
              <a:t>脚本错误</a:t>
            </a:r>
            <a:endParaRPr lang="en-US" altLang="zh-CN" dirty="0"/>
          </a:p>
          <a:p>
            <a:pPr lvl="1"/>
            <a:r>
              <a:rPr lang="zh-CN" altLang="en-US" dirty="0"/>
              <a:t>可将配置文件中相应行注释掉，或直接忽略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Ubuntu 18.04</a:t>
            </a:r>
            <a:r>
              <a:rPr lang="zh-CN" altLang="en-US" dirty="0"/>
              <a:t>的内核有数据转发方面的</a:t>
            </a:r>
            <a:r>
              <a:rPr lang="en-US" altLang="zh-CN" dirty="0"/>
              <a:t>Bug</a:t>
            </a:r>
            <a:r>
              <a:rPr lang="zh-CN" altLang="en-US" dirty="0"/>
              <a:t>，可以安装已经编译好的内核</a:t>
            </a:r>
            <a:endParaRPr lang="en-US" altLang="zh-CN" dirty="0"/>
          </a:p>
          <a:p>
            <a:pPr lvl="1"/>
            <a:r>
              <a:rPr lang="en-US" altLang="zh-CN" dirty="0"/>
              <a:t>sudo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00-linux-image-4.9.48-networking_4.9.48-1_amd64.deb</a:t>
            </a:r>
          </a:p>
          <a:p>
            <a:pPr lvl="1"/>
            <a:r>
              <a:rPr lang="en-US" altLang="zh-CN" dirty="0"/>
              <a:t>sudo </a:t>
            </a:r>
            <a:r>
              <a:rPr lang="en-US" altLang="zh-CN" dirty="0" err="1"/>
              <a:t>dpkg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00-linux-headers-4.9.48-networking_4.9.48-1_amd64.deb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69B2D-DF20-4545-A66B-F7CF2EC3D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9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C975-510D-4833-9358-9FF914C1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4F0DE-7404-46DB-A12A-F7B30941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实验报告起止时间</a:t>
            </a:r>
            <a:endParaRPr lang="en-US" altLang="zh-CN" dirty="0"/>
          </a:p>
          <a:p>
            <a:pPr lvl="1"/>
            <a:r>
              <a:rPr lang="zh-CN" altLang="en-US" dirty="0"/>
              <a:t>周四开放提交，第二周周四晚</a:t>
            </a:r>
            <a:r>
              <a:rPr lang="en-US" altLang="zh-CN" dirty="0"/>
              <a:t>23:55</a:t>
            </a:r>
            <a:r>
              <a:rPr lang="zh-CN" altLang="en-US" dirty="0"/>
              <a:t>截止，因节假日课程调整除外</a:t>
            </a:r>
            <a:endParaRPr lang="en-US" altLang="zh-CN" dirty="0"/>
          </a:p>
          <a:p>
            <a:pPr lvl="1"/>
            <a:r>
              <a:rPr lang="zh-CN" altLang="en-US" dirty="0"/>
              <a:t>迟交实验报告</a:t>
            </a:r>
            <a:endParaRPr lang="en-US" altLang="zh-CN" dirty="0"/>
          </a:p>
          <a:p>
            <a:pPr lvl="2"/>
            <a:r>
              <a:rPr lang="zh-CN" altLang="en-US" dirty="0"/>
              <a:t>发送邮件到 </a:t>
            </a:r>
            <a:r>
              <a:rPr lang="en-US" altLang="zh-CN" dirty="0"/>
              <a:t>wuqinghua@ict.ac.cn</a:t>
            </a:r>
            <a:r>
              <a:rPr lang="zh-CN" altLang="en-US" dirty="0"/>
              <a:t>，抄送 </a:t>
            </a:r>
            <a:r>
              <a:rPr lang="en-US" altLang="zh-CN" dirty="0"/>
              <a:t>zhoupengpeng@ict.ac.cn</a:t>
            </a:r>
          </a:p>
          <a:p>
            <a:pPr lvl="2"/>
            <a:r>
              <a:rPr lang="zh-CN" altLang="en-US" dirty="0"/>
              <a:t>邮件标题为：补交第</a:t>
            </a:r>
            <a:r>
              <a:rPr lang="en-US" altLang="zh-CN" dirty="0"/>
              <a:t>xx</a:t>
            </a:r>
            <a:r>
              <a:rPr lang="zh-CN" altLang="en-US" dirty="0"/>
              <a:t>周实验报告 姓名 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实验报告：模板不限，内容包括但不限于实验题目、实验内容、实验流程、实验结果及分析</a:t>
            </a:r>
            <a:endParaRPr lang="en-US" altLang="zh-CN" dirty="0"/>
          </a:p>
          <a:p>
            <a:pPr lvl="1"/>
            <a:r>
              <a:rPr lang="zh-CN" altLang="en-US" dirty="0"/>
              <a:t>项目完整代码（如果有），以</a:t>
            </a:r>
            <a:r>
              <a:rPr lang="en-US" altLang="zh-CN" dirty="0"/>
              <a:t>tar.gz</a:t>
            </a:r>
            <a:r>
              <a:rPr lang="zh-CN" altLang="en-US" dirty="0"/>
              <a:t>格式打包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F33E3-7CA9-408D-BA98-A60B5472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容器</a:t>
            </a:r>
            <a:r>
              <a:rPr lang="en-US" altLang="zh-CN" dirty="0"/>
              <a:t>/</a:t>
            </a:r>
            <a:r>
              <a:rPr lang="zh-CN" altLang="en-US" dirty="0"/>
              <a:t>虚拟化技术的网络仿真器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相比于硬件网络平台和网络模拟器，</a:t>
            </a:r>
            <a:r>
              <a:rPr lang="en-US" altLang="zh-CN" dirty="0" err="1"/>
              <a:t>Mininet</a:t>
            </a:r>
            <a:r>
              <a:rPr lang="zh-CN" altLang="en-US" dirty="0"/>
              <a:t>的优点</a:t>
            </a:r>
            <a:endParaRPr lang="en-US" altLang="zh-CN" dirty="0"/>
          </a:p>
          <a:p>
            <a:pPr lvl="1"/>
            <a:r>
              <a:rPr lang="zh-CN" altLang="en-US" dirty="0"/>
              <a:t>对硬件要求较低、速度较快、可以支持较大规模拓扑</a:t>
            </a:r>
            <a:endParaRPr lang="en-US" altLang="zh-CN" dirty="0"/>
          </a:p>
          <a:p>
            <a:pPr lvl="1"/>
            <a:r>
              <a:rPr lang="zh-CN" altLang="en-US" dirty="0"/>
              <a:t>具有与硬件网络平台类似的精确度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支持命令行工具和</a:t>
            </a:r>
            <a:r>
              <a:rPr lang="en-US" altLang="zh-CN" dirty="0"/>
              <a:t>Python API</a:t>
            </a:r>
          </a:p>
          <a:p>
            <a:pPr lvl="1"/>
            <a:r>
              <a:rPr lang="zh-CN" altLang="en-US" dirty="0"/>
              <a:t>可实现从</a:t>
            </a:r>
            <a:r>
              <a:rPr lang="en-US" altLang="zh-CN" dirty="0"/>
              <a:t>L2</a:t>
            </a:r>
            <a:r>
              <a:rPr lang="zh-CN" altLang="en-US" dirty="0"/>
              <a:t>到</a:t>
            </a:r>
            <a:r>
              <a:rPr lang="en-US" altLang="zh-CN" dirty="0"/>
              <a:t>L7</a:t>
            </a:r>
            <a:r>
              <a:rPr lang="zh-CN" altLang="en-US" dirty="0"/>
              <a:t>的不同层次的网络系统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5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搭建一个简单的网络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5732" y="4036741"/>
            <a:ext cx="7192536" cy="1405055"/>
            <a:chOff x="892098" y="3267307"/>
            <a:chExt cx="7192536" cy="1405055"/>
          </a:xfrm>
        </p:grpSpPr>
        <p:sp>
          <p:nvSpPr>
            <p:cNvPr id="7" name="圆柱形 6"/>
            <p:cNvSpPr/>
            <p:nvPr/>
          </p:nvSpPr>
          <p:spPr>
            <a:xfrm>
              <a:off x="3802566" y="4014440"/>
              <a:ext cx="1371600" cy="65792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892098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634975" y="4014440"/>
              <a:ext cx="1449659" cy="6579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341757" y="4343401"/>
              <a:ext cx="149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</p:cNvCxnSpPr>
            <p:nvPr/>
          </p:nvCxnSpPr>
          <p:spPr>
            <a:xfrm flipV="1">
              <a:off x="5174166" y="4334109"/>
              <a:ext cx="1491475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立方体 16"/>
            <p:cNvSpPr/>
            <p:nvPr/>
          </p:nvSpPr>
          <p:spPr>
            <a:xfrm>
              <a:off x="1304692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7047569" y="3691054"/>
              <a:ext cx="624469" cy="479502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5122" y="3267307"/>
              <a:ext cx="1149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 APP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3963" y="3321722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APP</a:t>
              </a:r>
              <a:endParaRPr lang="zh-CN" altLang="en-US" dirty="0"/>
            </a:p>
          </p:txBody>
        </p:sp>
      </p:grp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2016254"/>
            <a:ext cx="8229600" cy="1226634"/>
          </a:xfrm>
        </p:spPr>
        <p:txBody>
          <a:bodyPr/>
          <a:lstStyle/>
          <a:p>
            <a:r>
              <a:rPr lang="zh-CN" altLang="en-US" dirty="0"/>
              <a:t>通过路由器（</a:t>
            </a:r>
            <a:r>
              <a:rPr lang="en-US" altLang="zh-CN" dirty="0"/>
              <a:t>Router</a:t>
            </a:r>
            <a:r>
              <a:rPr lang="zh-CN" altLang="en-US" dirty="0"/>
              <a:t>）将两台主机互连，每台主机上运行相应的网络程序</a:t>
            </a:r>
          </a:p>
        </p:txBody>
      </p:sp>
    </p:spTree>
    <p:extLst>
      <p:ext uri="{BB962C8B-B14F-4D97-AF65-F5344CB8AC3E}">
        <p14:creationId xmlns:p14="http://schemas.microsoft.com/office/powerpoint/2010/main" val="41477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网络实验平台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30440"/>
              </p:ext>
            </p:extLst>
          </p:nvPr>
        </p:nvGraphicFramePr>
        <p:xfrm>
          <a:off x="687658" y="1764987"/>
          <a:ext cx="7642302" cy="400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硬件网络平台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真实；高效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价格昂贵；不易配置；不易扩展；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模拟平台（</a:t>
                      </a:r>
                      <a:r>
                        <a:rPr lang="en-US" altLang="zh-CN" dirty="0"/>
                        <a:t>Simulator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软件实现；快速实验；容易扩展；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模拟结果可能和实际结果差别较大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48">
                <a:tc>
                  <a:txBody>
                    <a:bodyPr/>
                    <a:lstStyle/>
                    <a:p>
                      <a:r>
                        <a:rPr lang="zh-CN" altLang="en-US" dirty="0"/>
                        <a:t>仿真平台（</a:t>
                      </a:r>
                      <a:r>
                        <a:rPr lang="en-US" altLang="zh-CN" dirty="0"/>
                        <a:t>Emulator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软件实现；容易扩展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比硬件平台速度稍慢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9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网络仿真平台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借助虚拟化技术，在物理机器上虚拟出多个节点，不同节点间通过虚拟链路（例如</a:t>
            </a:r>
            <a:r>
              <a:rPr lang="en-US" altLang="zh-CN" dirty="0"/>
              <a:t> open </a:t>
            </a:r>
            <a:r>
              <a:rPr lang="en-US" altLang="zh-CN" dirty="0" err="1"/>
              <a:t>vswitch</a:t>
            </a:r>
            <a:r>
              <a:rPr lang="zh-CN" altLang="en-US" dirty="0"/>
              <a:t>）互连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相比于硬件网络平台：</a:t>
            </a:r>
            <a:endParaRPr lang="en-US" altLang="zh-CN" dirty="0"/>
          </a:p>
          <a:p>
            <a:pPr lvl="1"/>
            <a:r>
              <a:rPr lang="zh-CN" altLang="en-US" dirty="0"/>
              <a:t>成本低、部署快、可扩展</a:t>
            </a:r>
            <a:endParaRPr lang="en-US" altLang="zh-CN" dirty="0"/>
          </a:p>
          <a:p>
            <a:r>
              <a:rPr lang="zh-CN" altLang="en-US" dirty="0"/>
              <a:t>相比于网络模拟器：</a:t>
            </a:r>
            <a:endParaRPr lang="en-US" altLang="zh-CN" dirty="0"/>
          </a:p>
          <a:p>
            <a:pPr lvl="1"/>
            <a:r>
              <a:rPr lang="zh-CN" altLang="en-US" dirty="0"/>
              <a:t>更接近真实网络结果</a:t>
            </a:r>
            <a:endParaRPr lang="en-US" altLang="zh-CN" dirty="0"/>
          </a:p>
          <a:p>
            <a:pPr marL="457188" lvl="1" indent="0">
              <a:buNone/>
            </a:pPr>
            <a:r>
              <a:rPr lang="en-US" altLang="zh-CN" dirty="0"/>
              <a:t>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全虚拟化技术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4508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63991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3239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402" y="4315520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tap2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5776" y="3178098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05776" y="2725233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0680" y="3149597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0680" y="2696732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39330" y="3183045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39330" y="2730180"/>
            <a:ext cx="1505414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272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052587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265260" y="17388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 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1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网络命名空间</a:t>
            </a:r>
            <a:r>
              <a:rPr lang="en-US" altLang="zh-CN" dirty="0"/>
              <a:t>(Network Namespace)</a:t>
            </a:r>
            <a:r>
              <a:rPr lang="zh-CN" altLang="en-US" dirty="0"/>
              <a:t>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66" y="1572322"/>
            <a:ext cx="7839307" cy="4337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2863" y="4828478"/>
            <a:ext cx="5698274" cy="55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7601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97084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66332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2200" y="2127406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70849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2952" y="2127405"/>
            <a:ext cx="1980000" cy="2087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7495" y="4315520"/>
            <a:ext cx="798467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veth3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3239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4508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8827" y="3646445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63991" y="3657597"/>
            <a:ext cx="680224" cy="42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5706" y="2251305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0610" y="2222804"/>
            <a:ext cx="936000" cy="33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29260" y="2256252"/>
            <a:ext cx="936000" cy="3345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0905" y="5956613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7" idx="1"/>
          </p:cNvCxnSpPr>
          <p:nvPr/>
        </p:nvCxnSpPr>
        <p:spPr>
          <a:xfrm>
            <a:off x="2764799" y="4527393"/>
            <a:ext cx="89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3" idx="3"/>
            <a:endCxn id="8" idx="1"/>
          </p:cNvCxnSpPr>
          <p:nvPr/>
        </p:nvCxnSpPr>
        <p:spPr>
          <a:xfrm>
            <a:off x="5455962" y="4527393"/>
            <a:ext cx="941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335150" y="3010682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1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557544" y="3006807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2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9938" y="3002004"/>
            <a:ext cx="207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Network Namespace 3</a:t>
            </a:r>
            <a:endParaRPr lang="zh-CN" altLang="en-US" sz="1600" dirty="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62200" y="4070191"/>
            <a:ext cx="0" cy="3004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0"/>
            <a:endCxn id="15" idx="2"/>
          </p:cNvCxnSpPr>
          <p:nvPr/>
        </p:nvCxnSpPr>
        <p:spPr>
          <a:xfrm flipV="1">
            <a:off x="4056835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0"/>
            <a:endCxn id="16" idx="2"/>
          </p:cNvCxnSpPr>
          <p:nvPr/>
        </p:nvCxnSpPr>
        <p:spPr>
          <a:xfrm flipV="1">
            <a:off x="5056729" y="4070191"/>
            <a:ext cx="2210" cy="2453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8" idx="0"/>
            <a:endCxn id="17" idx="2"/>
          </p:cNvCxnSpPr>
          <p:nvPr/>
        </p:nvCxnSpPr>
        <p:spPr>
          <a:xfrm flipV="1">
            <a:off x="6796318" y="4081343"/>
            <a:ext cx="7785" cy="234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154998" y="400126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10.0.1.2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88018" y="4008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970385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936988" y="400442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06343" y="4029046"/>
            <a:ext cx="220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virtual Ethernet pairs</a:t>
            </a:r>
          </a:p>
        </p:txBody>
      </p:sp>
    </p:spTree>
    <p:extLst>
      <p:ext uri="{BB962C8B-B14F-4D97-AF65-F5344CB8AC3E}">
        <p14:creationId xmlns:p14="http://schemas.microsoft.com/office/powerpoint/2010/main" val="14693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基于网络命名空间的网络环境搭建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link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add name h1-eth0 type </a:t>
            </a:r>
            <a:r>
              <a:rPr lang="en-GB" altLang="zh-CN" sz="1800" dirty="0" err="1"/>
              <a:t>veth</a:t>
            </a:r>
            <a:r>
              <a:rPr lang="en-GB" altLang="zh-CN" sz="1800" dirty="0"/>
              <a:t> peer name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1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Create host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add h2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Move host ports into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h1-eth0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set h2-eth0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h2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link show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Configure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ports</a:t>
            </a:r>
            <a:endParaRPr lang="en-GB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h1-eth0 10.0.0.1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h2 </a:t>
            </a:r>
            <a:r>
              <a:rPr lang="en-GB" altLang="zh-CN" sz="1800" dirty="0" err="1"/>
              <a:t>ifconfig</a:t>
            </a:r>
            <a:r>
              <a:rPr lang="en-GB" altLang="zh-CN" sz="1800" dirty="0"/>
              <a:t> h2-eth0 10.0.0.2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 Test connectivity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zh-CN" sz="1800" dirty="0"/>
              <a:t>sudo </a:t>
            </a:r>
            <a:r>
              <a:rPr lang="en-GB" altLang="zh-CN" sz="1800" dirty="0" err="1"/>
              <a:t>ip</a:t>
            </a:r>
            <a:r>
              <a:rPr lang="en-GB" altLang="zh-CN" sz="1800" dirty="0"/>
              <a:t> </a:t>
            </a:r>
            <a:r>
              <a:rPr lang="en-GB" altLang="zh-CN" sz="1800" dirty="0" err="1"/>
              <a:t>netns</a:t>
            </a:r>
            <a:r>
              <a:rPr lang="en-GB" altLang="zh-CN" sz="1800" dirty="0"/>
              <a:t> exec h1 ping 10.0.0.2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642517" y="2756383"/>
            <a:ext cx="2940205" cy="1206016"/>
            <a:chOff x="5185317" y="2994019"/>
            <a:chExt cx="2940205" cy="1206016"/>
          </a:xfrm>
        </p:grpSpPr>
        <p:sp>
          <p:nvSpPr>
            <p:cNvPr id="5" name="矩形 4"/>
            <p:cNvSpPr/>
            <p:nvPr/>
          </p:nvSpPr>
          <p:spPr>
            <a:xfrm>
              <a:off x="5185317" y="3434577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501054" y="3438293"/>
              <a:ext cx="624468" cy="41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7" idx="1"/>
              <a:endCxn id="5" idx="3"/>
            </p:cNvCxnSpPr>
            <p:nvPr/>
          </p:nvCxnSpPr>
          <p:spPr>
            <a:xfrm flipH="1" flipV="1">
              <a:off x="5809785" y="3640875"/>
              <a:ext cx="1691269" cy="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0281" y="29996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1054" y="299401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70030" y="3830703"/>
              <a:ext cx="108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h1-eth0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61719" y="3830703"/>
              <a:ext cx="104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h2-eth0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6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是基于</a:t>
            </a:r>
            <a:r>
              <a:rPr lang="en-US" altLang="zh-CN" dirty="0"/>
              <a:t>Linux Network Namespace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python API</a:t>
            </a:r>
            <a:r>
              <a:rPr lang="zh-CN" altLang="en-US" dirty="0"/>
              <a:t>以及命令行工具（</a:t>
            </a:r>
            <a:r>
              <a:rPr lang="en-US" altLang="zh-CN" dirty="0"/>
              <a:t>CLI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可以很方便的创建拓扑、设置网络条件、运行网络程序</a:t>
            </a:r>
            <a:endParaRPr lang="en-US" altLang="zh-CN" dirty="0"/>
          </a:p>
          <a:p>
            <a:r>
              <a:rPr lang="zh-CN" altLang="en-US" dirty="0"/>
              <a:t>支持不同层次的抽象和语法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7" y="4398731"/>
            <a:ext cx="7136730" cy="15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0381CCD-4F34-4B9E-A7A0-F5B3D8036FA9}"/>
              </a:ext>
            </a:extLst>
          </p:cNvPr>
          <p:cNvGrpSpPr/>
          <p:nvPr/>
        </p:nvGrpSpPr>
        <p:grpSpPr>
          <a:xfrm>
            <a:off x="5164015" y="4695092"/>
            <a:ext cx="2784231" cy="493946"/>
            <a:chOff x="5164015" y="4695092"/>
            <a:chExt cx="2784231" cy="49394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77312C0-660F-424E-8FB7-DEAB58A296EF}"/>
                </a:ext>
              </a:extLst>
            </p:cNvPr>
            <p:cNvSpPr/>
            <p:nvPr/>
          </p:nvSpPr>
          <p:spPr>
            <a:xfrm>
              <a:off x="5164015" y="4695092"/>
              <a:ext cx="2784231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9C63E31-ADA4-440C-B6CB-0C113F1A3AA2}"/>
                </a:ext>
              </a:extLst>
            </p:cNvPr>
            <p:cNvSpPr/>
            <p:nvPr/>
          </p:nvSpPr>
          <p:spPr>
            <a:xfrm>
              <a:off x="5779476" y="4843207"/>
              <a:ext cx="709247" cy="3458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3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12689</TotalTime>
  <Words>1515</Words>
  <Application>Microsoft Office PowerPoint</Application>
  <PresentationFormat>全屏显示(4:3)</PresentationFormat>
  <Paragraphs>356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Mininet实验环境</vt:lpstr>
      <vt:lpstr>提纲</vt:lpstr>
      <vt:lpstr>搭建一个简单的网络</vt:lpstr>
      <vt:lpstr>网络实验平台</vt:lpstr>
      <vt:lpstr>网络仿真平台</vt:lpstr>
      <vt:lpstr>全虚拟化技术</vt:lpstr>
      <vt:lpstr>网络命名空间(Network Namespace)技术</vt:lpstr>
      <vt:lpstr>基于网络命名空间的网络环境搭建</vt:lpstr>
      <vt:lpstr>Mininet环境</vt:lpstr>
      <vt:lpstr>Mininet安装</vt:lpstr>
      <vt:lpstr>Mininet CLI举例</vt:lpstr>
      <vt:lpstr>Mininet API举例</vt:lpstr>
      <vt:lpstr>Mininet支持设置性能参数</vt:lpstr>
      <vt:lpstr>Mininet自定义网络拓扑</vt:lpstr>
      <vt:lpstr>网络环境搭建</vt:lpstr>
      <vt:lpstr>网络管理工具</vt:lpstr>
      <vt:lpstr>网络测量工具</vt:lpstr>
      <vt:lpstr>互联网协议实验</vt:lpstr>
      <vt:lpstr>互联网协议实验</vt:lpstr>
      <vt:lpstr>互联网协议实验</vt:lpstr>
      <vt:lpstr>互联网协议实验</vt:lpstr>
      <vt:lpstr>流完成时间实验</vt:lpstr>
      <vt:lpstr>流完成时间实验</vt:lpstr>
      <vt:lpstr>流完成时间实验</vt:lpstr>
      <vt:lpstr>流完成时间实验</vt:lpstr>
      <vt:lpstr>实验内容</vt:lpstr>
      <vt:lpstr>注意事项</vt:lpstr>
      <vt:lpstr>实验报告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 </cp:lastModifiedBy>
  <cp:revision>1075</cp:revision>
  <dcterms:created xsi:type="dcterms:W3CDTF">2017-02-15T05:09:36Z</dcterms:created>
  <dcterms:modified xsi:type="dcterms:W3CDTF">2019-03-09T12:01:06Z</dcterms:modified>
</cp:coreProperties>
</file>