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15" r:id="rId2"/>
    <p:sldId id="1156" r:id="rId3"/>
    <p:sldId id="1145" r:id="rId4"/>
    <p:sldId id="1138" r:id="rId5"/>
    <p:sldId id="1139" r:id="rId6"/>
    <p:sldId id="1150" r:id="rId7"/>
    <p:sldId id="1153" r:id="rId8"/>
    <p:sldId id="1154" r:id="rId9"/>
    <p:sldId id="1146" r:id="rId10"/>
    <p:sldId id="1151" r:id="rId11"/>
    <p:sldId id="1147" r:id="rId12"/>
    <p:sldId id="1152" r:id="rId13"/>
    <p:sldId id="1148" r:id="rId14"/>
    <p:sldId id="1149" r:id="rId15"/>
    <p:sldId id="1155" r:id="rId16"/>
    <p:sldId id="1056" r:id="rId17"/>
    <p:sldId id="1057" r:id="rId18"/>
    <p:sldId id="1058" r:id="rId19"/>
    <p:sldId id="1158" r:id="rId20"/>
    <p:sldId id="1059" r:id="rId21"/>
    <p:sldId id="1060" r:id="rId22"/>
    <p:sldId id="1061" r:id="rId23"/>
    <p:sldId id="1159" r:id="rId24"/>
    <p:sldId id="1157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19">
          <p15:clr>
            <a:srgbClr val="A4A3A4"/>
          </p15:clr>
        </p15:guide>
        <p15:guide id="3" orient="horz" pos="1480">
          <p15:clr>
            <a:srgbClr val="A4A3A4"/>
          </p15:clr>
        </p15:guide>
        <p15:guide id="4" orient="horz" pos="4156">
          <p15:clr>
            <a:srgbClr val="A4A3A4"/>
          </p15:clr>
        </p15:guide>
        <p15:guide id="5" orient="horz" pos="2840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orient="horz" pos="3521">
          <p15:clr>
            <a:srgbClr val="A4A3A4"/>
          </p15:clr>
        </p15:guide>
        <p15:guide id="8" pos="2880">
          <p15:clr>
            <a:srgbClr val="A4A3A4"/>
          </p15:clr>
        </p15:guide>
        <p15:guide id="9" pos="1519">
          <p15:clr>
            <a:srgbClr val="A4A3A4"/>
          </p15:clr>
        </p15:guide>
        <p15:guide id="10" pos="5602">
          <p15:clr>
            <a:srgbClr val="A4A3A4"/>
          </p15:clr>
        </p15:guide>
        <p15:guide id="11" pos="4241">
          <p15:clr>
            <a:srgbClr val="A4A3A4"/>
          </p15:clr>
        </p15:guide>
        <p15:guide id="1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dai" initials="f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202EE"/>
    <a:srgbClr val="0033CC"/>
    <a:srgbClr val="000099"/>
    <a:srgbClr val="990000"/>
    <a:srgbClr val="FF9900"/>
    <a:srgbClr val="FFFF00"/>
    <a:srgbClr val="006600"/>
    <a:srgbClr val="9966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 autoAdjust="0"/>
    <p:restoredTop sz="81891" autoAdjust="0"/>
  </p:normalViewPr>
  <p:slideViewPr>
    <p:cSldViewPr>
      <p:cViewPr varScale="1">
        <p:scale>
          <a:sx n="106" d="100"/>
          <a:sy n="106" d="100"/>
        </p:scale>
        <p:origin x="2544" y="176"/>
      </p:cViewPr>
      <p:guideLst>
        <p:guide orient="horz" pos="2160"/>
        <p:guide orient="horz" pos="119"/>
        <p:guide orient="horz" pos="1480"/>
        <p:guide orient="horz" pos="4156"/>
        <p:guide orient="horz" pos="2840"/>
        <p:guide orient="horz" pos="799"/>
        <p:guide orient="horz" pos="3521"/>
        <p:guide pos="2880"/>
        <p:guide pos="1519"/>
        <p:guide pos="5602"/>
        <p:guide pos="4241"/>
        <p:guide pos="158"/>
      </p:guideLst>
    </p:cSldViewPr>
  </p:slideViewPr>
  <p:outlineViewPr>
    <p:cViewPr>
      <p:scale>
        <a:sx n="33" d="100"/>
        <a:sy n="33" d="100"/>
      </p:scale>
      <p:origin x="29" y="85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3688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CA1D133-DF9A-4546-BC32-9BA5D9890E07}" type="datetimeFigureOut">
              <a:rPr lang="zh-CN" altLang="en-US"/>
              <a:pPr>
                <a:defRPr/>
              </a:pPr>
              <a:t>2020/12/15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B42915-2935-458E-A579-AFBD3FBC3D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6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0AFA250-0359-41A6-9B6F-B6B13F56C968}" type="datetimeFigureOut">
              <a:rPr lang="zh-CN" altLang="en-US"/>
              <a:pPr>
                <a:defRPr/>
              </a:pPr>
              <a:t>2020/12/15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10409EE-1F5E-4DB5-BECA-DDA12FB5C9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32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7F3858-74F2-47CF-B90C-2DDBD61B9D57}" type="slidenum">
              <a:rPr kumimoji="1" lang="zh-CN" alt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kumimoji="1" lang="en-US" altLang="zh-CN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44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425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355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7F3858-74F2-47CF-B90C-2DDBD61B9D57}" type="slidenum">
              <a:rPr kumimoji="1" lang="zh-CN" alt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kumimoji="1" lang="en-US" altLang="zh-CN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3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7F3858-74F2-47CF-B90C-2DDBD61B9D57}" type="slidenum">
              <a:rPr kumimoji="1" lang="zh-CN" alt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kumimoji="1" lang="en-US" altLang="zh-CN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954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2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7F3858-74F2-47CF-B90C-2DDBD61B9D57}" type="slidenum">
              <a:rPr kumimoji="1" lang="zh-CN" alt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kumimoji="1" lang="en-US" altLang="zh-CN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363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234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639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0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422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65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1413" y="2349500"/>
            <a:ext cx="4321175" cy="104312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5895" y="4508500"/>
            <a:ext cx="4316693" cy="1008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32724-FD10-4A72-BDFD-B27D4C0890DF}" type="datetimeFigureOut">
              <a:rPr lang="zh-CN" altLang="en-US"/>
              <a:pPr>
                <a:defRPr/>
              </a:pPr>
              <a:t>2020/12/15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33304-23B8-4050-8FD4-F51F035CDD7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89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9E9B4-F8BE-45B6-B08C-7191E9BA4C74}" type="datetimeFigureOut">
              <a:rPr lang="zh-CN" altLang="en-US"/>
              <a:pPr>
                <a:defRPr/>
              </a:pPr>
              <a:t>2020/12/15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64AB1-3A3D-4094-B448-07CA6C3E964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77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CCF6D-9F01-432E-A028-4C874F463449}" type="datetimeFigureOut">
              <a:rPr lang="zh-CN" altLang="en-US"/>
              <a:pPr>
                <a:defRPr/>
              </a:pPr>
              <a:t>2020/12/15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14C29-D25F-47B7-B33C-2544930698E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80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 flipV="1">
            <a:off x="468313" y="1214438"/>
            <a:ext cx="8447087" cy="53975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25000">
                <a:srgbClr val="01A78F"/>
              </a:gs>
              <a:gs pos="50000">
                <a:srgbClr val="FFFF00"/>
              </a:gs>
              <a:gs pos="75000">
                <a:srgbClr val="FF6633"/>
              </a:gs>
              <a:gs pos="100000">
                <a:srgbClr val="FF33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09D13-632C-4211-9321-01F2B307AB15}" type="datetimeFigureOut">
              <a:rPr lang="zh-CN" altLang="en-US"/>
              <a:pPr>
                <a:defRPr/>
              </a:pPr>
              <a:t>2020/12/15</a:t>
            </a:fld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53902-9632-4ADE-A52C-43F743FF03E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81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4508500"/>
            <a:ext cx="8642350" cy="21605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0825" y="2326714"/>
            <a:ext cx="8642350" cy="21817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8713C-D651-483F-A59C-CBA35E735DAE}" type="datetimeFigureOut">
              <a:rPr lang="zh-CN" altLang="en-US"/>
              <a:pPr>
                <a:defRPr/>
              </a:pPr>
              <a:t>2020/12/15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C42C2-F96A-4D62-9B6D-D38CE742E4F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21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4" y="1268413"/>
            <a:ext cx="43211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86671" y="1280448"/>
            <a:ext cx="4306503" cy="53886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B303F-C235-45D7-B560-615C8BE5B07E}" type="datetimeFigureOut">
              <a:rPr lang="zh-CN" altLang="en-US"/>
              <a:pPr>
                <a:defRPr/>
              </a:pPr>
              <a:t>2020/12/15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0AD55-C319-44FB-9A5D-D14487C4E15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66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0824" y="1268954"/>
            <a:ext cx="4321175" cy="503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825" y="1844824"/>
            <a:ext cx="4321175" cy="4824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83157" y="1268413"/>
            <a:ext cx="4310018" cy="5044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000" y="1844824"/>
            <a:ext cx="4321175" cy="48242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0BD78-615C-42E5-A323-856A08359CE8}" type="datetimeFigureOut">
              <a:rPr lang="zh-CN" altLang="en-US"/>
              <a:pPr>
                <a:defRPr/>
              </a:pPr>
              <a:t>2020/12/15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B2D35-015B-4C3A-98D5-26A54CB48D3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05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FC0DD-A4DC-4183-AD2F-06005E142F51}" type="datetimeFigureOut">
              <a:rPr lang="zh-CN" altLang="en-US"/>
              <a:pPr>
                <a:defRPr/>
              </a:pPr>
              <a:t>2020/12/15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2C62A-D1D3-40B1-AA41-272F656B851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95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E3CD5-0358-4B07-AA9D-F51FDFEE5942}" type="datetimeFigureOut">
              <a:rPr lang="zh-CN" altLang="en-US"/>
              <a:pPr>
                <a:defRPr/>
              </a:pPr>
              <a:t>2020/12/15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1DB51-B0BC-429A-BBBD-F6D561DBBCA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90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258" y="188913"/>
            <a:ext cx="2158155" cy="1079500"/>
          </a:xfrm>
          <a:solidFill>
            <a:schemeClr val="accent1"/>
          </a:solidFill>
          <a:effectLst/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413" y="188913"/>
            <a:ext cx="6481762" cy="6480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826" y="1282206"/>
            <a:ext cx="2160588" cy="5386882"/>
          </a:xfrm>
          <a:solidFill>
            <a:schemeClr val="accent1"/>
          </a:solidFill>
          <a:effectLst/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F5E32-0271-47BA-86B4-791D18225060}" type="datetimeFigureOut">
              <a:rPr lang="zh-CN" altLang="en-US"/>
              <a:pPr>
                <a:defRPr/>
              </a:pPr>
              <a:t>2020/12/15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BF91F-FEE3-472D-BF2B-E796CEC6FFD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72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91C4C-2283-4416-85B2-9319499E14F3}" type="datetimeFigureOut">
              <a:rPr lang="zh-CN" altLang="en-US"/>
              <a:pPr>
                <a:defRPr/>
              </a:pPr>
              <a:t>2020/12/15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C1C38-7B56-4D9E-9C2B-8C59DC0BF23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08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50825" y="188913"/>
            <a:ext cx="86423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50825" y="1268413"/>
            <a:ext cx="86423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411413" y="6669088"/>
            <a:ext cx="2160587" cy="176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545A41-D8A8-4AC4-9808-1A4D8E9D7057}" type="datetimeFigureOut">
              <a:rPr lang="zh-CN" altLang="en-US"/>
              <a:pPr>
                <a:defRPr/>
              </a:pPr>
              <a:t>2020/12/15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0" y="6669088"/>
            <a:ext cx="2160588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32588" y="6669088"/>
            <a:ext cx="2411412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8649267-2A5A-4AEF-B2E1-09C8DF9D71B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grpSp>
        <p:nvGrpSpPr>
          <p:cNvPr id="1031" name="组合 6"/>
          <p:cNvGrpSpPr>
            <a:grpSpLocks/>
          </p:cNvGrpSpPr>
          <p:nvPr/>
        </p:nvGrpSpPr>
        <p:grpSpPr bwMode="auto">
          <a:xfrm>
            <a:off x="7235825" y="6381750"/>
            <a:ext cx="1873250" cy="404813"/>
            <a:chOff x="6084168" y="6350588"/>
            <a:chExt cx="2209800" cy="507412"/>
          </a:xfrm>
        </p:grpSpPr>
        <p:pic>
          <p:nvPicPr>
            <p:cNvPr id="1032" name="Picture 20" descr="D:\计算所\PPT的模板\logo.gif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6350588"/>
              <a:ext cx="609600" cy="507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26" descr="D:\计算所\PPT的模板\logo－zi.gif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6168" y="6350588"/>
              <a:ext cx="1447800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27" descr="D:\计算所\PPT的模板\logo－Y-H-1.gif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6846168" y="6731588"/>
              <a:ext cx="1447800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9" descr="C:\Users\maxiaying\Desktop\截图06.png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75" y="253777"/>
            <a:ext cx="144621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Helvetica" pitchFamily="2" charset="0"/>
          <a:ea typeface="微软雅黑" pitchFamily="34" charset="-122"/>
          <a:cs typeface="Helvetica" pitchFamily="2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 pitchFamily="2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Helvetica" pitchFamily="2" charset="0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 pitchFamily="2" charset="0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 pitchFamily="2" charset="0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 pitchFamily="2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v.qq.com/x/page/q3162hbuktl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7350" y="2673016"/>
            <a:ext cx="8288338" cy="9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lnSpc>
                <a:spcPts val="5200"/>
              </a:lnSpc>
            </a:pP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做精彩演讲，写精彩文章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52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李明、施一公、徐志伟、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Torsten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Winston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如是说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5200"/>
              </a:lnSpc>
            </a:pPr>
            <a:endParaRPr lang="en-US" altLang="zh-CN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72" name="直接连接符 5"/>
          <p:cNvCxnSpPr>
            <a:cxnSpLocks noChangeShapeType="1"/>
          </p:cNvCxnSpPr>
          <p:nvPr/>
        </p:nvCxnSpPr>
        <p:spPr bwMode="auto">
          <a:xfrm>
            <a:off x="352425" y="3141292"/>
            <a:ext cx="8323263" cy="0"/>
          </a:xfrm>
          <a:prstGeom prst="line">
            <a:avLst/>
          </a:prstGeom>
          <a:noFill/>
          <a:ln w="57150" cmpd="dbl" algn="ctr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D707135-A013-CB43-8085-9C0C1F240A0A}"/>
              </a:ext>
            </a:extLst>
          </p:cNvPr>
          <p:cNvSpPr/>
          <p:nvPr/>
        </p:nvSpPr>
        <p:spPr>
          <a:xfrm>
            <a:off x="1120345" y="3695537"/>
            <a:ext cx="6776170" cy="685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ts val="5200"/>
              </a:lnSpc>
            </a:pPr>
            <a:r>
              <a:rPr lang="en-US" sz="2800" b="1" dirty="0">
                <a:solidFill>
                  <a:srgbClr val="0202EE"/>
                </a:solidFill>
              </a:rPr>
              <a:t>Alan </a:t>
            </a:r>
            <a:r>
              <a:rPr lang="en-US" sz="2800" b="1" dirty="0" err="1">
                <a:solidFill>
                  <a:srgbClr val="0202EE"/>
                </a:solidFill>
              </a:rPr>
              <a:t>Burbaki</a:t>
            </a:r>
            <a:endParaRPr lang="en-US" altLang="zh-CN" sz="2800" b="1" dirty="0">
              <a:solidFill>
                <a:srgbClr val="0202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0D1D6B-51D9-8D4B-8C5F-B1E6A548B12E}"/>
              </a:ext>
            </a:extLst>
          </p:cNvPr>
          <p:cNvSpPr/>
          <p:nvPr/>
        </p:nvSpPr>
        <p:spPr>
          <a:xfrm>
            <a:off x="1125971" y="4647326"/>
            <a:ext cx="6776170" cy="2011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2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前瞻实验室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52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  <a:p>
            <a:pPr algn="ctr" eaLnBrk="1" hangingPunct="1">
              <a:lnSpc>
                <a:spcPts val="5200"/>
              </a:lnSpc>
            </a:pP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9BADB8-E7FE-9D41-842D-75AFF2619CC5}"/>
              </a:ext>
            </a:extLst>
          </p:cNvPr>
          <p:cNvSpPr/>
          <p:nvPr/>
        </p:nvSpPr>
        <p:spPr>
          <a:xfrm>
            <a:off x="7157559" y="0"/>
            <a:ext cx="198644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5200"/>
              </a:lnSpc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前瞻内培资料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#12</a:t>
            </a:r>
          </a:p>
        </p:txBody>
      </p:sp>
    </p:spTree>
    <p:extLst>
      <p:ext uri="{BB962C8B-B14F-4D97-AF65-F5344CB8AC3E}">
        <p14:creationId xmlns:p14="http://schemas.microsoft.com/office/powerpoint/2010/main" val="176520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"/>
    </mc:Choice>
    <mc:Fallback xmlns="">
      <p:transition spd="slow" advTm="75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第五问：是在看图说话吗？</a:t>
            </a:r>
            <a:endParaRPr lang="en-US" dirty="0"/>
          </a:p>
        </p:txBody>
      </p:sp>
      <p:sp>
        <p:nvSpPr>
          <p:cNvPr id="4" name="文本框 34">
            <a:extLst>
              <a:ext uri="{FF2B5EF4-FFF2-40B4-BE49-F238E27FC236}">
                <a16:creationId xmlns:a16="http://schemas.microsoft.com/office/drawing/2014/main" id="{1BB591F4-2B66-CE4A-810E-85080D38FCF6}"/>
              </a:ext>
            </a:extLst>
          </p:cNvPr>
          <p:cNvSpPr txBox="1"/>
          <p:nvPr/>
        </p:nvSpPr>
        <p:spPr>
          <a:xfrm>
            <a:off x="683568" y="5877272"/>
            <a:ext cx="8280920" cy="5847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1" dirty="0" err="1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Torston</a:t>
            </a:r>
            <a:r>
              <a:rPr lang="zh-CN" altLang="en-US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：文字不过是围绕图和表在讲故事</a:t>
            </a:r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7E25CA-E3CA-994F-B6EB-B6CD5883B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26327"/>
            <a:ext cx="5328592" cy="4023771"/>
          </a:xfrm>
        </p:spPr>
      </p:pic>
    </p:spTree>
    <p:extLst>
      <p:ext uri="{BB962C8B-B14F-4D97-AF65-F5344CB8AC3E}">
        <p14:creationId xmlns:p14="http://schemas.microsoft.com/office/powerpoint/2010/main" val="405612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第六问：最重要的话最显眼吗？</a:t>
            </a:r>
            <a:endParaRPr lang="en-US" dirty="0"/>
          </a:p>
        </p:txBody>
      </p:sp>
      <p:sp>
        <p:nvSpPr>
          <p:cNvPr id="4" name="文本框 34">
            <a:extLst>
              <a:ext uri="{FF2B5EF4-FFF2-40B4-BE49-F238E27FC236}">
                <a16:creationId xmlns:a16="http://schemas.microsoft.com/office/drawing/2014/main" id="{1BB591F4-2B66-CE4A-810E-85080D38FCF6}"/>
              </a:ext>
            </a:extLst>
          </p:cNvPr>
          <p:cNvSpPr txBox="1"/>
          <p:nvPr/>
        </p:nvSpPr>
        <p:spPr>
          <a:xfrm>
            <a:off x="125412" y="5733256"/>
            <a:ext cx="8893175" cy="5847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每一页都有“文眼”，要么是标题，要么得凸显</a:t>
            </a:r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DD7A7E-067F-9548-B59F-8DE4F741E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53851"/>
            <a:ext cx="7273503" cy="4150298"/>
          </a:xfrm>
        </p:spPr>
      </p:pic>
    </p:spTree>
    <p:extLst>
      <p:ext uri="{BB962C8B-B14F-4D97-AF65-F5344CB8AC3E}">
        <p14:creationId xmlns:p14="http://schemas.microsoft.com/office/powerpoint/2010/main" val="241131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第七问：内容不能再精简了吗？</a:t>
            </a:r>
            <a:endParaRPr lang="en-US" dirty="0"/>
          </a:p>
        </p:txBody>
      </p:sp>
      <p:sp>
        <p:nvSpPr>
          <p:cNvPr id="4" name="文本框 34">
            <a:extLst>
              <a:ext uri="{FF2B5EF4-FFF2-40B4-BE49-F238E27FC236}">
                <a16:creationId xmlns:a16="http://schemas.microsoft.com/office/drawing/2014/main" id="{1BB591F4-2B66-CE4A-810E-85080D38FCF6}"/>
              </a:ext>
            </a:extLst>
          </p:cNvPr>
          <p:cNvSpPr txBox="1"/>
          <p:nvPr/>
        </p:nvSpPr>
        <p:spPr>
          <a:xfrm>
            <a:off x="1250006" y="6021288"/>
            <a:ext cx="7354442" cy="5847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  李明准则：要么不说，要说就说清楚</a:t>
            </a:r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8A790-7484-7043-A64C-BEDAEAFBC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33" y="1268413"/>
            <a:ext cx="6045095" cy="45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3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第八问：字数不能再精简了吗？</a:t>
            </a:r>
            <a:endParaRPr lang="en-US" dirty="0"/>
          </a:p>
        </p:txBody>
      </p:sp>
      <p:sp>
        <p:nvSpPr>
          <p:cNvPr id="4" name="文本框 34">
            <a:extLst>
              <a:ext uri="{FF2B5EF4-FFF2-40B4-BE49-F238E27FC236}">
                <a16:creationId xmlns:a16="http://schemas.microsoft.com/office/drawing/2014/main" id="{1BB591F4-2B66-CE4A-810E-85080D38FCF6}"/>
              </a:ext>
            </a:extLst>
          </p:cNvPr>
          <p:cNvSpPr txBox="1"/>
          <p:nvPr/>
        </p:nvSpPr>
        <p:spPr>
          <a:xfrm>
            <a:off x="1740860" y="5805264"/>
            <a:ext cx="6503548" cy="107721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  多用“：”，不要主谓宾俱全</a:t>
            </a:r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  用些古文风格：简洁</a:t>
            </a:r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58958-0F80-9E48-B529-6C481BD12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328025"/>
            <a:ext cx="5832648" cy="441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2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第九问：你和观众共焦点吗？</a:t>
            </a:r>
            <a:endParaRPr lang="en-US" dirty="0"/>
          </a:p>
        </p:txBody>
      </p:sp>
      <p:sp>
        <p:nvSpPr>
          <p:cNvPr id="4" name="文本框 34">
            <a:extLst>
              <a:ext uri="{FF2B5EF4-FFF2-40B4-BE49-F238E27FC236}">
                <a16:creationId xmlns:a16="http://schemas.microsoft.com/office/drawing/2014/main" id="{1BB591F4-2B66-CE4A-810E-85080D38FCF6}"/>
              </a:ext>
            </a:extLst>
          </p:cNvPr>
          <p:cNvSpPr txBox="1"/>
          <p:nvPr/>
        </p:nvSpPr>
        <p:spPr>
          <a:xfrm>
            <a:off x="971600" y="5949280"/>
            <a:ext cx="6696744" cy="5847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 用激光笔引导听众，与讲者共聚焦</a:t>
            </a:r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3C9277-2C35-7D4F-902E-792B75A2D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6603454" cy="4283028"/>
          </a:xfrm>
        </p:spPr>
      </p:pic>
    </p:spTree>
    <p:extLst>
      <p:ext uri="{BB962C8B-B14F-4D97-AF65-F5344CB8AC3E}">
        <p14:creationId xmlns:p14="http://schemas.microsoft.com/office/powerpoint/2010/main" val="378181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杂项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FDC31-3C10-3144-B334-B743F25D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73303"/>
            <a:ext cx="8893175" cy="5400675"/>
          </a:xfrm>
        </p:spPr>
        <p:txBody>
          <a:bodyPr/>
          <a:lstStyle/>
          <a:p>
            <a:pPr lvl="0"/>
            <a:r>
              <a:rPr lang="zh-CN" altLang="en-US" b="1" dirty="0">
                <a:solidFill>
                  <a:srgbClr val="0202EE"/>
                </a:solidFill>
              </a:rPr>
              <a:t>用</a:t>
            </a:r>
            <a:r>
              <a:rPr lang="zh-CN" altLang="en-US" b="1" dirty="0">
                <a:solidFill>
                  <a:srgbClr val="FF0000"/>
                </a:solidFill>
              </a:rPr>
              <a:t>缩进</a:t>
            </a:r>
            <a:r>
              <a:rPr lang="zh-CN" altLang="en-US" b="1" dirty="0">
                <a:solidFill>
                  <a:srgbClr val="0202EE"/>
                </a:solidFill>
              </a:rPr>
              <a:t>表达层次</a:t>
            </a:r>
            <a:endParaRPr lang="en-US" altLang="zh-CN" b="1" dirty="0">
              <a:solidFill>
                <a:srgbClr val="0202EE"/>
              </a:solidFill>
            </a:endParaRPr>
          </a:p>
          <a:p>
            <a:pPr lvl="0"/>
            <a:r>
              <a:rPr lang="en-US" altLang="zh-CN" b="1" dirty="0" err="1">
                <a:solidFill>
                  <a:srgbClr val="0202EE"/>
                </a:solidFill>
              </a:rPr>
              <a:t>Torsten</a:t>
            </a:r>
            <a:r>
              <a:rPr lang="en-US" altLang="zh-CN" b="1" dirty="0">
                <a:solidFill>
                  <a:srgbClr val="0202EE"/>
                </a:solidFill>
              </a:rPr>
              <a:t>: you are the expert, </a:t>
            </a:r>
            <a:r>
              <a:rPr lang="en-US" altLang="zh-CN" b="1" dirty="0">
                <a:solidFill>
                  <a:srgbClr val="FF0000"/>
                </a:solidFill>
              </a:rPr>
              <a:t>not your audience</a:t>
            </a:r>
          </a:p>
          <a:p>
            <a:pPr lvl="0"/>
            <a:r>
              <a:rPr lang="zh-CN" altLang="en-US" b="1" dirty="0">
                <a:solidFill>
                  <a:srgbClr val="0202EE"/>
                </a:solidFill>
              </a:rPr>
              <a:t>页与页之间务必要有</a:t>
            </a:r>
            <a:r>
              <a:rPr lang="zh-CN" altLang="en-US" b="1" dirty="0">
                <a:solidFill>
                  <a:srgbClr val="FF0000"/>
                </a:solidFill>
              </a:rPr>
              <a:t>连接语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0"/>
            <a:r>
              <a:rPr lang="zh-CN" altLang="en-US" b="1" dirty="0">
                <a:solidFill>
                  <a:srgbClr val="0202EE"/>
                </a:solidFill>
              </a:rPr>
              <a:t>讲话要</a:t>
            </a:r>
            <a:r>
              <a:rPr lang="zh-CN" altLang="en-US" b="1" dirty="0">
                <a:solidFill>
                  <a:srgbClr val="FF0000"/>
                </a:solidFill>
              </a:rPr>
              <a:t>一句一顿</a:t>
            </a:r>
            <a:r>
              <a:rPr lang="zh-CN" altLang="en-US" b="1" dirty="0">
                <a:solidFill>
                  <a:srgbClr val="0202EE"/>
                </a:solidFill>
              </a:rPr>
              <a:t>，要</a:t>
            </a:r>
            <a:r>
              <a:rPr lang="zh-CN" altLang="en-US" b="1" dirty="0">
                <a:solidFill>
                  <a:srgbClr val="FF0000"/>
                </a:solidFill>
              </a:rPr>
              <a:t>送</a:t>
            </a:r>
            <a:r>
              <a:rPr lang="zh-CN" altLang="en-US" b="1" dirty="0">
                <a:solidFill>
                  <a:srgbClr val="0202EE"/>
                </a:solidFill>
              </a:rPr>
              <a:t>到听众耳朵里</a:t>
            </a:r>
            <a:endParaRPr lang="en-US" altLang="zh-CN" b="1" dirty="0">
              <a:solidFill>
                <a:srgbClr val="0202EE"/>
              </a:solidFill>
            </a:endParaRPr>
          </a:p>
          <a:p>
            <a:pPr lvl="0"/>
            <a:r>
              <a:rPr lang="zh-CN" altLang="en-US" b="1" dirty="0">
                <a:solidFill>
                  <a:srgbClr val="0202EE"/>
                </a:solidFill>
              </a:rPr>
              <a:t>最后一句话</a:t>
            </a:r>
            <a:r>
              <a:rPr lang="zh-CN" altLang="en-US" b="1" dirty="0">
                <a:solidFill>
                  <a:srgbClr val="FF0000"/>
                </a:solidFill>
              </a:rPr>
              <a:t>不用标点符号如“。”号结尾</a:t>
            </a:r>
            <a:r>
              <a:rPr lang="zh-CN" altLang="en-US" b="1" dirty="0">
                <a:solidFill>
                  <a:srgbClr val="0202EE"/>
                </a:solidFill>
              </a:rPr>
              <a:t>（？除外）</a:t>
            </a:r>
            <a:endParaRPr lang="en-US" altLang="zh-CN" b="1" dirty="0">
              <a:solidFill>
                <a:srgbClr val="0202EE"/>
              </a:solidFill>
            </a:endParaRPr>
          </a:p>
          <a:p>
            <a:pPr lvl="0"/>
            <a:r>
              <a:rPr lang="zh-CN" altLang="en-US" b="1" dirty="0">
                <a:solidFill>
                  <a:srgbClr val="0202EE"/>
                </a:solidFill>
              </a:rPr>
              <a:t>一页</a:t>
            </a:r>
            <a:r>
              <a:rPr lang="en-US" altLang="zh-CN" b="1" dirty="0">
                <a:solidFill>
                  <a:srgbClr val="0202EE"/>
                </a:solidFill>
              </a:rPr>
              <a:t>PPT</a:t>
            </a:r>
            <a:r>
              <a:rPr lang="zh-CN" altLang="en-US" b="1" dirty="0">
                <a:solidFill>
                  <a:srgbClr val="0202EE"/>
                </a:solidFill>
              </a:rPr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最先进入眼帘的</a:t>
            </a:r>
            <a:r>
              <a:rPr lang="zh-CN" altLang="en-US" b="1" dirty="0">
                <a:solidFill>
                  <a:srgbClr val="0202EE"/>
                </a:solidFill>
              </a:rPr>
              <a:t>，真的是你要强调的</a:t>
            </a:r>
            <a:r>
              <a:rPr lang="zh-CN" altLang="en-US" b="1" dirty="0">
                <a:solidFill>
                  <a:srgbClr val="FF0000"/>
                </a:solidFill>
              </a:rPr>
              <a:t>第一重点</a:t>
            </a:r>
            <a:r>
              <a:rPr lang="zh-CN" altLang="en-US" b="1" dirty="0">
                <a:solidFill>
                  <a:srgbClr val="0202EE"/>
                </a:solidFill>
              </a:rPr>
              <a:t>吗？</a:t>
            </a:r>
            <a:endParaRPr lang="en-US" altLang="zh-CN" b="1" dirty="0">
              <a:solidFill>
                <a:srgbClr val="0202EE"/>
              </a:solidFill>
            </a:endParaRPr>
          </a:p>
          <a:p>
            <a:pPr lvl="0"/>
            <a:r>
              <a:rPr lang="zh-CN" altLang="en-US" b="1" dirty="0">
                <a:solidFill>
                  <a:srgbClr val="0202EE"/>
                </a:solidFill>
              </a:rPr>
              <a:t>满屏图片，都要讲吗？不要讲的，全扔掉！</a:t>
            </a:r>
            <a:endParaRPr lang="en-US" altLang="zh-CN" b="1" dirty="0">
              <a:solidFill>
                <a:srgbClr val="0202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05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27831" y="2960724"/>
            <a:ext cx="8288338" cy="9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lnSpc>
                <a:spcPts val="5200"/>
              </a:lnSpc>
            </a:pPr>
            <a:r>
              <a:rPr lang="ja-JP" altLang="en-CN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分隔页</a:t>
            </a:r>
            <a:endParaRPr lang="en-US" altLang="ja-JP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5200"/>
              </a:lnSpc>
            </a:pPr>
            <a:r>
              <a:rPr lang="zh-CN" altLang="en-US" sz="3600" b="1" dirty="0">
                <a:solidFill>
                  <a:srgbClr val="0202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（适当插入分隔页，让读者喘口气）</a:t>
            </a:r>
          </a:p>
        </p:txBody>
      </p:sp>
    </p:spTree>
    <p:extLst>
      <p:ext uri="{BB962C8B-B14F-4D97-AF65-F5344CB8AC3E}">
        <p14:creationId xmlns:p14="http://schemas.microsoft.com/office/powerpoint/2010/main" val="140478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"/>
    </mc:Choice>
    <mc:Fallback xmlns="">
      <p:transition spd="slow" advTm="754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  <a:pPr>
                <a:defRPr/>
              </a:pPr>
              <a:t>17</a:t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157781"/>
            <a:ext cx="8642350" cy="1079500"/>
          </a:xfrm>
        </p:spPr>
        <p:txBody>
          <a:bodyPr/>
          <a:lstStyle/>
          <a:p>
            <a:r>
              <a:rPr lang="ja-JP" altLang="en-US" sz="3600">
                <a:solidFill>
                  <a:srgbClr val="0202EE"/>
                </a:solidFill>
              </a:rPr>
              <a:t>颜色</a:t>
            </a:r>
            <a:r>
              <a:rPr lang="zh-CN" altLang="en-US" sz="3600" dirty="0">
                <a:solidFill>
                  <a:srgbClr val="0202EE"/>
                </a:solidFill>
              </a:rPr>
              <a:t>：就</a:t>
            </a:r>
            <a:r>
              <a:rPr lang="ja-JP" altLang="en-US" sz="3600">
                <a:solidFill>
                  <a:srgbClr val="0202EE"/>
                </a:solidFill>
              </a:rPr>
              <a:t>三种</a:t>
            </a:r>
            <a:r>
              <a:rPr lang="zh-CN" altLang="en-US" sz="3600" dirty="0">
                <a:solidFill>
                  <a:srgbClr val="0202EE"/>
                </a:solidFill>
              </a:rPr>
              <a:t>，</a:t>
            </a:r>
            <a:r>
              <a:rPr lang="ja-JP" altLang="en-US" sz="3600">
                <a:solidFill>
                  <a:srgbClr val="0202EE"/>
                </a:solidFill>
              </a:rPr>
              <a:t>红</a:t>
            </a:r>
            <a:r>
              <a:rPr lang="zh-CN" altLang="en-US" sz="3600" dirty="0">
                <a:solidFill>
                  <a:srgbClr val="0202EE"/>
                </a:solidFill>
              </a:rPr>
              <a:t>、</a:t>
            </a:r>
            <a:r>
              <a:rPr lang="ja-JP" altLang="en-US" sz="3600">
                <a:solidFill>
                  <a:srgbClr val="0202EE"/>
                </a:solidFill>
              </a:rPr>
              <a:t>蓝</a:t>
            </a:r>
            <a:r>
              <a:rPr lang="zh-CN" altLang="en-US" sz="3600" dirty="0">
                <a:solidFill>
                  <a:srgbClr val="0202EE"/>
                </a:solidFill>
              </a:rPr>
              <a:t>、</a:t>
            </a:r>
            <a:r>
              <a:rPr lang="ja-JP" altLang="en-US" sz="3600">
                <a:solidFill>
                  <a:srgbClr val="0202EE"/>
                </a:solidFill>
              </a:rPr>
              <a:t>黑</a:t>
            </a:r>
            <a:endParaRPr lang="zh-CN" altLang="en-US" sz="3600" dirty="0">
              <a:solidFill>
                <a:srgbClr val="0202EE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1B822-2449-014B-A852-C695D8E23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95596"/>
            <a:ext cx="8642350" cy="4957739"/>
          </a:xfrm>
        </p:spPr>
        <p:txBody>
          <a:bodyPr/>
          <a:lstStyle/>
          <a:p>
            <a:r>
              <a:rPr lang="en-CN" b="1" dirty="0"/>
              <a:t>字体</a:t>
            </a:r>
            <a:r>
              <a:rPr lang="zh-CN" altLang="en-US" b="1" dirty="0"/>
              <a:t>：微软雅黑，英文</a:t>
            </a:r>
            <a:r>
              <a:rPr lang="en-US" altLang="zh-CN" b="1" dirty="0"/>
              <a:t>Helvetica/Calibri</a:t>
            </a:r>
          </a:p>
          <a:p>
            <a:pPr marL="457200" lvl="1" indent="0">
              <a:buNone/>
            </a:pPr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r>
              <a:rPr lang="zh-CN" altLang="en-US" b="1" dirty="0">
                <a:solidFill>
                  <a:srgbClr val="0000FF"/>
                </a:solidFill>
              </a:rPr>
              <a:t>图尽量居中放、不要见缝插针</a:t>
            </a:r>
            <a:endParaRPr lang="en-CN" b="1" dirty="0">
              <a:solidFill>
                <a:srgbClr val="0000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BF3EE1-DDB7-C04E-AAD3-6E6EDCC01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28" y="1988840"/>
            <a:ext cx="3096344" cy="309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83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  <a:pPr>
                <a:defRPr/>
              </a:pPr>
              <a:t>18</a:t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0851" y="209873"/>
            <a:ext cx="8642350" cy="1079500"/>
          </a:xfrm>
        </p:spPr>
        <p:txBody>
          <a:bodyPr/>
          <a:lstStyle/>
          <a:p>
            <a:r>
              <a:rPr lang="ja-JP" altLang="en-US" sz="3600"/>
              <a:t>讲任何东西都要分五点</a:t>
            </a:r>
            <a:endParaRPr lang="zh-CN" alt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1B822-2449-014B-A852-C695D8E23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54" y="1392485"/>
            <a:ext cx="8642350" cy="4957739"/>
          </a:xfrm>
        </p:spPr>
        <p:txBody>
          <a:bodyPr/>
          <a:lstStyle/>
          <a:p>
            <a:r>
              <a:rPr lang="en-CN" b="1" dirty="0">
                <a:solidFill>
                  <a:srgbClr val="0000FF"/>
                </a:solidFill>
              </a:rPr>
              <a:t>Problem statement: 问题是啥</a:t>
            </a:r>
            <a:r>
              <a:rPr lang="zh-CN" altLang="en-US" b="1" dirty="0">
                <a:solidFill>
                  <a:srgbClr val="0000FF"/>
                </a:solidFill>
              </a:rPr>
              <a:t>？</a:t>
            </a:r>
            <a:endParaRPr lang="en-US" altLang="zh-CN" b="1" dirty="0">
              <a:solidFill>
                <a:srgbClr val="0000FF"/>
              </a:solidFill>
            </a:endParaRPr>
          </a:p>
          <a:p>
            <a:endParaRPr lang="en-US" altLang="zh-CN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Motivation: </a:t>
            </a:r>
            <a:r>
              <a:rPr lang="zh-CN" altLang="en-US" b="1" dirty="0">
                <a:solidFill>
                  <a:srgbClr val="0000FF"/>
                </a:solidFill>
              </a:rPr>
              <a:t>为啥做这个？</a:t>
            </a:r>
            <a:endParaRPr lang="en-US" altLang="zh-CN" b="1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Methods: </a:t>
            </a:r>
            <a:r>
              <a:rPr lang="zh-CN" altLang="en-US" b="1" dirty="0">
                <a:solidFill>
                  <a:srgbClr val="0000FF"/>
                </a:solidFill>
              </a:rPr>
              <a:t>咋做的？</a:t>
            </a:r>
            <a:endParaRPr lang="en-US" altLang="zh-CN" b="1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Results: </a:t>
            </a:r>
            <a:r>
              <a:rPr lang="zh-CN" altLang="en-US" b="1" dirty="0">
                <a:solidFill>
                  <a:srgbClr val="0000FF"/>
                </a:solidFill>
              </a:rPr>
              <a:t>得到啥事实？</a:t>
            </a:r>
            <a:endParaRPr lang="en-US" altLang="zh-CN" b="1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Conclusion: </a:t>
            </a:r>
            <a:r>
              <a:rPr lang="en-US" b="1" dirty="0" err="1">
                <a:solidFill>
                  <a:srgbClr val="0000FF"/>
                </a:solidFill>
              </a:rPr>
              <a:t>该事实蕴含啥结论</a:t>
            </a:r>
            <a:r>
              <a:rPr lang="zh-CN" altLang="en-US" b="1" dirty="0">
                <a:solidFill>
                  <a:srgbClr val="0000FF"/>
                </a:solidFill>
              </a:rPr>
              <a:t>？</a:t>
            </a:r>
            <a:endParaRPr lang="en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228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  <a:pPr>
                <a:defRPr/>
              </a:pPr>
              <a:t>19</a:t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0851" y="209873"/>
            <a:ext cx="8642350" cy="1079500"/>
          </a:xfrm>
        </p:spPr>
        <p:txBody>
          <a:bodyPr/>
          <a:lstStyle/>
          <a:p>
            <a:r>
              <a:rPr lang="en-US" altLang="ja-JP" sz="3600" dirty="0"/>
              <a:t>Patrick Winston</a:t>
            </a:r>
            <a:r>
              <a:rPr lang="ja-JP" altLang="en-US" sz="3600"/>
              <a:t>的秘诀</a:t>
            </a:r>
            <a:r>
              <a:rPr lang="zh-CN" altLang="en-US" sz="3600" dirty="0"/>
              <a:t>：一个</a:t>
            </a:r>
            <a:r>
              <a:rPr lang="ja-JP" altLang="en-US" sz="3600"/>
              <a:t>五星模型</a:t>
            </a:r>
            <a:endParaRPr lang="zh-CN" alt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1B822-2449-014B-A852-C695D8E23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54" y="1392485"/>
            <a:ext cx="8642350" cy="4957739"/>
          </a:xfrm>
        </p:spPr>
        <p:txBody>
          <a:bodyPr/>
          <a:lstStyle/>
          <a:p>
            <a:r>
              <a:rPr lang="en-CN" b="1" dirty="0">
                <a:solidFill>
                  <a:srgbClr val="0000FF"/>
                </a:solidFill>
              </a:rPr>
              <a:t>Symbol: 你的标签是啥</a:t>
            </a:r>
            <a:r>
              <a:rPr lang="zh-CN" altLang="en-US" b="1" dirty="0">
                <a:solidFill>
                  <a:srgbClr val="0000FF"/>
                </a:solidFill>
              </a:rPr>
              <a:t>？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1"/>
            <a:r>
              <a:rPr lang="en-US" altLang="zh-CN" b="1" dirty="0">
                <a:solidFill>
                  <a:srgbClr val="0000FF"/>
                </a:solidFill>
              </a:rPr>
              <a:t>Winston</a:t>
            </a:r>
            <a:r>
              <a:rPr lang="zh-CN" altLang="en-US" b="1" dirty="0">
                <a:solidFill>
                  <a:srgbClr val="0000FF"/>
                </a:solidFill>
              </a:rPr>
              <a:t>的是</a:t>
            </a:r>
            <a:r>
              <a:rPr lang="en-US" altLang="zh-CN" b="1" dirty="0">
                <a:solidFill>
                  <a:srgbClr val="0000FF"/>
                </a:solidFill>
              </a:rPr>
              <a:t>arch-learning</a:t>
            </a:r>
          </a:p>
          <a:p>
            <a:r>
              <a:rPr lang="en-US" b="1" dirty="0">
                <a:solidFill>
                  <a:srgbClr val="0000FF"/>
                </a:solidFill>
              </a:rPr>
              <a:t>Slogan: </a:t>
            </a:r>
            <a:r>
              <a:rPr lang="en-US" b="1" dirty="0" err="1">
                <a:solidFill>
                  <a:srgbClr val="0000FF"/>
                </a:solidFill>
              </a:rPr>
              <a:t>一个口号启动你的项目</a:t>
            </a:r>
            <a:endParaRPr lang="en-US" b="1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Surprise: </a:t>
            </a:r>
            <a:r>
              <a:rPr lang="en-US" b="1" dirty="0" err="1">
                <a:solidFill>
                  <a:srgbClr val="0000FF"/>
                </a:solidFill>
              </a:rPr>
              <a:t>一个让人惊奇的例子</a:t>
            </a:r>
            <a:endParaRPr lang="en-US" altLang="zh-CN" b="1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Salient: </a:t>
            </a:r>
            <a:r>
              <a:rPr lang="en-US" b="1" dirty="0" err="1">
                <a:solidFill>
                  <a:srgbClr val="0000FF"/>
                </a:solidFill>
              </a:rPr>
              <a:t>总得多少透漏一些你的</a:t>
            </a:r>
            <a:r>
              <a:rPr lang="zh-CN" altLang="en-US" b="1" dirty="0">
                <a:solidFill>
                  <a:srgbClr val="0000FF"/>
                </a:solidFill>
              </a:rPr>
              <a:t>“诀窍”</a:t>
            </a:r>
            <a:endParaRPr lang="en-US" altLang="zh-CN" b="1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Story: </a:t>
            </a:r>
            <a:r>
              <a:rPr lang="en-CN" b="1" dirty="0">
                <a:solidFill>
                  <a:srgbClr val="0000FF"/>
                </a:solidFill>
              </a:rPr>
              <a:t>串成一个故事</a:t>
            </a:r>
            <a:r>
              <a:rPr lang="en-US" b="1" dirty="0">
                <a:solidFill>
                  <a:srgbClr val="0000FF"/>
                </a:solidFill>
              </a:rPr>
              <a:t>. </a:t>
            </a:r>
            <a:r>
              <a:rPr lang="en-US" altLang="zh-CN" b="1" dirty="0">
                <a:solidFill>
                  <a:srgbClr val="0000FF"/>
                </a:solidFill>
              </a:rPr>
              <a:t>Be a story-teller. </a:t>
            </a:r>
            <a:endParaRPr lang="en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27831" y="2960724"/>
            <a:ext cx="8288338" cy="9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lnSpc>
                <a:spcPts val="5200"/>
              </a:lnSpc>
            </a:pPr>
            <a:r>
              <a:rPr lang="en-US" altLang="ja-JP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  <a:p>
            <a:pPr algn="ctr" eaLnBrk="1" hangingPunct="1">
              <a:lnSpc>
                <a:spcPts val="5200"/>
              </a:lnSpc>
            </a:pPr>
            <a:r>
              <a:rPr lang="zh-CN" altLang="en-US" sz="3600" b="1" dirty="0">
                <a:solidFill>
                  <a:srgbClr val="0202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做精彩演讲</a:t>
            </a:r>
          </a:p>
        </p:txBody>
      </p:sp>
    </p:spTree>
    <p:extLst>
      <p:ext uri="{BB962C8B-B14F-4D97-AF65-F5344CB8AC3E}">
        <p14:creationId xmlns:p14="http://schemas.microsoft.com/office/powerpoint/2010/main" val="338463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"/>
    </mc:Choice>
    <mc:Fallback xmlns="">
      <p:transition spd="slow" advTm="754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  <a:pPr>
                <a:defRPr/>
              </a:pPr>
              <a:t>20</a:t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1650" y="209873"/>
            <a:ext cx="8642350" cy="1079500"/>
          </a:xfrm>
        </p:spPr>
        <p:txBody>
          <a:bodyPr/>
          <a:lstStyle/>
          <a:p>
            <a:r>
              <a:rPr lang="zh-CN" altLang="en-US" sz="3600" dirty="0"/>
              <a:t>大忌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1B822-2449-014B-A852-C695D8E23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54" y="1392485"/>
            <a:ext cx="8642350" cy="4957739"/>
          </a:xfrm>
        </p:spPr>
        <p:txBody>
          <a:bodyPr/>
          <a:lstStyle/>
          <a:p>
            <a:r>
              <a:rPr lang="zh-CN" altLang="en-CN" b="1" dirty="0"/>
              <a:t>上来</a:t>
            </a:r>
            <a:r>
              <a:rPr lang="zh-CN" altLang="en-US" b="1" dirty="0"/>
              <a:t>就讲方法，不讲问题是啥、为啥做</a:t>
            </a:r>
            <a:endParaRPr lang="en-US" altLang="zh-CN" b="1" dirty="0"/>
          </a:p>
          <a:p>
            <a:r>
              <a:rPr lang="en-CN" b="1" dirty="0"/>
              <a:t>不讲例子</a:t>
            </a:r>
            <a:r>
              <a:rPr lang="zh-CN" altLang="en-US" b="1" dirty="0"/>
              <a:t>，直接讲</a:t>
            </a:r>
            <a:r>
              <a:rPr lang="en-CN" b="1" dirty="0"/>
              <a:t>抽象的方法</a:t>
            </a:r>
          </a:p>
          <a:p>
            <a:r>
              <a:rPr lang="en-CN" b="1" dirty="0"/>
              <a:t>满屏全是字</a:t>
            </a:r>
            <a:r>
              <a:rPr lang="zh-CN" altLang="en-US" b="1" dirty="0"/>
              <a:t>，密密麻麻</a:t>
            </a:r>
            <a:endParaRPr lang="en-CN" b="1" dirty="0"/>
          </a:p>
          <a:p>
            <a:r>
              <a:rPr lang="en-CN" b="1" dirty="0"/>
              <a:t>英文里用中文标点符号</a:t>
            </a:r>
            <a:r>
              <a:rPr lang="zh-CN" altLang="en-US" b="1" dirty="0"/>
              <a:t>“、”</a:t>
            </a:r>
            <a:endParaRPr lang="en-US" altLang="zh-CN" b="1" dirty="0"/>
          </a:p>
          <a:p>
            <a:r>
              <a:rPr lang="zh-CN" altLang="en-US" b="1" dirty="0"/>
              <a:t>重要的话用嘴巴说，空口说白话、对着空气讲！</a:t>
            </a:r>
            <a:r>
              <a:rPr lang="zh-CN" altLang="en-US" b="1" dirty="0">
                <a:solidFill>
                  <a:srgbClr val="FF0000"/>
                </a:solidFill>
              </a:rPr>
              <a:t>一定要落到纸面上！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配色太阴暗，让人打不起精神！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484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  <a:pPr>
                <a:defRPr/>
              </a:pPr>
              <a:t>21</a:t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0851" y="209873"/>
            <a:ext cx="8642350" cy="1079500"/>
          </a:xfrm>
        </p:spPr>
        <p:txBody>
          <a:bodyPr/>
          <a:lstStyle/>
          <a:p>
            <a:r>
              <a:rPr lang="en-US" altLang="zh-CN" sz="3600" dirty="0"/>
              <a:t>Results</a:t>
            </a:r>
            <a:r>
              <a:rPr lang="zh-CN" altLang="en-US" sz="3600" dirty="0"/>
              <a:t>怎么写？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8B00C19-75F2-9F41-BF73-D5FF44A22762}"/>
              </a:ext>
            </a:extLst>
          </p:cNvPr>
          <p:cNvSpPr txBox="1">
            <a:spLocks/>
          </p:cNvSpPr>
          <p:nvPr/>
        </p:nvSpPr>
        <p:spPr bwMode="auto">
          <a:xfrm>
            <a:off x="881643" y="4711874"/>
            <a:ext cx="7760766" cy="679730"/>
          </a:xfrm>
          <a:prstGeom prst="rect">
            <a:avLst/>
          </a:prstGeom>
          <a:noFill/>
          <a:ln w="635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Char char="–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Char char="•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Bef>
                <a:spcPts val="2400"/>
              </a:spcBef>
              <a:buFont typeface="Wingdings" pitchFamily="2" charset="2"/>
              <a:buNone/>
            </a:pPr>
            <a: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  <a:r>
              <a:rPr lang="en-US" altLang="zh-CN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：直接从</a:t>
            </a:r>
            <a:r>
              <a:rPr lang="en-US" altLang="zh-CN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MSA</a:t>
            </a:r>
            <a: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预测，优于间接预测</a:t>
            </a:r>
            <a:endParaRPr lang="en-US" altLang="zh-CN" b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ED0DA-2434-EB40-87C4-AF7F6C7C4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38" y="1579555"/>
            <a:ext cx="7269923" cy="283355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6F48559-F71C-484E-A8E7-ABA3C7E29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" y="1387585"/>
            <a:ext cx="8642350" cy="4957739"/>
          </a:xfrm>
        </p:spPr>
        <p:txBody>
          <a:bodyPr/>
          <a:lstStyle/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>
                <a:solidFill>
                  <a:srgbClr val="0000FF"/>
                </a:solidFill>
              </a:rPr>
              <a:t>红框</a:t>
            </a:r>
            <a:r>
              <a:rPr lang="en-US" altLang="zh-CN" b="1" dirty="0">
                <a:solidFill>
                  <a:srgbClr val="0000FF"/>
                </a:solidFill>
              </a:rPr>
              <a:t>+</a:t>
            </a:r>
            <a:r>
              <a:rPr lang="zh-CN" altLang="en-US" b="1" dirty="0">
                <a:solidFill>
                  <a:srgbClr val="0000FF"/>
                </a:solidFill>
              </a:rPr>
              <a:t>蓝字，写结论！</a:t>
            </a:r>
            <a:endParaRPr lang="en-US" altLang="zh-CN" b="1" dirty="0">
              <a:solidFill>
                <a:srgbClr val="0000FF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不要光写结果，要写结论！！！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356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  <a:pPr>
                <a:defRPr/>
              </a:pPr>
              <a:t>22</a:t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0851" y="209873"/>
            <a:ext cx="8642350" cy="1079500"/>
          </a:xfrm>
        </p:spPr>
        <p:txBody>
          <a:bodyPr/>
          <a:lstStyle/>
          <a:p>
            <a:r>
              <a:rPr lang="zh-CN" altLang="en-CN" sz="3600" dirty="0"/>
              <a:t>想想</a:t>
            </a:r>
            <a:r>
              <a:rPr lang="en-US" altLang="zh-CN" sz="3600" dirty="0"/>
              <a:t>Bill Gates</a:t>
            </a:r>
            <a:r>
              <a:rPr lang="zh-CN" altLang="en-US" sz="3600" dirty="0"/>
              <a:t>费尽心思。。。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6F48559-F71C-484E-A8E7-ABA3C7E29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50" y="1459215"/>
            <a:ext cx="8171636" cy="2689865"/>
          </a:xfrm>
        </p:spPr>
        <p:txBody>
          <a:bodyPr/>
          <a:lstStyle/>
          <a:p>
            <a:r>
              <a:rPr lang="zh-CN" altLang="en-US" b="1" dirty="0"/>
              <a:t>一定要用缩进</a:t>
            </a:r>
            <a:endParaRPr lang="en-US" altLang="zh-CN" b="1" dirty="0"/>
          </a:p>
          <a:p>
            <a:pPr lvl="1"/>
            <a:r>
              <a:rPr lang="zh-CN" altLang="en-US" b="1" dirty="0"/>
              <a:t>表示思维的</a:t>
            </a:r>
            <a:r>
              <a:rPr lang="zh-CN" altLang="en-US" b="1" dirty="0">
                <a:solidFill>
                  <a:srgbClr val="0000FF"/>
                </a:solidFill>
              </a:rPr>
              <a:t>层次性</a:t>
            </a:r>
            <a:endParaRPr lang="en-US" altLang="zh-CN" b="1" dirty="0">
              <a:solidFill>
                <a:srgbClr val="0000FF"/>
              </a:solidFill>
            </a:endParaRPr>
          </a:p>
          <a:p>
            <a:r>
              <a:rPr lang="zh-CN" altLang="en-US" b="1" dirty="0"/>
              <a:t>一定要用标准文本框</a:t>
            </a:r>
            <a:endParaRPr lang="en-US" altLang="zh-CN" b="1" dirty="0"/>
          </a:p>
          <a:p>
            <a:pPr lvl="1"/>
            <a:r>
              <a:rPr lang="zh-CN" altLang="en-US" b="1" dirty="0"/>
              <a:t>不要自己随便拉个框</a:t>
            </a:r>
            <a:endParaRPr lang="en-US" altLang="zh-CN" b="1" dirty="0"/>
          </a:p>
          <a:p>
            <a:r>
              <a:rPr lang="en-US" altLang="zh-CN" b="1" dirty="0"/>
              <a:t>PPT</a:t>
            </a:r>
            <a:r>
              <a:rPr lang="zh-CN" altLang="en-US" b="1" dirty="0"/>
              <a:t>文本框的配色：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0000FF"/>
                </a:solidFill>
              </a:rPr>
              <a:t>线框深、内里填充色是同色系、浅一些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>
                <a:solidFill>
                  <a:srgbClr val="0000FF"/>
                </a:solidFill>
              </a:rPr>
              <a:t>红框</a:t>
            </a:r>
            <a:r>
              <a:rPr lang="en-US" altLang="zh-CN" b="1" dirty="0">
                <a:solidFill>
                  <a:srgbClr val="0000FF"/>
                </a:solidFill>
              </a:rPr>
              <a:t>+</a:t>
            </a:r>
            <a:r>
              <a:rPr lang="zh-CN" altLang="en-US" b="1" dirty="0">
                <a:solidFill>
                  <a:srgbClr val="0000FF"/>
                </a:solidFill>
              </a:rPr>
              <a:t>蓝字，写结论！</a:t>
            </a:r>
            <a:endParaRPr lang="en-US" altLang="zh-CN" b="1" dirty="0">
              <a:solidFill>
                <a:srgbClr val="0000FF"/>
              </a:solidFill>
            </a:endParaRPr>
          </a:p>
          <a:p>
            <a:endParaRPr lang="en-CN" b="1" dirty="0">
              <a:solidFill>
                <a:srgbClr val="0000FF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01CDC8-22EF-A448-B25F-ED84DA0C89C4}"/>
              </a:ext>
            </a:extLst>
          </p:cNvPr>
          <p:cNvSpPr/>
          <p:nvPr/>
        </p:nvSpPr>
        <p:spPr>
          <a:xfrm>
            <a:off x="899592" y="5229200"/>
            <a:ext cx="2592288" cy="734834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这是Gates精心设计的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EE5D69-A9E5-D947-8680-7FCB2E51DD26}"/>
              </a:ext>
            </a:extLst>
          </p:cNvPr>
          <p:cNvSpPr/>
          <p:nvPr/>
        </p:nvSpPr>
        <p:spPr>
          <a:xfrm>
            <a:off x="4745276" y="5225806"/>
            <a:ext cx="2592288" cy="734834"/>
          </a:xfrm>
          <a:prstGeom prst="roundRect">
            <a:avLst/>
          </a:prstGeom>
          <a:ln w="508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大家好像就是不用</a:t>
            </a:r>
          </a:p>
        </p:txBody>
      </p:sp>
    </p:spTree>
    <p:extLst>
      <p:ext uri="{BB962C8B-B14F-4D97-AF65-F5344CB8AC3E}">
        <p14:creationId xmlns:p14="http://schemas.microsoft.com/office/powerpoint/2010/main" val="4151096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  <a:pPr>
                <a:defRPr/>
              </a:pPr>
              <a:t>23</a:t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0851" y="209873"/>
            <a:ext cx="8642350" cy="1079500"/>
          </a:xfrm>
        </p:spPr>
        <p:txBody>
          <a:bodyPr/>
          <a:lstStyle/>
          <a:p>
            <a:r>
              <a:rPr lang="zh-CN" altLang="en-US" sz="3600" dirty="0"/>
              <a:t>参考资料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6F48559-F71C-484E-A8E7-ABA3C7E29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82" y="1700808"/>
            <a:ext cx="8171636" cy="26898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1.</a:t>
            </a:r>
            <a:r>
              <a:rPr lang="zh-CN" altLang="en-US" b="1" dirty="0"/>
              <a:t> </a:t>
            </a:r>
            <a:r>
              <a:rPr lang="en-US" altLang="zh-CN" b="1" dirty="0"/>
              <a:t>MIT</a:t>
            </a:r>
            <a:r>
              <a:rPr lang="zh-CN" altLang="en-US" b="1" dirty="0"/>
              <a:t>公开课</a:t>
            </a:r>
            <a:r>
              <a:rPr lang="en-US" altLang="zh-CN" b="1" dirty="0"/>
              <a:t> </a:t>
            </a:r>
            <a:r>
              <a:rPr lang="en-US" altLang="zh-CN" b="1" i="1" dirty="0"/>
              <a:t>How to speak</a:t>
            </a:r>
            <a:r>
              <a:rPr lang="en-US" altLang="zh-CN" b="1" dirty="0"/>
              <a:t>, by P. Winston</a:t>
            </a:r>
          </a:p>
          <a:p>
            <a:pPr marL="0" indent="0">
              <a:buNone/>
            </a:pPr>
            <a:r>
              <a:rPr lang="en-US" altLang="zh-CN" b="1" dirty="0">
                <a:hlinkClick r:id="rId3"/>
              </a:rPr>
              <a:t>https://v.qq.com/x/page/q3162hbuktl.html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2. </a:t>
            </a:r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568828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27831" y="2960724"/>
            <a:ext cx="8288338" cy="9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lnSpc>
                <a:spcPts val="5200"/>
              </a:lnSpc>
            </a:pPr>
            <a:r>
              <a:rPr lang="en-US" altLang="ja-JP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</a:p>
          <a:p>
            <a:pPr algn="ctr" eaLnBrk="1" hangingPunct="1">
              <a:lnSpc>
                <a:spcPts val="5200"/>
              </a:lnSpc>
            </a:pPr>
            <a:r>
              <a:rPr lang="zh-CN" altLang="en-US" sz="3600" b="1" dirty="0">
                <a:solidFill>
                  <a:srgbClr val="0202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写精彩文章</a:t>
            </a:r>
          </a:p>
        </p:txBody>
      </p:sp>
    </p:spTree>
    <p:extLst>
      <p:ext uri="{BB962C8B-B14F-4D97-AF65-F5344CB8AC3E}">
        <p14:creationId xmlns:p14="http://schemas.microsoft.com/office/powerpoint/2010/main" val="180959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"/>
    </mc:Choice>
    <mc:Fallback xmlns="">
      <p:transition spd="slow" advTm="754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第一问：目的是啥？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18896A-110F-7B41-B7A9-6F5327F71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40768"/>
            <a:ext cx="5053147" cy="4493101"/>
          </a:xfrm>
        </p:spPr>
      </p:pic>
      <p:sp>
        <p:nvSpPr>
          <p:cNvPr id="4" name="文本框 34">
            <a:extLst>
              <a:ext uri="{FF2B5EF4-FFF2-40B4-BE49-F238E27FC236}">
                <a16:creationId xmlns:a16="http://schemas.microsoft.com/office/drawing/2014/main" id="{8B274DA4-CBDC-7A41-947A-1B6C87685191}"/>
              </a:ext>
            </a:extLst>
          </p:cNvPr>
          <p:cNvSpPr txBox="1"/>
          <p:nvPr/>
        </p:nvSpPr>
        <p:spPr>
          <a:xfrm>
            <a:off x="1403648" y="5906224"/>
            <a:ext cx="6624736" cy="5847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 目的决定讲法：讲脉络 </a:t>
            </a:r>
            <a:r>
              <a:rPr lang="en-US" altLang="zh-CN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vs </a:t>
            </a:r>
            <a:r>
              <a:rPr lang="zh-CN" altLang="en-US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讲细节</a:t>
            </a:r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56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第二问：听众是谁？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3EC7F3-F58D-B040-86DA-ECB35D2F8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6" y="1268413"/>
            <a:ext cx="4386422" cy="3481834"/>
          </a:xfrm>
        </p:spPr>
      </p:pic>
      <p:sp>
        <p:nvSpPr>
          <p:cNvPr id="4" name="文本框 34">
            <a:extLst>
              <a:ext uri="{FF2B5EF4-FFF2-40B4-BE49-F238E27FC236}">
                <a16:creationId xmlns:a16="http://schemas.microsoft.com/office/drawing/2014/main" id="{8B274DA4-CBDC-7A41-947A-1B6C87685191}"/>
              </a:ext>
            </a:extLst>
          </p:cNvPr>
          <p:cNvSpPr txBox="1"/>
          <p:nvPr/>
        </p:nvSpPr>
        <p:spPr>
          <a:xfrm>
            <a:off x="827584" y="5445224"/>
            <a:ext cx="8065591" cy="107721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施一公准则：选择一位听众做</a:t>
            </a:r>
            <a:r>
              <a:rPr lang="en-US" altLang="zh-CN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model</a:t>
            </a:r>
            <a:r>
              <a:rPr lang="zh-CN" altLang="en-US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，写文章</a:t>
            </a:r>
            <a:r>
              <a:rPr lang="en-US" altLang="zh-CN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/PPT</a:t>
            </a:r>
            <a:r>
              <a:rPr lang="zh-CN" altLang="en-US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时要时刻想着</a:t>
            </a:r>
            <a:r>
              <a:rPr lang="en-US" altLang="zh-CN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en-US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是在和</a:t>
            </a:r>
            <a:r>
              <a:rPr lang="en-US" altLang="zh-CN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model</a:t>
            </a:r>
            <a:r>
              <a:rPr lang="zh-CN" altLang="en-US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对话”</a:t>
            </a:r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9433D0-C61D-144D-8CDD-04EEB720C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098" y="1772816"/>
            <a:ext cx="4158240" cy="26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8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第三问：用啥逻辑结构？</a:t>
            </a:r>
            <a:r>
              <a:rPr lang="en-US" altLang="zh-CN" dirty="0"/>
              <a:t>(</a:t>
            </a:r>
            <a:r>
              <a:rPr lang="zh-CN" altLang="en-US" dirty="0"/>
              <a:t>职称篇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FDC31-3C10-3144-B334-B743F25D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867" y="1490117"/>
            <a:ext cx="8893175" cy="5400675"/>
          </a:xfrm>
        </p:spPr>
        <p:txBody>
          <a:bodyPr/>
          <a:lstStyle/>
          <a:p>
            <a:pPr lvl="0"/>
            <a:r>
              <a:rPr lang="zh-CN" altLang="en-US" sz="2400" b="1" dirty="0">
                <a:solidFill>
                  <a:srgbClr val="0202EE"/>
                </a:solidFill>
              </a:rPr>
              <a:t>我是谁？</a:t>
            </a:r>
            <a:endParaRPr lang="en-US" altLang="zh-CN" sz="2400" b="1" dirty="0">
              <a:solidFill>
                <a:srgbClr val="0202EE"/>
              </a:solidFill>
            </a:endParaRPr>
          </a:p>
          <a:p>
            <a:pPr lvl="0"/>
            <a:r>
              <a:rPr lang="zh-CN" altLang="en-US" sz="2400" b="1" dirty="0">
                <a:solidFill>
                  <a:srgbClr val="0202EE"/>
                </a:solidFill>
              </a:rPr>
              <a:t>在做啥？</a:t>
            </a:r>
            <a:endParaRPr lang="en-US" altLang="zh-CN" sz="2400" b="1" dirty="0">
              <a:solidFill>
                <a:srgbClr val="0202EE"/>
              </a:solidFill>
            </a:endParaRPr>
          </a:p>
          <a:p>
            <a:pPr lvl="0"/>
            <a:r>
              <a:rPr lang="zh-CN" altLang="en-US" sz="2400" b="1" dirty="0">
                <a:solidFill>
                  <a:srgbClr val="0202EE"/>
                </a:solidFill>
              </a:rPr>
              <a:t>为啥做？（重要性）</a:t>
            </a:r>
            <a:endParaRPr lang="en-US" altLang="zh-CN" sz="2400" b="1" dirty="0">
              <a:solidFill>
                <a:srgbClr val="0202EE"/>
              </a:solidFill>
            </a:endParaRPr>
          </a:p>
          <a:p>
            <a:pPr lvl="0"/>
            <a:r>
              <a:rPr lang="zh-CN" altLang="en-US" sz="2400" b="1" dirty="0">
                <a:solidFill>
                  <a:srgbClr val="0202EE"/>
                </a:solidFill>
              </a:rPr>
              <a:t>做了啥？（有诀窍，不</a:t>
            </a:r>
            <a:r>
              <a:rPr lang="en-US" altLang="zh-CN" sz="2400" b="1" dirty="0">
                <a:solidFill>
                  <a:srgbClr val="0202EE"/>
                </a:solidFill>
              </a:rPr>
              <a:t>trivial</a:t>
            </a:r>
            <a:r>
              <a:rPr lang="zh-CN" altLang="en-US" sz="2400" b="1" dirty="0">
                <a:solidFill>
                  <a:srgbClr val="0202EE"/>
                </a:solidFill>
              </a:rPr>
              <a:t>）</a:t>
            </a:r>
            <a:endParaRPr lang="en-US" altLang="zh-CN" sz="2400" b="1" dirty="0">
              <a:solidFill>
                <a:srgbClr val="0202EE"/>
              </a:solidFill>
            </a:endParaRPr>
          </a:p>
          <a:p>
            <a:pPr lvl="0"/>
            <a:r>
              <a:rPr lang="zh-CN" altLang="en-US" sz="2400" b="1" dirty="0">
                <a:solidFill>
                  <a:srgbClr val="0202EE"/>
                </a:solidFill>
              </a:rPr>
              <a:t>需要啥？（招了博士生，要干啥）</a:t>
            </a:r>
            <a:endParaRPr lang="en-US" sz="2400" b="1" dirty="0">
              <a:solidFill>
                <a:srgbClr val="0202EE"/>
              </a:solidFill>
            </a:endParaRPr>
          </a:p>
        </p:txBody>
      </p:sp>
      <p:sp>
        <p:nvSpPr>
          <p:cNvPr id="4" name="文本框 34">
            <a:extLst>
              <a:ext uri="{FF2B5EF4-FFF2-40B4-BE49-F238E27FC236}">
                <a16:creationId xmlns:a16="http://schemas.microsoft.com/office/drawing/2014/main" id="{D79D1EF8-CB95-7842-8B7F-1287B2C00F7B}"/>
              </a:ext>
            </a:extLst>
          </p:cNvPr>
          <p:cNvSpPr txBox="1"/>
          <p:nvPr/>
        </p:nvSpPr>
        <p:spPr>
          <a:xfrm>
            <a:off x="683568" y="5805264"/>
            <a:ext cx="8110551" cy="5847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三分钟准则：头三分钟抓不住听众就是失败</a:t>
            </a:r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120694-0DB7-414D-B3C9-4B144339787F}"/>
              </a:ext>
            </a:extLst>
          </p:cNvPr>
          <p:cNvSpPr txBox="1">
            <a:spLocks/>
          </p:cNvSpPr>
          <p:nvPr/>
        </p:nvSpPr>
        <p:spPr bwMode="auto">
          <a:xfrm>
            <a:off x="467545" y="1556793"/>
            <a:ext cx="331236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个人简历</a:t>
            </a:r>
            <a:endParaRPr lang="en-US" altLang="zh-CN" sz="2400" b="1" dirty="0"/>
          </a:p>
          <a:p>
            <a:r>
              <a:rPr lang="zh-CN" altLang="en-US" sz="2400" b="1" dirty="0"/>
              <a:t>项目与经费</a:t>
            </a:r>
            <a:endParaRPr lang="en-US" altLang="zh-CN" sz="2400" b="1" dirty="0"/>
          </a:p>
          <a:p>
            <a:r>
              <a:rPr lang="zh-CN" altLang="en-US" sz="2400" b="1" dirty="0"/>
              <a:t>发表论文</a:t>
            </a:r>
            <a:endParaRPr lang="en-US" altLang="zh-CN" sz="2400" b="1" dirty="0"/>
          </a:p>
          <a:p>
            <a:r>
              <a:rPr lang="zh-CN" altLang="en-US" sz="2400" b="1" dirty="0"/>
              <a:t>典型成果</a:t>
            </a:r>
            <a:r>
              <a:rPr lang="en-US" altLang="zh-CN" sz="2400" b="1" dirty="0"/>
              <a:t>1,2,3</a:t>
            </a:r>
          </a:p>
          <a:p>
            <a:r>
              <a:rPr lang="en-US" altLang="zh-CN" sz="2400" b="1" dirty="0"/>
              <a:t>…….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FE4F1-48B8-7440-BD07-F3F945D35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494324"/>
            <a:ext cx="588234" cy="590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E7DCD2-F436-1E41-B468-4B67F61B9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1" y="4321388"/>
            <a:ext cx="938737" cy="8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第三问：用啥逻辑结构？</a:t>
            </a:r>
            <a:r>
              <a:rPr lang="en-US" altLang="zh-CN" dirty="0"/>
              <a:t> (</a:t>
            </a:r>
            <a:r>
              <a:rPr lang="zh-CN" altLang="en-US" dirty="0"/>
              <a:t>学术篇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FDC31-3C10-3144-B334-B743F25D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867" y="1490117"/>
            <a:ext cx="8893175" cy="5400675"/>
          </a:xfrm>
        </p:spPr>
        <p:txBody>
          <a:bodyPr/>
          <a:lstStyle/>
          <a:p>
            <a:pPr lvl="0"/>
            <a:r>
              <a:rPr lang="zh-CN" altLang="en-US" sz="2400" b="1" dirty="0">
                <a:solidFill>
                  <a:srgbClr val="0202EE"/>
                </a:solidFill>
              </a:rPr>
              <a:t>问题是啥？</a:t>
            </a:r>
            <a:endParaRPr lang="en-US" altLang="zh-CN" sz="2400" b="1" dirty="0">
              <a:solidFill>
                <a:srgbClr val="0202EE"/>
              </a:solidFill>
            </a:endParaRPr>
          </a:p>
          <a:p>
            <a:pPr lvl="0"/>
            <a:r>
              <a:rPr lang="zh-CN" altLang="en-US" sz="2400" b="1" dirty="0">
                <a:solidFill>
                  <a:srgbClr val="0202EE"/>
                </a:solidFill>
              </a:rPr>
              <a:t>为啥做？（重要性）</a:t>
            </a:r>
            <a:endParaRPr lang="en-US" altLang="zh-CN" sz="2400" b="1" dirty="0">
              <a:solidFill>
                <a:srgbClr val="0202EE"/>
              </a:solidFill>
            </a:endParaRPr>
          </a:p>
          <a:p>
            <a:pPr lvl="0"/>
            <a:r>
              <a:rPr lang="zh-CN" altLang="en-US" sz="2400" b="1" dirty="0">
                <a:solidFill>
                  <a:srgbClr val="0202EE"/>
                </a:solidFill>
              </a:rPr>
              <a:t>咋做的？</a:t>
            </a:r>
            <a:endParaRPr lang="en-US" altLang="zh-CN" sz="2400" b="1" dirty="0">
              <a:solidFill>
                <a:srgbClr val="0202EE"/>
              </a:solidFill>
            </a:endParaRPr>
          </a:p>
          <a:p>
            <a:pPr lvl="0"/>
            <a:r>
              <a:rPr lang="zh-CN" altLang="en-US" sz="2400" b="1" dirty="0">
                <a:solidFill>
                  <a:srgbClr val="0202EE"/>
                </a:solidFill>
              </a:rPr>
              <a:t>结果咋样？</a:t>
            </a:r>
            <a:endParaRPr lang="en-US" altLang="zh-CN" sz="2400" b="1" dirty="0">
              <a:solidFill>
                <a:srgbClr val="0202EE"/>
              </a:solidFill>
            </a:endParaRPr>
          </a:p>
          <a:p>
            <a:pPr lvl="0"/>
            <a:r>
              <a:rPr lang="zh-CN" altLang="en-US" sz="2400" b="1" dirty="0">
                <a:solidFill>
                  <a:srgbClr val="0202EE"/>
                </a:solidFill>
              </a:rPr>
              <a:t>有啥结论？</a:t>
            </a:r>
            <a:endParaRPr lang="en-US" sz="2400" b="1" dirty="0">
              <a:solidFill>
                <a:srgbClr val="0202EE"/>
              </a:solidFill>
            </a:endParaRPr>
          </a:p>
        </p:txBody>
      </p:sp>
      <p:sp>
        <p:nvSpPr>
          <p:cNvPr id="4" name="文本框 34">
            <a:extLst>
              <a:ext uri="{FF2B5EF4-FFF2-40B4-BE49-F238E27FC236}">
                <a16:creationId xmlns:a16="http://schemas.microsoft.com/office/drawing/2014/main" id="{D79D1EF8-CB95-7842-8B7F-1287B2C00F7B}"/>
              </a:ext>
            </a:extLst>
          </p:cNvPr>
          <p:cNvSpPr txBox="1"/>
          <p:nvPr/>
        </p:nvSpPr>
        <p:spPr>
          <a:xfrm>
            <a:off x="899592" y="4948566"/>
            <a:ext cx="7632848" cy="156966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 徐志伟准则：只用三句话，给我说清楚！</a:t>
            </a:r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Winston</a:t>
            </a:r>
            <a:r>
              <a:rPr lang="zh-CN" altLang="en-US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准则：讲清楚你的远见和已有成果，五分钟之内！</a:t>
            </a:r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120694-0DB7-414D-B3C9-4B144339787F}"/>
              </a:ext>
            </a:extLst>
          </p:cNvPr>
          <p:cNvSpPr txBox="1">
            <a:spLocks/>
          </p:cNvSpPr>
          <p:nvPr/>
        </p:nvSpPr>
        <p:spPr bwMode="auto">
          <a:xfrm>
            <a:off x="467545" y="1556793"/>
            <a:ext cx="331236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题目</a:t>
            </a:r>
            <a:endParaRPr lang="en-US" altLang="zh-CN" sz="2400" b="1" dirty="0"/>
          </a:p>
          <a:p>
            <a:r>
              <a:rPr lang="zh-CN" altLang="en-US" sz="2400" b="1" dirty="0"/>
              <a:t>我的方法</a:t>
            </a:r>
            <a:endParaRPr lang="en-US" altLang="zh-CN" sz="2400" b="1" dirty="0"/>
          </a:p>
          <a:p>
            <a:r>
              <a:rPr lang="en-US" altLang="zh-CN" sz="2400" b="1" dirty="0"/>
              <a:t>…….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FE4F1-48B8-7440-BD07-F3F945D35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78" y="4190454"/>
            <a:ext cx="588234" cy="590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E7DCD2-F436-1E41-B468-4B67F61B9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668" y="4083746"/>
            <a:ext cx="938737" cy="8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第四问：是逐级细化写的吗？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8590E2-9D73-E243-A609-E84B3ED06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08920"/>
            <a:ext cx="2304256" cy="181130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0DA46F-00E0-2548-8A8A-1BDD552C2775}"/>
              </a:ext>
            </a:extLst>
          </p:cNvPr>
          <p:cNvSpPr/>
          <p:nvPr/>
        </p:nvSpPr>
        <p:spPr>
          <a:xfrm>
            <a:off x="3059832" y="5517232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“一棵树、六句话”作文大法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6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第四问：是逐级细化写的吗？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10EB97-A3C1-9F49-A400-4A53258C7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4320480" cy="3754447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5FA320-A9DE-154F-9A03-06D797A5C487}"/>
              </a:ext>
            </a:extLst>
          </p:cNvPr>
          <p:cNvSpPr/>
          <p:nvPr/>
        </p:nvSpPr>
        <p:spPr>
          <a:xfrm>
            <a:off x="2987824" y="5693469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“一棵树、六句话”作文大法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5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第四问：是逐级细化写的吗？</a:t>
            </a:r>
            <a:endParaRPr lang="en-US" sz="3600" dirty="0"/>
          </a:p>
        </p:txBody>
      </p:sp>
      <p:sp>
        <p:nvSpPr>
          <p:cNvPr id="4" name="文本框 34">
            <a:extLst>
              <a:ext uri="{FF2B5EF4-FFF2-40B4-BE49-F238E27FC236}">
                <a16:creationId xmlns:a16="http://schemas.microsoft.com/office/drawing/2014/main" id="{1BB591F4-2B66-CE4A-810E-85080D38FCF6}"/>
              </a:ext>
            </a:extLst>
          </p:cNvPr>
          <p:cNvSpPr txBox="1"/>
          <p:nvPr/>
        </p:nvSpPr>
        <p:spPr>
          <a:xfrm>
            <a:off x="349881" y="5733256"/>
            <a:ext cx="8444237" cy="107721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Torsten</a:t>
            </a:r>
            <a:r>
              <a:rPr lang="en-US" altLang="zh-CN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3200" b="1" dirty="0">
                <a:solidFill>
                  <a:srgbClr val="0202EE"/>
                </a:solidFill>
                <a:latin typeface="黑体" pitchFamily="49" charset="-122"/>
                <a:ea typeface="黑体" pitchFamily="49" charset="-122"/>
              </a:rPr>
              <a:t> 文章不是一句一句写的，而是像一棵树，由根到枝、由枝到叶，逐层长出来的</a:t>
            </a:r>
            <a:endParaRPr lang="en-US" altLang="zh-CN" sz="3200" b="1" dirty="0">
              <a:solidFill>
                <a:srgbClr val="0202EE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785408-46FF-C54F-80D2-009129657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39" y="1592796"/>
            <a:ext cx="6482782" cy="3672408"/>
          </a:xfrm>
        </p:spPr>
      </p:pic>
    </p:spTree>
    <p:extLst>
      <p:ext uri="{BB962C8B-B14F-4D97-AF65-F5344CB8AC3E}">
        <p14:creationId xmlns:p14="http://schemas.microsoft.com/office/powerpoint/2010/main" val="228035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49424</TotalTime>
  <Words>857</Words>
  <Application>Microsoft Macintosh PowerPoint</Application>
  <PresentationFormat>On-screen Show (4:3)</PresentationFormat>
  <Paragraphs>151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微软雅黑</vt:lpstr>
      <vt:lpstr>黑体</vt:lpstr>
      <vt:lpstr>Arial</vt:lpstr>
      <vt:lpstr>Calibri</vt:lpstr>
      <vt:lpstr>Helvetica</vt:lpstr>
      <vt:lpstr>Times New Roman</vt:lpstr>
      <vt:lpstr>Wingdings</vt:lpstr>
      <vt:lpstr>Office 主题​​</vt:lpstr>
      <vt:lpstr>PowerPoint Presentation</vt:lpstr>
      <vt:lpstr>PowerPoint Presentation</vt:lpstr>
      <vt:lpstr>第一问：目的是啥？</vt:lpstr>
      <vt:lpstr>第二问：听众是谁？</vt:lpstr>
      <vt:lpstr>第三问：用啥逻辑结构？(职称篇)</vt:lpstr>
      <vt:lpstr>第三问：用啥逻辑结构？ (学术篇)</vt:lpstr>
      <vt:lpstr>第四问：是逐级细化写的吗？</vt:lpstr>
      <vt:lpstr>第四问：是逐级细化写的吗？</vt:lpstr>
      <vt:lpstr>第四问：是逐级细化写的吗？</vt:lpstr>
      <vt:lpstr>第五问：是在看图说话吗？</vt:lpstr>
      <vt:lpstr>第六问：最重要的话最显眼吗？</vt:lpstr>
      <vt:lpstr>第七问：内容不能再精简了吗？</vt:lpstr>
      <vt:lpstr>第八问：字数不能再精简了吗？</vt:lpstr>
      <vt:lpstr>第九问：你和观众共焦点吗？</vt:lpstr>
      <vt:lpstr>杂项</vt:lpstr>
      <vt:lpstr>PowerPoint Presentation</vt:lpstr>
      <vt:lpstr>颜色：就三种，红、蓝、黑</vt:lpstr>
      <vt:lpstr>讲任何东西都要分五点</vt:lpstr>
      <vt:lpstr>Patrick Winston的秘诀：一个五星模型</vt:lpstr>
      <vt:lpstr>大忌</vt:lpstr>
      <vt:lpstr>Results怎么写？</vt:lpstr>
      <vt:lpstr>想想Bill Gates费尽心思。。。</vt:lpstr>
      <vt:lpstr>参考资料</vt:lpstr>
      <vt:lpstr>PowerPoint Presentation</vt:lpstr>
    </vt:vector>
  </TitlesOfParts>
  <Company>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ghack</dc:creator>
  <cp:lastModifiedBy>D Bu</cp:lastModifiedBy>
  <cp:revision>1906</cp:revision>
  <dcterms:created xsi:type="dcterms:W3CDTF">2012-05-10T04:43:50Z</dcterms:created>
  <dcterms:modified xsi:type="dcterms:W3CDTF">2020-12-15T03:44:23Z</dcterms:modified>
</cp:coreProperties>
</file>