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70" r:id="rId4"/>
    <p:sldId id="296" r:id="rId5"/>
    <p:sldId id="309" r:id="rId6"/>
    <p:sldId id="314" r:id="rId7"/>
    <p:sldId id="289" r:id="rId8"/>
    <p:sldId id="308" r:id="rId9"/>
    <p:sldId id="297" r:id="rId10"/>
    <p:sldId id="291" r:id="rId11"/>
    <p:sldId id="327" r:id="rId12"/>
    <p:sldId id="315" r:id="rId13"/>
    <p:sldId id="316" r:id="rId14"/>
    <p:sldId id="317" r:id="rId15"/>
    <p:sldId id="318" r:id="rId16"/>
    <p:sldId id="319" r:id="rId17"/>
    <p:sldId id="320" r:id="rId18"/>
    <p:sldId id="326" r:id="rId19"/>
    <p:sldId id="328" r:id="rId20"/>
    <p:sldId id="329" r:id="rId2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5125" userDrawn="1">
          <p15:clr>
            <a:srgbClr val="A4A3A4"/>
          </p15:clr>
        </p15:guide>
        <p15:guide id="3" pos="1542" userDrawn="1">
          <p15:clr>
            <a:srgbClr val="A4A3A4"/>
          </p15:clr>
        </p15:guide>
        <p15:guide id="5" orient="horz" pos="1185" userDrawn="1">
          <p15:clr>
            <a:srgbClr val="A4A3A4"/>
          </p15:clr>
        </p15:guide>
        <p15:guide id="6" orient="horz" pos="2228"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8" autoAdjust="0"/>
    <p:restoredTop sz="94660"/>
  </p:normalViewPr>
  <p:slideViewPr>
    <p:cSldViewPr snapToGrid="0" showGuides="1">
      <p:cViewPr varScale="1">
        <p:scale>
          <a:sx n="104" d="100"/>
          <a:sy n="104" d="100"/>
        </p:scale>
        <p:origin x="677" y="86"/>
      </p:cViewPr>
      <p:guideLst>
        <p:guide orient="horz" pos="2409"/>
        <p:guide pos="5125"/>
        <p:guide pos="1542"/>
        <p:guide orient="horz" pos="1185"/>
        <p:guide orient="horz" pos="2228"/>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23/12/2020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23/12/2020</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23/12/2020</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18" Type="http://schemas.openxmlformats.org/officeDocument/2006/relationships/image" Target="../media/image31.jpeg"/><Relationship Id="rId3" Type="http://schemas.openxmlformats.org/officeDocument/2006/relationships/image" Target="../media/image16.jpeg"/><Relationship Id="rId7" Type="http://schemas.openxmlformats.org/officeDocument/2006/relationships/image" Target="../media/image20.jpeg"/><Relationship Id="rId12" Type="http://schemas.openxmlformats.org/officeDocument/2006/relationships/image" Target="../media/image25.jpeg"/><Relationship Id="rId17" Type="http://schemas.openxmlformats.org/officeDocument/2006/relationships/image" Target="../media/image30.jpeg"/><Relationship Id="rId2" Type="http://schemas.openxmlformats.org/officeDocument/2006/relationships/image" Target="../media/image15.jpeg"/><Relationship Id="rId16" Type="http://schemas.openxmlformats.org/officeDocument/2006/relationships/image" Target="../media/image29.jpeg"/><Relationship Id="rId20" Type="http://schemas.openxmlformats.org/officeDocument/2006/relationships/image" Target="../media/image33.jpeg"/><Relationship Id="rId1" Type="http://schemas.openxmlformats.org/officeDocument/2006/relationships/slideLayout" Target="../slideLayouts/slideLayout18.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jpeg"/><Relationship Id="rId10" Type="http://schemas.openxmlformats.org/officeDocument/2006/relationships/image" Target="../media/image23.jpeg"/><Relationship Id="rId19" Type="http://schemas.openxmlformats.org/officeDocument/2006/relationships/image" Target="../media/image32.jpeg"/><Relationship Id="rId4" Type="http://schemas.openxmlformats.org/officeDocument/2006/relationships/image" Target="../media/image17.jpeg"/><Relationship Id="rId9" Type="http://schemas.openxmlformats.org/officeDocument/2006/relationships/image" Target="../media/image22.jpeg"/><Relationship Id="rId14" Type="http://schemas.openxmlformats.org/officeDocument/2006/relationships/image" Target="../media/image2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18.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18.x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18.xml"/><Relationship Id="rId5" Type="http://schemas.openxmlformats.org/officeDocument/2006/relationships/image" Target="../media/image14.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0113" y="2598231"/>
            <a:ext cx="7962062" cy="1877437"/>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算法设计作业答疑</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4400" b="1" spc="300" dirty="0">
                <a:solidFill>
                  <a:schemeClr val="bg1"/>
                </a:solidFill>
                <a:latin typeface="微软雅黑" panose="020B0503020204020204" pitchFamily="34" charset="-122"/>
                <a:ea typeface="微软雅黑" panose="020B0503020204020204" pitchFamily="34" charset="-122"/>
              </a:rPr>
              <a:t>动态规划部分</a:t>
            </a:r>
            <a:endParaRPr lang="en-US" altLang="zh-CN" sz="4400" b="1" spc="3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5763944" y="576382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授课老师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184335" y="576382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卜东波</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1" name="图片 10" descr="国科大横式cuti"/>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4533900" y="14288"/>
            <a:ext cx="4610100" cy="781050"/>
          </a:xfrm>
          <a:prstGeom prst="rect">
            <a:avLst/>
          </a:prstGeom>
          <a:noFill/>
          <a:ln>
            <a:noFill/>
          </a:ln>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194" name="Picture 2">
            <a:extLst>
              <a:ext uri="{FF2B5EF4-FFF2-40B4-BE49-F238E27FC236}">
                <a16:creationId xmlns:a16="http://schemas.microsoft.com/office/drawing/2014/main" id="{BF966471-B1F2-4C49-A5EB-D54E3BBC1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4B93801-25F4-B34C-927A-FB26DBF4D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D1CA6A1-0907-6E4F-AC6E-FE73576B0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929236DD-5865-374C-A255-A5C3CA43B6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A6356C91-0B60-0D4A-8010-1EEB14F59F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E0040624-88F8-BA40-9716-920E989587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a:extLst>
              <a:ext uri="{FF2B5EF4-FFF2-40B4-BE49-F238E27FC236}">
                <a16:creationId xmlns:a16="http://schemas.microsoft.com/office/drawing/2014/main" id="{0B1A8D87-152B-B24E-8E05-1868955880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a:extLst>
              <a:ext uri="{FF2B5EF4-FFF2-40B4-BE49-F238E27FC236}">
                <a16:creationId xmlns:a16="http://schemas.microsoft.com/office/drawing/2014/main" id="{36CF454F-F4C4-9B40-9089-8B3F3A3B58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DECA6B0A-0C1E-3143-8396-48C1A3BCD6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4" name="Picture 22">
            <a:extLst>
              <a:ext uri="{FF2B5EF4-FFF2-40B4-BE49-F238E27FC236}">
                <a16:creationId xmlns:a16="http://schemas.microsoft.com/office/drawing/2014/main" id="{15B19053-40A7-3144-96EC-3818B53F01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6" name="Picture 24">
            <a:extLst>
              <a:ext uri="{FF2B5EF4-FFF2-40B4-BE49-F238E27FC236}">
                <a16:creationId xmlns:a16="http://schemas.microsoft.com/office/drawing/2014/main" id="{241EF409-A3B3-9341-8AB7-E567D224CD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a:extLst>
              <a:ext uri="{FF2B5EF4-FFF2-40B4-BE49-F238E27FC236}">
                <a16:creationId xmlns:a16="http://schemas.microsoft.com/office/drawing/2014/main" id="{3295928B-49C3-7C45-B578-349E465F24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0" name="Picture 28">
            <a:extLst>
              <a:ext uri="{FF2B5EF4-FFF2-40B4-BE49-F238E27FC236}">
                <a16:creationId xmlns:a16="http://schemas.microsoft.com/office/drawing/2014/main" id="{2070DB9E-03C5-8E4B-B91A-75F042D3D85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2" name="Picture 30">
            <a:extLst>
              <a:ext uri="{FF2B5EF4-FFF2-40B4-BE49-F238E27FC236}">
                <a16:creationId xmlns:a16="http://schemas.microsoft.com/office/drawing/2014/main" id="{1D1602EA-C512-AE4C-9216-737F638D758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4" name="Picture 32">
            <a:extLst>
              <a:ext uri="{FF2B5EF4-FFF2-40B4-BE49-F238E27FC236}">
                <a16:creationId xmlns:a16="http://schemas.microsoft.com/office/drawing/2014/main" id="{ADE0DA79-C0AA-5E45-B012-879771DB0C1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6" name="Picture 34">
            <a:extLst>
              <a:ext uri="{FF2B5EF4-FFF2-40B4-BE49-F238E27FC236}">
                <a16:creationId xmlns:a16="http://schemas.microsoft.com/office/drawing/2014/main" id="{3594B726-B951-A748-A151-4E40FB8900C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28" name="Picture 36">
            <a:extLst>
              <a:ext uri="{FF2B5EF4-FFF2-40B4-BE49-F238E27FC236}">
                <a16:creationId xmlns:a16="http://schemas.microsoft.com/office/drawing/2014/main" id="{A99E7589-0E88-EE48-A852-E1E31E019DE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30" name="Picture 38">
            <a:extLst>
              <a:ext uri="{FF2B5EF4-FFF2-40B4-BE49-F238E27FC236}">
                <a16:creationId xmlns:a16="http://schemas.microsoft.com/office/drawing/2014/main" id="{4B3D35EA-58DC-774F-9319-E3258E184A7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8232" name="Picture 40">
            <a:extLst>
              <a:ext uri="{FF2B5EF4-FFF2-40B4-BE49-F238E27FC236}">
                <a16:creationId xmlns:a16="http://schemas.microsoft.com/office/drawing/2014/main" id="{AB819815-EA2D-BA4D-A3CE-777679EB99C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321467"/>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606117"/>
            <a:ext cx="2768707" cy="369332"/>
          </a:xfrm>
          <a:prstGeom prst="rect">
            <a:avLst/>
          </a:prstGeom>
        </p:spPr>
        <p:txBody>
          <a:bodyPr wrap="none">
            <a:spAutoFit/>
          </a:bodyPr>
          <a:lstStyle/>
          <a:p>
            <a:pPr lvl="0" algn="just"/>
            <a:r>
              <a:rPr lang="en-US" altLang="zh-CN" dirty="0">
                <a:latin typeface="Times New Roman" panose="02020603050405020304" pitchFamily="18" charset="0"/>
                <a:cs typeface="Times New Roman" panose="02020603050405020304" pitchFamily="18" charset="0"/>
              </a:rPr>
              <a:t>LeetCode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403. Frog Jump</a:t>
            </a:r>
          </a:p>
        </p:txBody>
      </p:sp>
    </p:spTree>
    <p:extLst>
      <p:ext uri="{BB962C8B-B14F-4D97-AF65-F5344CB8AC3E}">
        <p14:creationId xmlns:p14="http://schemas.microsoft.com/office/powerpoint/2010/main" val="365646842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2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2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2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2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2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69297" y="889462"/>
            <a:ext cx="8441566" cy="923330"/>
          </a:xfrm>
          <a:prstGeom prst="rect">
            <a:avLst/>
          </a:prstGeom>
          <a:noFill/>
        </p:spPr>
        <p:txBody>
          <a:bodyPr wrap="square" rtlCol="0">
            <a:spAutoFit/>
          </a:bodyPr>
          <a:lstStyle/>
          <a:p>
            <a:r>
              <a:rPr lang="zh-CN" altLang="en-US" b="1" dirty="0"/>
              <a:t>问题描述：</a:t>
            </a:r>
            <a:r>
              <a:rPr lang="zh-CN" altLang="en-US" dirty="0"/>
              <a:t>给定一个整数 </a:t>
            </a:r>
            <a:r>
              <a:rPr lang="en-US" altLang="zh-CN" dirty="0"/>
              <a:t>n</a:t>
            </a:r>
            <a:r>
              <a:rPr lang="zh-CN" altLang="en-US" dirty="0"/>
              <a:t>，求以 </a:t>
            </a:r>
            <a:r>
              <a:rPr lang="en-US" altLang="zh-CN" dirty="0"/>
              <a:t>1 ... n </a:t>
            </a:r>
            <a:r>
              <a:rPr lang="zh-CN" altLang="en-US" dirty="0"/>
              <a:t>为节点组成的二叉搜索树有多少种？ </a:t>
            </a:r>
            <a:endParaRPr lang="en-US" altLang="zh-CN" dirty="0"/>
          </a:p>
          <a:p>
            <a:r>
              <a:rPr lang="zh-CN" altLang="en-US" b="1" dirty="0"/>
              <a:t>输         入：</a:t>
            </a:r>
            <a:r>
              <a:rPr lang="zh-CN" altLang="en-US" dirty="0"/>
              <a:t>数字</a:t>
            </a:r>
            <a:r>
              <a:rPr lang="en-US" altLang="zh-CN" dirty="0"/>
              <a:t>n</a:t>
            </a:r>
            <a:r>
              <a:rPr lang="zh-CN" altLang="en-US" dirty="0"/>
              <a:t>。</a:t>
            </a:r>
            <a:endParaRPr lang="en-US" altLang="zh-CN" dirty="0"/>
          </a:p>
          <a:p>
            <a:r>
              <a:rPr lang="zh-CN" altLang="en-US" b="1" dirty="0"/>
              <a:t>输         出：</a:t>
            </a:r>
            <a:r>
              <a:rPr lang="zh-CN" altLang="en-US" dirty="0"/>
              <a:t>二叉搜索树的数目。</a:t>
            </a:r>
          </a:p>
        </p:txBody>
      </p:sp>
      <p:sp>
        <p:nvSpPr>
          <p:cNvPr id="37" name="文本框 36"/>
          <p:cNvSpPr txBox="1"/>
          <p:nvPr/>
        </p:nvSpPr>
        <p:spPr>
          <a:xfrm>
            <a:off x="288762" y="4250434"/>
            <a:ext cx="8211822" cy="2308324"/>
          </a:xfrm>
          <a:prstGeom prst="rect">
            <a:avLst/>
          </a:prstGeom>
          <a:noFill/>
        </p:spPr>
        <p:txBody>
          <a:bodyPr wrap="square" rtlCol="0">
            <a:spAutoFit/>
          </a:bodyPr>
          <a:lstStyle/>
          <a:p>
            <a:r>
              <a:rPr lang="zh-CN" altLang="en-US" b="1" dirty="0"/>
              <a:t>观察：</a:t>
            </a:r>
            <a:endParaRPr lang="en-US" altLang="zh-CN" b="1" dirty="0"/>
          </a:p>
          <a:p>
            <a:r>
              <a:rPr lang="en-US" altLang="zh-CN" dirty="0"/>
              <a:t>    </a:t>
            </a:r>
            <a:r>
              <a:rPr lang="zh-CN" altLang="en-US" dirty="0"/>
              <a:t>对于以</a:t>
            </a:r>
            <a:r>
              <a:rPr lang="en-US" altLang="zh-CN" dirty="0">
                <a:latin typeface="Segoe UI" panose="020B0502040204020203" pitchFamily="34" charset="0"/>
                <a:cs typeface="Segoe UI" panose="020B0502040204020203" pitchFamily="34" charset="0"/>
              </a:rPr>
              <a:t>1~n</a:t>
            </a:r>
            <a:r>
              <a:rPr lang="zh-CN" altLang="en-US" dirty="0"/>
              <a:t>为节点值组成的二叉树中，</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每个数都可以作为根节点的节点值，当以</a:t>
            </a:r>
            <a:r>
              <a:rPr lang="en-US" altLang="zh-CN" dirty="0" err="1"/>
              <a:t>i</a:t>
            </a:r>
            <a:r>
              <a:rPr lang="zh-CN" altLang="en-US" dirty="0"/>
              <a:t>作为根节点时，</a:t>
            </a:r>
            <a:r>
              <a:rPr lang="en-US" altLang="zh-CN" dirty="0">
                <a:latin typeface="Segoe UI" panose="020B0502040204020203" pitchFamily="34" charset="0"/>
                <a:cs typeface="Segoe UI" panose="020B0502040204020203" pitchFamily="34" charset="0"/>
              </a:rPr>
              <a:t>1~(i-1)</a:t>
            </a:r>
            <a:r>
              <a:rPr lang="zh-CN" altLang="en-US" dirty="0">
                <a:latin typeface="Segoe UI" panose="020B0502040204020203" pitchFamily="34" charset="0"/>
                <a:cs typeface="Segoe UI" panose="020B0502040204020203" pitchFamily="34" charset="0"/>
              </a:rPr>
              <a:t> </a:t>
            </a:r>
            <a:r>
              <a:rPr lang="zh-CN" altLang="en-US" dirty="0"/>
              <a:t>这些数位于根节点的左子树中，</a:t>
            </a:r>
            <a:r>
              <a:rPr lang="en-US" altLang="zh-CN" dirty="0">
                <a:latin typeface="Segoe UI" panose="020B0502040204020203" pitchFamily="34" charset="0"/>
                <a:cs typeface="Segoe UI" panose="020B0502040204020203" pitchFamily="34" charset="0"/>
              </a:rPr>
              <a:t>(i+1)~n</a:t>
            </a:r>
            <a:r>
              <a:rPr lang="zh-CN" altLang="en-US" dirty="0"/>
              <a:t>这些数位于根节点的右子节点中</a:t>
            </a:r>
            <a:r>
              <a:rPr lang="en-US" altLang="zh-CN" dirty="0"/>
              <a:t>,</a:t>
            </a:r>
            <a:r>
              <a:rPr lang="zh-CN" altLang="en-US" dirty="0"/>
              <a:t>即当以</a:t>
            </a:r>
            <a:r>
              <a:rPr lang="en-US" altLang="zh-CN" dirty="0" err="1"/>
              <a:t>i</a:t>
            </a:r>
            <a:r>
              <a:rPr lang="zh-CN" altLang="en-US" dirty="0"/>
              <a:t>作为根节点时有</a:t>
            </a:r>
            <a:r>
              <a:rPr lang="en-US" altLang="zh-CN" dirty="0"/>
              <a:t>2</a:t>
            </a:r>
            <a:r>
              <a:rPr lang="zh-CN" altLang="en-US" dirty="0"/>
              <a:t>个子问题，而</a:t>
            </a:r>
            <a:r>
              <a:rPr lang="en-US" altLang="zh-CN" dirty="0">
                <a:latin typeface="Segoe UI" panose="020B0502040204020203" pitchFamily="34" charset="0"/>
                <a:cs typeface="Segoe UI" panose="020B0502040204020203" pitchFamily="34" charset="0"/>
              </a:rPr>
              <a:t>1~n</a:t>
            </a:r>
            <a:r>
              <a:rPr lang="zh-CN" altLang="en-US" dirty="0"/>
              <a:t>每个数都可以作为根节点的节点值，所以总共有</a:t>
            </a:r>
            <a:r>
              <a:rPr lang="en-US" altLang="zh-CN" dirty="0"/>
              <a:t>2n</a:t>
            </a:r>
            <a:r>
              <a:rPr lang="zh-CN" altLang="en-US" dirty="0"/>
              <a:t>个子问题。</a:t>
            </a:r>
            <a:endParaRPr lang="en-US" altLang="zh-CN" dirty="0"/>
          </a:p>
          <a:p>
            <a:r>
              <a:rPr lang="zh-CN" altLang="en-US" dirty="0"/>
              <a:t>    以</a:t>
            </a:r>
            <a:r>
              <a:rPr lang="en-US" altLang="zh-CN" dirty="0">
                <a:latin typeface="Segoe UI" panose="020B0502040204020203" pitchFamily="34" charset="0"/>
                <a:cs typeface="Segoe UI" panose="020B0502040204020203" pitchFamily="34" charset="0"/>
              </a:rPr>
              <a:t>(i+1)~n</a:t>
            </a:r>
            <a:r>
              <a:rPr lang="zh-CN" altLang="en-US" dirty="0"/>
              <a:t>为节点组成二叉搜索树的数目等于以</a:t>
            </a:r>
            <a:r>
              <a:rPr lang="en-US" altLang="zh-CN" dirty="0">
                <a:latin typeface="Segoe UI" panose="020B0502040204020203" pitchFamily="34" charset="0"/>
                <a:cs typeface="Segoe UI" panose="020B0502040204020203" pitchFamily="34" charset="0"/>
              </a:rPr>
              <a:t>1~(n-</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a:t>
            </a:r>
            <a:r>
              <a:rPr lang="zh-CN" altLang="en-US" dirty="0"/>
              <a:t>为节点组成二叉搜索树的数目。</a:t>
            </a:r>
            <a:endParaRPr lang="en-US" altLang="zh-CN" b="1" dirty="0"/>
          </a:p>
          <a:p>
            <a:endParaRPr lang="en-US" altLang="zh-CN" dirty="0"/>
          </a:p>
        </p:txBody>
      </p:sp>
      <p:sp>
        <p:nvSpPr>
          <p:cNvPr id="2" name="矩形 1">
            <a:extLst>
              <a:ext uri="{FF2B5EF4-FFF2-40B4-BE49-F238E27FC236}">
                <a16:creationId xmlns:a16="http://schemas.microsoft.com/office/drawing/2014/main" id="{507A1656-E3D3-0A46-9227-D2E91ABD329C}"/>
              </a:ext>
            </a:extLst>
          </p:cNvPr>
          <p:cNvSpPr/>
          <p:nvPr/>
        </p:nvSpPr>
        <p:spPr>
          <a:xfrm>
            <a:off x="2838623" y="2062117"/>
            <a:ext cx="4572000" cy="1938992"/>
          </a:xfrm>
          <a:prstGeom prst="rect">
            <a:avLst/>
          </a:prstGeom>
        </p:spPr>
        <p:txBody>
          <a:bodyPr wrap="square">
            <a:spAutoFit/>
          </a:bodyPr>
          <a:lstStyle/>
          <a:p>
            <a:r>
              <a:rPr lang="zh-CN" altLang="en-US" sz="2400" dirty="0"/>
              <a:t> 1            3     3      2      1</a:t>
            </a:r>
          </a:p>
          <a:p>
            <a:r>
              <a:rPr lang="zh-CN" altLang="en-US" sz="2400" dirty="0"/>
              <a:t>    \        /      /      /  \      \</a:t>
            </a:r>
          </a:p>
          <a:p>
            <a:r>
              <a:rPr lang="zh-CN" altLang="en-US" sz="2400" dirty="0"/>
              <a:t>     3      2     1     1    3      2</a:t>
            </a:r>
          </a:p>
          <a:p>
            <a:r>
              <a:rPr lang="zh-CN" altLang="en-US" sz="2400" dirty="0"/>
              <a:t>    /      /        \                     \</a:t>
            </a:r>
          </a:p>
          <a:p>
            <a:r>
              <a:rPr lang="zh-CN" altLang="en-US" sz="2400" dirty="0"/>
              <a:t>  2      1          2                     3</a:t>
            </a:r>
          </a:p>
        </p:txBody>
      </p:sp>
      <p:sp>
        <p:nvSpPr>
          <p:cNvPr id="48" name="矩形 47">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矩形 48">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75004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6638099"/>
              </a:xfrm>
              <a:prstGeom prst="rect">
                <a:avLst/>
              </a:prstGeom>
              <a:noFill/>
            </p:spPr>
            <p:txBody>
              <a:bodyPr wrap="square" rtlCol="0">
                <a:spAutoFit/>
              </a:bodyPr>
              <a:lstStyle/>
              <a:p>
                <a:r>
                  <a:rPr lang="zh-CN" altLang="en-US" b="1" dirty="0"/>
                  <a:t>递推关系式：</a:t>
                </a:r>
                <a:endParaRPr lang="en-US" altLang="zh-CN" b="1" dirty="0"/>
              </a:p>
              <a:p>
                <a:pPr lvl="1"/>
                <a:r>
                  <a:rPr lang="zh-CN" altLang="en-US" dirty="0"/>
                  <a:t>用</a:t>
                </a:r>
                <a:r>
                  <a:rPr lang="en-US" altLang="zh-CN" dirty="0"/>
                  <a:t>f(</a:t>
                </a:r>
                <a:r>
                  <a:rPr lang="en-US" altLang="zh-CN" dirty="0" err="1"/>
                  <a:t>i</a:t>
                </a:r>
                <a:r>
                  <a:rPr lang="en-US" altLang="zh-CN" dirty="0"/>
                  <a:t>)</a:t>
                </a:r>
                <a:r>
                  <a:rPr lang="zh-CN" altLang="en-US" dirty="0"/>
                  <a:t>表示</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pPr lvl="1"/>
                <a:r>
                  <a:rPr lang="en-US" altLang="zh-CN" dirty="0">
                    <a:latin typeface="Cambria Math" panose="02040503050406030204" pitchFamily="18" charset="0"/>
                    <a:ea typeface="Cambria Math" panose="02040503050406030204" pitchFamily="18" charset="0"/>
                  </a:rPr>
                  <a:t>f(</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f(0)</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f(i-1)</a:t>
                </a:r>
                <a:r>
                  <a:rPr lang="en-US" altLang="zh-CN" dirty="0">
                    <a:latin typeface="Cambria Math" panose="02040503050406030204" pitchFamily="18" charset="0"/>
                  </a:rPr>
                  <a:t>    </a:t>
                </a:r>
                <a:r>
                  <a:rPr lang="en-US" altLang="zh-CN" dirty="0"/>
                  <a:t>//</a:t>
                </a:r>
                <a:r>
                  <a:rPr lang="zh-CN" altLang="en-US" dirty="0"/>
                  <a:t>以</a:t>
                </a:r>
                <a:r>
                  <a:rPr lang="en-US" altLang="zh-CN" dirty="0"/>
                  <a:t>1</a:t>
                </a:r>
                <a:r>
                  <a:rPr lang="zh-CN" altLang="en-US" dirty="0"/>
                  <a:t>为根</a:t>
                </a:r>
                <a:r>
                  <a:rPr lang="en-US" altLang="zh-CN" dirty="0"/>
                  <a:t>,</a:t>
                </a:r>
                <a:r>
                  <a:rPr lang="en-US" altLang="zh-CN" dirty="0">
                    <a:latin typeface="Segoe UI" panose="020B0502040204020203" pitchFamily="34" charset="0"/>
                    <a:cs typeface="Segoe UI" panose="020B0502040204020203" pitchFamily="34" charset="0"/>
                  </a:rPr>
                  <a:t>2~i</a:t>
                </a:r>
                <a:r>
                  <a:rPr lang="zh-CN" altLang="en-US" dirty="0"/>
                  <a:t>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f(i-2)</a:t>
                </a:r>
                <a:r>
                  <a:rPr lang="zh-CN" altLang="en-US" dirty="0">
                    <a:latin typeface="Cambria Math" panose="02040503050406030204" pitchFamily="18" charset="0"/>
                  </a:rPr>
                  <a:t>    </a:t>
                </a:r>
                <a:r>
                  <a:rPr lang="en-US" altLang="zh-CN" dirty="0"/>
                  <a:t>//</a:t>
                </a:r>
                <a:r>
                  <a:rPr lang="zh-CN" altLang="en-US" dirty="0"/>
                  <a:t>以</a:t>
                </a:r>
                <a:r>
                  <a:rPr lang="en-US" altLang="zh-CN" dirty="0"/>
                  <a:t>2</a:t>
                </a:r>
                <a:r>
                  <a:rPr lang="zh-CN" altLang="en-US" dirty="0"/>
                  <a:t>为根</a:t>
                </a:r>
                <a:r>
                  <a:rPr lang="en-US" altLang="zh-CN" dirty="0"/>
                  <a:t>,1</a:t>
                </a:r>
                <a:r>
                  <a:rPr lang="zh-CN" altLang="en-US" dirty="0"/>
                  <a:t>作为左子树，</a:t>
                </a:r>
                <a:r>
                  <a:rPr lang="en-US" altLang="zh-CN" dirty="0">
                    <a:latin typeface="Segoe UI" panose="020B0502040204020203" pitchFamily="34" charset="0"/>
                    <a:cs typeface="Segoe UI" panose="020B0502040204020203" pitchFamily="34" charset="0"/>
                  </a:rPr>
                  <a:t>3~i</a:t>
                </a:r>
                <a:r>
                  <a:rPr lang="zh-CN" altLang="en-US" dirty="0"/>
                  <a:t>作为右子树</a:t>
                </a:r>
                <a:endParaRPr lang="en-US" altLang="zh-CN" dirty="0"/>
              </a:p>
              <a:p>
                <a:pPr lvl="1"/>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p>
              <a:p>
                <a:pPr lvl="1"/>
                <a:r>
                  <a:rPr lang="zh-CN" altLang="en-US" dirty="0"/>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f(i-1)</a:t>
                </a:r>
                <a:r>
                  <a:rPr lang="zh-CN" altLang="en-US" dirty="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 </m:t>
                    </m:r>
                  </m:oMath>
                </a14:m>
                <a:r>
                  <a:rPr lang="en-US" altLang="zh-CN" dirty="0">
                    <a:latin typeface="Cambria Math" panose="02040503050406030204" pitchFamily="18" charset="0"/>
                    <a:ea typeface="Cambria Math" panose="02040503050406030204" pitchFamily="18" charset="0"/>
                  </a:rPr>
                  <a:t>f(0)</a:t>
                </a:r>
                <a:r>
                  <a:rPr lang="zh-CN" altLang="en-US" dirty="0">
                    <a:latin typeface="Cambria Math" panose="02040503050406030204" pitchFamily="18" charset="0"/>
                  </a:rPr>
                  <a:t>   </a:t>
                </a:r>
                <a:r>
                  <a:rPr lang="en-US" altLang="zh-CN" dirty="0"/>
                  <a:t>//</a:t>
                </a:r>
                <a:r>
                  <a:rPr lang="zh-CN" altLang="en-US" dirty="0"/>
                  <a:t>以</a:t>
                </a:r>
                <a:r>
                  <a:rPr lang="en-US" altLang="zh-CN" dirty="0" err="1"/>
                  <a:t>i</a:t>
                </a:r>
                <a:r>
                  <a:rPr lang="zh-CN" altLang="en-US" dirty="0"/>
                  <a:t>为根，</a:t>
                </a:r>
                <a:r>
                  <a:rPr lang="en-US" altLang="zh-CN" dirty="0">
                    <a:latin typeface="Segoe UI" panose="020B0502040204020203" pitchFamily="34" charset="0"/>
                    <a:cs typeface="Segoe UI" panose="020B0502040204020203" pitchFamily="34" charset="0"/>
                  </a:rPr>
                  <a:t>1~(i-1)</a:t>
                </a:r>
                <a:r>
                  <a:rPr lang="zh-CN" altLang="en-US" dirty="0"/>
                  <a:t>作为左子树</a:t>
                </a:r>
                <a:endParaRPr lang="en-US" altLang="zh-CN" dirty="0"/>
              </a:p>
              <a:p>
                <a:pPr lvl="1"/>
                <a:endParaRPr lang="en-US" altLang="zh-CN" dirty="0"/>
              </a:p>
              <a:p>
                <a:pPr lvl="1"/>
                <a14:m>
                  <m:oMathPara xmlns:m="http://schemas.openxmlformats.org/officeDocument/2006/math">
                    <m:oMathParaPr>
                      <m:jc m:val="left"/>
                    </m:oMathParaPr>
                    <m:oMath xmlns:m="http://schemas.openxmlformats.org/officeDocument/2006/math">
                      <m:r>
                        <a:rPr lang="zh-CN" altLang="en-US" sz="1600" i="1" dirty="0" smtClean="0">
                          <a:latin typeface="Cambria Math" panose="02040503050406030204" pitchFamily="18" charset="0"/>
                          <a:ea typeface="Cambria Math" panose="02040503050406030204" pitchFamily="18" charset="0"/>
                          <a:cs typeface="Times New Roman" panose="02020603050405020304" pitchFamily="18" charset="0"/>
                        </a:rPr>
                        <m:t>即</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i</m:t>
                          </m:r>
                        </m:e>
                      </m:d>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a:latin typeface="Cambria Math" panose="02040503050406030204" pitchFamily="18" charset="0"/>
                          <a:cs typeface="Times New Roman" panose="02020603050405020304" pitchFamily="18" charset="0"/>
                        </a:rPr>
                        <m:t> </m:t>
                      </m:r>
                      <m:nary>
                        <m:naryPr>
                          <m:chr m:val="∑"/>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𝑗</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sup>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sz="1600" i="1">
                              <a:latin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i="1">
                              <a:latin typeface="Cambria Math" panose="02040503050406030204" pitchFamily="18" charset="0"/>
                              <a:ea typeface="Cambria Math" panose="02040503050406030204" pitchFamily="18" charset="0"/>
                              <a:cs typeface="Times New Roman" panose="02020603050405020304" pitchFamily="18" charset="0"/>
                            </a:rPr>
                            <m:t>j</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dirty="0">
                  <a:latin typeface="Cambria Math" panose="02040503050406030204" pitchFamily="18" charset="0"/>
                  <a:ea typeface="Cambria Math" panose="02040503050406030204" pitchFamily="18" charset="0"/>
                </a:endParaRPr>
              </a:p>
              <a:p>
                <a:endParaRPr lang="en-US" altLang="zh-CN" dirty="0"/>
              </a:p>
              <a:p>
                <a:r>
                  <a:rPr lang="zh-CN" altLang="en-US" b="1" dirty="0"/>
                  <a:t>伪代码：</a:t>
                </a:r>
                <a:endParaRPr lang="en-US" altLang="zh-CN" b="1" dirty="0"/>
              </a:p>
              <a:p>
                <a:pPr lvl="1"/>
                <a14:m>
                  <m:oMathPara xmlns:m="http://schemas.openxmlformats.org/officeDocument/2006/math">
                    <m:oMathParaPr>
                      <m:jc m:val="left"/>
                    </m:oMathParaPr>
                    <m:oMath xmlns:m="http://schemas.openxmlformats.org/officeDocument/2006/math">
                      <m:r>
                        <a:rPr lang="en-US" altLang="zh-CN" b="1" i="1">
                          <a:latin typeface="Cambria Math" panose="02040503050406030204" pitchFamily="18" charset="0"/>
                          <a:cs typeface="Times New Roman" panose="02020603050405020304" pitchFamily="18" charset="0"/>
                        </a:rPr>
                        <m:t>𝒇𝒖𝒏𝒄𝒕𝒊𝒐𝒏</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𝐵𝑆𝑇</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𝑛</m:t>
                          </m:r>
                        </m:e>
                      </m:d>
                      <m:r>
                        <a:rPr lang="en-US" altLang="zh-CN" i="1">
                          <a:latin typeface="Cambria Math" panose="02040503050406030204" pitchFamily="18" charset="0"/>
                          <a:cs typeface="Times New Roman" panose="02020603050405020304" pitchFamily="18" charset="0"/>
                        </a:rPr>
                        <m:t>:</m:t>
                      </m:r>
                    </m:oMath>
                  </m:oMathPara>
                </a14:m>
                <a:endParaRPr lang="en-US" altLang="zh-CN" i="1" dirty="0">
                  <a:latin typeface="Cambria Math" panose="02040503050406030204" pitchFamily="18" charset="0"/>
                  <a:cs typeface="Times New Roman" panose="02020603050405020304" pitchFamily="18" charset="0"/>
                </a:endParaRP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 </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oMath>
                </a14:m>
                <a:r>
                  <a:rPr lang="en-US" altLang="zh-CN" i="1" dirty="0">
                    <a:solidFill>
                      <a:srgbClr val="FF0000"/>
                    </a:solidFill>
                  </a:rPr>
                  <a:t>;</a:t>
                </a:r>
              </a:p>
              <a:p>
                <a:pPr lvl="1"/>
                <a:r>
                  <a:rPr lang="zh-CN" altLang="en-US" i="1" dirty="0">
                    <a:solidFill>
                      <a:srgbClr val="FF0000"/>
                    </a:solidFill>
                  </a:rPr>
                  <a:t>       </a:t>
                </a:r>
                <a14:m>
                  <m:oMath xmlns:m="http://schemas.openxmlformats.org/officeDocument/2006/math">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0</m:t>
                        </m:r>
                      </m:e>
                    </m:d>
                    <m:r>
                      <a:rPr lang="en-US" altLang="zh-CN" i="1">
                        <a:solidFill>
                          <a:srgbClr val="FF0000"/>
                        </a:solidFill>
                        <a:latin typeface="Cambria Math" panose="02040503050406030204" pitchFamily="18" charset="0"/>
                      </a:rPr>
                      <m:t>= 1,</m:t>
                    </m:r>
                    <m:r>
                      <a:rPr lang="en-US" altLang="zh-CN" i="1">
                        <a:solidFill>
                          <a:srgbClr val="FF0000"/>
                        </a:solidFill>
                        <a:latin typeface="Cambria Math" panose="02040503050406030204" pitchFamily="18" charset="0"/>
                      </a:rPr>
                      <m:t>𝑎</m:t>
                    </m:r>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1</m:t>
                        </m:r>
                      </m:e>
                    </m:d>
                    <m:r>
                      <a:rPr lang="en-US" altLang="zh-CN" i="1">
                        <a:solidFill>
                          <a:srgbClr val="FF0000"/>
                        </a:solidFill>
                        <a:latin typeface="Cambria Math" panose="02040503050406030204" pitchFamily="18" charset="0"/>
                      </a:rPr>
                      <m:t>= 1;</m:t>
                    </m:r>
                  </m:oMath>
                </a14:m>
                <a:endParaRPr lang="en-US" altLang="zh-CN" i="1" dirty="0">
                  <a:solidFill>
                    <a:srgbClr val="FF0000"/>
                  </a:solidFill>
                </a:endParaRPr>
              </a:p>
              <a:p>
                <a:pPr lvl="1"/>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=2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m:oMathPara>
                </a14:m>
                <a:endParaRPr lang="en-US" altLang="zh-CN" i="1" dirty="0"/>
              </a:p>
              <a:p>
                <a:pPr lvl="1"/>
                <a:r>
                  <a:rPr lang="zh-CN" altLang="en-US" i="1" dirty="0"/>
                  <a:t>       </a:t>
                </a:r>
                <a14:m>
                  <m:oMath xmlns:m="http://schemas.openxmlformats.org/officeDocument/2006/math">
                    <m:r>
                      <a:rPr lang="zh-CN" altLang="en-US" i="1">
                        <a:latin typeface="Cambria Math" panose="02040503050406030204" pitchFamily="18" charset="0"/>
                      </a:rPr>
                      <m:t>        </m:t>
                    </m:r>
                    <m:r>
                      <a:rPr lang="en-US" altLang="zh-CN" i="1">
                        <a:latin typeface="Cambria Math" panose="02040503050406030204" pitchFamily="18" charset="0"/>
                      </a:rPr>
                      <m:t>𝑓𝑜𝑟</m:t>
                    </m:r>
                    <m:r>
                      <a:rPr lang="en-US" altLang="zh-CN" i="1">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 1 </m:t>
                    </m:r>
                    <m:r>
                      <a:rPr lang="en-US" altLang="zh-CN" i="1">
                        <a:latin typeface="Cambria Math" panose="02040503050406030204" pitchFamily="18" charset="0"/>
                      </a:rPr>
                      <m:t>𝑡𝑜</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p>
              <a:p>
                <a:pPr lvl="1"/>
                <a:r>
                  <a:rPr lang="zh-CN" altLang="en-US" dirty="0">
                    <a:solidFill>
                      <a:schemeClr val="tx1"/>
                    </a:solidFill>
                  </a:rPr>
                  <a:t>               </a:t>
                </a:r>
                <a14:m>
                  <m:oMath xmlns:m="http://schemas.openxmlformats.org/officeDocument/2006/math">
                    <m:r>
                      <a:rPr lang="zh-CN" altLang="en-US" dirty="0">
                        <a:solidFill>
                          <a:schemeClr val="tx1"/>
                        </a:solidFill>
                        <a:latin typeface="Cambria Math" panose="02040503050406030204" pitchFamily="18" charset="0"/>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 =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 −1]∗</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i</m:t>
                    </m:r>
                    <m:r>
                      <m:rPr>
                        <m:nor/>
                      </m:rPr>
                      <a:rPr lang="en-US" altLang="zh-CN" i="1" dirty="0">
                        <a:solidFill>
                          <a:schemeClr val="tx1"/>
                        </a:solidFill>
                      </a:rPr>
                      <m:t>−</m:t>
                    </m:r>
                    <m:r>
                      <m:rPr>
                        <m:nor/>
                      </m:rPr>
                      <a:rPr lang="en-US" altLang="zh-CN" i="1" dirty="0">
                        <a:solidFill>
                          <a:schemeClr val="tx1"/>
                        </a:solidFill>
                      </a:rPr>
                      <m:t>j</m:t>
                    </m:r>
                    <m:r>
                      <m:rPr>
                        <m:nor/>
                      </m:rPr>
                      <a:rPr lang="en-US" altLang="zh-CN" i="1" dirty="0">
                        <a:solidFill>
                          <a:schemeClr val="tx1"/>
                        </a:solidFill>
                      </a:rPr>
                      <m:t>]</m:t>
                    </m:r>
                  </m:oMath>
                </a14:m>
                <a:r>
                  <a:rPr lang="en-US" altLang="zh-CN" i="1" dirty="0">
                    <a:solidFill>
                      <a:schemeClr val="tx1"/>
                    </a:solidFill>
                  </a:rPr>
                  <a:t>;</a:t>
                </a: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14:m>
                  <m:oMathPara xmlns:m="http://schemas.openxmlformats.org/officeDocument/2006/math">
                    <m:oMathParaPr>
                      <m:jc m:val="left"/>
                    </m:oMathParaPr>
                    <m:oMath xmlns:m="http://schemas.openxmlformats.org/officeDocument/2006/math">
                      <m:r>
                        <m:rPr>
                          <m:nor/>
                        </m:rPr>
                        <a:rPr lang="zh-CN" altLang="en-US" i="1" dirty="0">
                          <a:solidFill>
                            <a:schemeClr val="tx1"/>
                          </a:solidFill>
                        </a:rPr>
                        <m:t>       </m:t>
                      </m:r>
                      <m:r>
                        <m:rPr>
                          <m:nor/>
                        </m:rPr>
                        <a:rPr lang="en-US" altLang="zh-CN" i="1" dirty="0">
                          <a:solidFill>
                            <a:schemeClr val="tx1"/>
                          </a:solidFill>
                        </a:rPr>
                        <m:t>end</m:t>
                      </m:r>
                      <m:r>
                        <m:rPr>
                          <m:nor/>
                        </m:rPr>
                        <a:rPr lang="en-US" altLang="zh-CN" i="1" dirty="0">
                          <a:solidFill>
                            <a:schemeClr val="tx1"/>
                          </a:solidFill>
                        </a:rPr>
                        <m:t> </m:t>
                      </m:r>
                      <m:r>
                        <m:rPr>
                          <m:nor/>
                        </m:rPr>
                        <a:rPr lang="en-US" altLang="zh-CN" i="1" dirty="0">
                          <a:solidFill>
                            <a:schemeClr val="tx1"/>
                          </a:solidFill>
                        </a:rPr>
                        <m:t>for</m:t>
                      </m:r>
                    </m:oMath>
                  </m:oMathPara>
                </a14:m>
                <a:endParaRPr lang="en-US" altLang="zh-CN" i="1" dirty="0">
                  <a:solidFill>
                    <a:schemeClr val="tx1"/>
                  </a:solidFill>
                </a:endParaRPr>
              </a:p>
              <a:p>
                <a:pPr lvl="1"/>
                <a:r>
                  <a:rPr lang="zh-CN" altLang="en-US" dirty="0">
                    <a:solidFill>
                      <a:schemeClr val="tx1"/>
                    </a:solidFill>
                  </a:rPr>
                  <a:t>       </a:t>
                </a:r>
                <a14:m>
                  <m:oMath xmlns:m="http://schemas.openxmlformats.org/officeDocument/2006/math">
                    <m:r>
                      <m:rPr>
                        <m:nor/>
                      </m:rPr>
                      <a:rPr lang="en-US" altLang="zh-CN" i="1" dirty="0">
                        <a:solidFill>
                          <a:schemeClr val="tx1"/>
                        </a:solidFill>
                      </a:rPr>
                      <m:t>return</m:t>
                    </m:r>
                    <m:r>
                      <m:rPr>
                        <m:nor/>
                      </m:rPr>
                      <a:rPr lang="en-US" altLang="zh-CN" i="1" dirty="0">
                        <a:solidFill>
                          <a:schemeClr val="tx1"/>
                        </a:solidFill>
                      </a:rPr>
                      <m:t> </m:t>
                    </m:r>
                    <m:r>
                      <m:rPr>
                        <m:nor/>
                      </m:rPr>
                      <a:rPr lang="en-US" altLang="zh-CN" i="1" dirty="0">
                        <a:solidFill>
                          <a:schemeClr val="tx1"/>
                        </a:solidFill>
                      </a:rPr>
                      <m:t>a</m:t>
                    </m:r>
                    <m:r>
                      <m:rPr>
                        <m:nor/>
                      </m:rPr>
                      <a:rPr lang="en-US" altLang="zh-CN" i="1" dirty="0">
                        <a:solidFill>
                          <a:schemeClr val="tx1"/>
                        </a:solidFill>
                      </a:rPr>
                      <m:t>[</m:t>
                    </m:r>
                    <m:r>
                      <m:rPr>
                        <m:nor/>
                      </m:rPr>
                      <a:rPr lang="en-US" altLang="zh-CN" i="1" dirty="0">
                        <a:solidFill>
                          <a:schemeClr val="tx1"/>
                        </a:solidFill>
                      </a:rPr>
                      <m:t>n</m:t>
                    </m:r>
                    <m:r>
                      <m:rPr>
                        <m:nor/>
                      </m:rPr>
                      <a:rPr lang="en-US" altLang="zh-CN" i="1" dirty="0">
                        <a:solidFill>
                          <a:schemeClr val="tx1"/>
                        </a:solidFill>
                      </a:rPr>
                      <m:t>]; </m:t>
                    </m:r>
                  </m:oMath>
                </a14:m>
                <a:endParaRPr lang="en-US" altLang="zh-CN" b="1" dirty="0">
                  <a:solidFill>
                    <a:schemeClr val="tx1"/>
                  </a:solidFill>
                </a:endParaRPr>
              </a:p>
              <a:p>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6638099"/>
              </a:xfrm>
              <a:prstGeom prst="rect">
                <a:avLst/>
              </a:prstGeom>
              <a:blipFill>
                <a:blip r:embed="rId2"/>
                <a:stretch>
                  <a:fillRect l="-606" t="-956"/>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43437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087529"/>
              </a:xfrm>
              <a:prstGeom prst="rect">
                <a:avLst/>
              </a:prstGeom>
              <a:noFill/>
            </p:spPr>
            <p:txBody>
              <a:bodyPr wrap="square" rtlCol="0">
                <a:spAutoFit/>
              </a:bodyPr>
              <a:lstStyle/>
              <a:p>
                <a:r>
                  <a:rPr lang="zh-CN" altLang="en-US" b="1" dirty="0"/>
                  <a:t>正确性证明：</a:t>
                </a:r>
                <a:endParaRPr lang="en-US" altLang="zh-CN" b="1" dirty="0"/>
              </a:p>
              <a:p>
                <a:r>
                  <a:rPr lang="en-US" altLang="zh-CN" dirty="0"/>
                  <a:t>(1) </a:t>
                </a:r>
                <a:r>
                  <a:rPr lang="zh-CN" altLang="en-US" dirty="0"/>
                  <a:t>如果是空树，那么能得到的二叉搜索树个数为 </a:t>
                </a:r>
                <a:r>
                  <a:rPr lang="en-US" altLang="zh-CN" dirty="0"/>
                  <a:t>1</a:t>
                </a:r>
                <a:r>
                  <a:rPr lang="zh-CN" altLang="en-US" dirty="0"/>
                  <a:t>，正确。</a:t>
                </a:r>
                <a:br>
                  <a:rPr lang="zh-CN" altLang="en-US" dirty="0"/>
                </a:br>
                <a:r>
                  <a:rPr lang="en-US" altLang="zh-CN" dirty="0"/>
                  <a:t>(2) </a:t>
                </a:r>
                <a:r>
                  <a:rPr lang="zh-CN" altLang="en-US" dirty="0"/>
                  <a:t>如果是只有一个节点，能得到的二叉搜索树的个数为 </a:t>
                </a:r>
                <a:r>
                  <a:rPr lang="en-US" altLang="zh-CN" dirty="0"/>
                  <a:t>1</a:t>
                </a:r>
                <a:r>
                  <a:rPr lang="zh-CN" altLang="en-US" dirty="0"/>
                  <a:t>，正确。</a:t>
                </a:r>
                <a:br>
                  <a:rPr lang="zh-CN" altLang="en-US" dirty="0"/>
                </a:br>
                <a:r>
                  <a:rPr lang="en-US" altLang="zh-CN" dirty="0"/>
                  <a:t>(3) </a:t>
                </a:r>
                <a:r>
                  <a:rPr lang="zh-CN" altLang="en-US" dirty="0"/>
                  <a:t>如果有 </a:t>
                </a:r>
                <a:r>
                  <a:rPr lang="en-US" altLang="zh-CN" dirty="0" err="1"/>
                  <a:t>i</a:t>
                </a:r>
                <a:r>
                  <a:rPr lang="en-US" altLang="zh-CN" dirty="0"/>
                  <a:t> </a:t>
                </a:r>
                <a:r>
                  <a:rPr lang="zh-CN" altLang="en-US" dirty="0"/>
                  <a:t>个节点，选第 </a:t>
                </a:r>
                <a:r>
                  <a:rPr lang="en-US" altLang="zh-CN" dirty="0"/>
                  <a:t>j </a:t>
                </a:r>
                <a:r>
                  <a:rPr lang="zh-CN" altLang="en-US" dirty="0"/>
                  <a:t>个为根节点时产生的二叉搜索树的数量等于左子树的个数乘右子树个数，而左子树可能的个数为以</a:t>
                </a:r>
                <a:r>
                  <a:rPr lang="en-US" altLang="zh-CN" dirty="0">
                    <a:latin typeface="Segoe UI" panose="020B0502040204020203" pitchFamily="34" charset="0"/>
                    <a:cs typeface="Segoe UI" panose="020B0502040204020203" pitchFamily="34" charset="0"/>
                  </a:rPr>
                  <a:t>1~(j-1) </a:t>
                </a:r>
                <a:r>
                  <a:rPr lang="zh-CN" altLang="en-US" dirty="0"/>
                  <a:t>为根节点时产生的二叉搜索树的数目，右子树可能的个数为以</a:t>
                </a:r>
                <a:r>
                  <a:rPr lang="en-US" altLang="zh-CN" dirty="0">
                    <a:latin typeface="Segoe UI" panose="020B0502040204020203" pitchFamily="34" charset="0"/>
                    <a:cs typeface="Segoe UI" panose="020B0502040204020203" pitchFamily="34" charset="0"/>
                  </a:rPr>
                  <a:t>1~(</a:t>
                </a:r>
                <a:r>
                  <a:rPr lang="en-US" altLang="zh-CN" dirty="0" err="1">
                    <a:latin typeface="Segoe UI" panose="020B0502040204020203" pitchFamily="34" charset="0"/>
                    <a:cs typeface="Segoe UI" panose="020B0502040204020203" pitchFamily="34" charset="0"/>
                  </a:rPr>
                  <a:t>i</a:t>
                </a:r>
                <a:r>
                  <a:rPr lang="en-US" altLang="zh-CN" dirty="0">
                    <a:latin typeface="Segoe UI" panose="020B0502040204020203" pitchFamily="34" charset="0"/>
                    <a:cs typeface="Segoe UI" panose="020B0502040204020203" pitchFamily="34" charset="0"/>
                  </a:rPr>
                  <a:t>-j) </a:t>
                </a:r>
                <a:r>
                  <a:rPr lang="zh-CN" altLang="en-US" dirty="0"/>
                  <a:t>为根节点时产生的二叉搜索树的数目。分别以每个 </a:t>
                </a:r>
                <a:r>
                  <a:rPr lang="en-US" altLang="zh-CN" dirty="0"/>
                  <a:t>j </a:t>
                </a:r>
                <a:r>
                  <a:rPr lang="zh-CN" altLang="en-US" dirty="0"/>
                  <a:t>做为根节点然后求和就得到以</a:t>
                </a:r>
                <a:r>
                  <a:rPr lang="en-US" altLang="zh-CN" dirty="0">
                    <a:latin typeface="Segoe UI" panose="020B0502040204020203" pitchFamily="34" charset="0"/>
                    <a:cs typeface="Segoe UI" panose="020B0502040204020203" pitchFamily="34" charset="0"/>
                  </a:rPr>
                  <a:t>1~i</a:t>
                </a:r>
                <a:r>
                  <a:rPr lang="zh-CN" altLang="en-US" dirty="0"/>
                  <a:t>为节点组成的二叉搜索树的数目。</a:t>
                </a:r>
                <a:endParaRPr lang="en-US" altLang="zh-CN" dirty="0"/>
              </a:p>
              <a:p>
                <a:endParaRPr lang="en-US" altLang="zh-CN" dirty="0"/>
              </a:p>
              <a:p>
                <a:r>
                  <a:rPr lang="zh-CN" altLang="en-US" b="1" dirty="0"/>
                  <a:t>时间复杂度：</a:t>
                </a:r>
                <a:endParaRPr lang="en-US" altLang="zh-CN" b="1" dirty="0"/>
              </a:p>
              <a:p>
                <a14:m>
                  <m:oMath xmlns:m="http://schemas.openxmlformats.org/officeDocument/2006/math">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e>
                    </m:d>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zh-CN" altLang="en-US" b="0" i="1">
                        <a:latin typeface="Cambria Math" panose="02040503050406030204" pitchFamily="18" charset="0"/>
                        <a:cs typeface="Times New Roman" panose="02020603050405020304" pitchFamily="18" charset="0"/>
                      </a:rPr>
                      <m:t> </m:t>
                    </m:r>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b="0" i="1">
                            <a:latin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e>
                    </m:nary>
                  </m:oMath>
                </a14:m>
                <a:r>
                  <a:rPr lang="en-US" altLang="zh-CN" i="1" dirty="0">
                    <a:latin typeface="Cambria Math" panose="02040503050406030204" pitchFamily="18" charset="0"/>
                    <a:ea typeface="Cambria Math" panose="02040503050406030204" pitchFamily="18" charset="0"/>
                    <a:cs typeface="Times New Roman" panose="02020603050405020304" pitchFamily="18" charset="0"/>
                  </a:rPr>
                  <a:t>	</a:t>
                </a:r>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2</m:t>
                            </m:r>
                          </m:sup>
                        </m:sSup>
                      </m:e>
                    </m:d>
                  </m:oMath>
                </a14:m>
                <a:endParaRPr lang="en-US" altLang="zh-CN" dirty="0"/>
              </a:p>
              <a:p>
                <a:endParaRPr lang="en-US" altLang="zh-CN" b="1" dirty="0">
                  <a:latin typeface="Cambria Math" panose="02040503050406030204" pitchFamily="18" charset="0"/>
                  <a:ea typeface="Cambria Math" panose="02040503050406030204" pitchFamily="18"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e>
                    </m:d>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r>
                      <a:rPr lang="zh-CN" altLang="en-US"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oMath>
                </a14:m>
                <a:r>
                  <a:rPr lang="en-US" altLang="zh-CN" dirty="0">
                    <a:latin typeface="Cambria Math" panose="02040503050406030204" pitchFamily="18" charset="0"/>
                    <a:ea typeface="Cambria Math" panose="02040503050406030204" pitchFamily="18" charset="0"/>
                  </a:rPr>
                  <a:t>		</a:t>
                </a:r>
                <a:r>
                  <a:rPr lang="zh-CN" altLang="en-US" dirty="0">
                    <a:latin typeface="Cambria Math" panose="02040503050406030204" pitchFamily="18" charset="0"/>
                    <a:ea typeface="Cambria Math" panose="020405030504060302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cs typeface="Times New Roman" panose="02020603050405020304" pitchFamily="18" charset="0"/>
                          </a:rPr>
                          <m:t>N</m:t>
                        </m:r>
                      </m:e>
                    </m:d>
                  </m:oMath>
                </a14:m>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087529"/>
              </a:xfrm>
              <a:prstGeom prst="rect">
                <a:avLst/>
              </a:prstGeom>
              <a:blipFill>
                <a:blip r:embed="rId2"/>
                <a:stretch>
                  <a:fillRect l="-583" t="-1343" r="-655"/>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80980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69297" y="888453"/>
                <a:ext cx="8368133" cy="4207755"/>
              </a:xfrm>
              <a:prstGeom prst="rect">
                <a:avLst/>
              </a:prstGeom>
              <a:noFill/>
            </p:spPr>
            <p:txBody>
              <a:bodyPr wrap="square" rtlCol="0">
                <a:spAutoFit/>
              </a:bodyPr>
              <a:lstStyle/>
              <a:p>
                <a:r>
                  <a:rPr lang="zh-CN" altLang="en-US" b="1" dirty="0"/>
                  <a:t>拓展：</a:t>
                </a:r>
                <a:endParaRPr lang="en-US" altLang="zh-CN" b="1" dirty="0"/>
              </a:p>
              <a:p>
                <a:endParaRPr lang="en-US" altLang="zh-CN" dirty="0"/>
              </a:p>
              <a:p>
                <a:r>
                  <a:rPr lang="zh-CN" altLang="en-US" dirty="0"/>
                  <a:t>“卡特兰数”</a:t>
                </a:r>
                <a:endParaRPr lang="en-US" altLang="zh-CN" dirty="0"/>
              </a:p>
              <a:p>
                <a:endParaRPr lang="en-US" altLang="zh-CN" dirty="0">
                  <a:latin typeface="Times" pitchFamily="2"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14:m>
                  <m:oMath xmlns:m="http://schemas.openxmlformats.org/officeDocument/2006/math">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sup>
                      <m:e>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e>
                        </m:d>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𝑓</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𝑛</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endParaRPr lang="en-US" altLang="zh-CN" dirty="0">
                  <a:latin typeface="Cambria Math" panose="02040503050406030204" pitchFamily="18" charset="0"/>
                  <a:ea typeface="Cambria Math" panose="02040503050406030204" pitchFamily="18" charset="0"/>
                  <a:cs typeface="Arial" panose="020B0604020202020204" pitchFamily="34" charset="0"/>
                </a:endParaRPr>
              </a:p>
              <a:p>
                <a:r>
                  <a:rPr lang="en-US" altLang="zh-CN" dirty="0">
                    <a:latin typeface="Cambria Math" panose="02040503050406030204" pitchFamily="18" charset="0"/>
                    <a:ea typeface="Cambria Math" panose="02040503050406030204" pitchFamily="18" charset="0"/>
                    <a:cs typeface="Arial" panose="020B0604020202020204" pitchFamily="34" charset="0"/>
                  </a:rPr>
                  <a:t>f(n)</a:t>
                </a:r>
                <a:r>
                  <a:rPr lang="zh-CN" altLang="en-US" dirty="0">
                    <a:latin typeface="Cambria Math" panose="02040503050406030204" pitchFamily="18" charset="0"/>
                    <a:cs typeface="Arial" panose="020B0604020202020204" pitchFamily="34" charset="0"/>
                  </a:rPr>
                  <a:t> </a:t>
                </a:r>
                <a:r>
                  <a:rPr lang="en-US" altLang="zh-CN" dirty="0">
                    <a:latin typeface="Cambria Math" panose="02040503050406030204" pitchFamily="18" charset="0"/>
                    <a:ea typeface="Cambria Math" panose="02040503050406030204" pitchFamily="18" charset="0"/>
                    <a:cs typeface="Arial" panose="020B0604020202020204" pitchFamily="34" charset="0"/>
                  </a:rPr>
                  <a:t>=</a:t>
                </a:r>
                <a:r>
                  <a:rPr lang="zh-CN" altLang="en-US" dirty="0">
                    <a:latin typeface="Cambria Math" panose="02040503050406030204" pitchFamily="18" charset="0"/>
                    <a:cs typeface="Arial" panose="020B0604020202020204" pitchFamily="34"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sup>
                    </m:sSubSup>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𝐶</m:t>
                        </m:r>
                      </m:e>
                      <m:sub>
                        <m:r>
                          <a:rPr lang="en-US" altLang="zh-CN" i="1">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i="1">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sup>
                    </m:sSubSup>
                  </m:oMath>
                </a14:m>
                <a:endParaRPr lang="en-US" altLang="zh-CN" dirty="0">
                  <a:latin typeface="Cambria Math" panose="02040503050406030204" pitchFamily="18" charset="0"/>
                  <a:ea typeface="Cambria Math" panose="02040503050406030204" pitchFamily="18" charset="0"/>
                </a:endParaRPr>
              </a:p>
              <a:p>
                <a:endParaRPr lang="en-US" altLang="zh-CN"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den>
                    </m:f>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𝐶</m:t>
                        </m:r>
                      </m:e>
                      <m:sub>
                        <m:r>
                          <a:rPr lang="en-US" altLang="zh-CN" b="0" i="1" smtClean="0">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n</m:t>
                        </m:r>
                      </m:sub>
                      <m:sup>
                        <m:r>
                          <a:rPr lang="en-US" altLang="zh-CN" b="0" i="1" smtClean="0">
                            <a:latin typeface="Cambria Math" panose="02040503050406030204" pitchFamily="18" charset="0"/>
                            <a:ea typeface="Cambria Math" panose="02040503050406030204" pitchFamily="18" charset="0"/>
                          </a:rPr>
                          <m:t>𝑛</m:t>
                        </m:r>
                      </m:sup>
                    </m:sSubSup>
                  </m:oMath>
                </a14:m>
                <a:endParaRPr lang="en-US" altLang="zh-CN" b="1" dirty="0">
                  <a:latin typeface="Cambria Math" panose="02040503050406030204" pitchFamily="18" charset="0"/>
                  <a:ea typeface="Cambria Math" panose="02040503050406030204" pitchFamily="18" charset="0"/>
                </a:endParaRPr>
              </a:p>
              <a:p>
                <a:endParaRPr lang="en-US" altLang="zh-CN" b="1" dirty="0">
                  <a:latin typeface="Cambria Math" panose="02040503050406030204" pitchFamily="18" charset="0"/>
                  <a:ea typeface="Cambria Math" panose="02040503050406030204" pitchFamily="18" charset="0"/>
                </a:endParaRPr>
              </a:p>
              <a:p>
                <a:r>
                  <a:rPr lang="en-US" altLang="zh-CN" dirty="0">
                    <a:latin typeface="Cambria Math" panose="02040503050406030204" pitchFamily="18" charset="0"/>
                    <a:ea typeface="Cambria Math" panose="02040503050406030204" pitchFamily="18" charset="0"/>
                  </a:rPr>
                  <a:t>f(n)</a:t>
                </a:r>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a:t>
                </a:r>
                <a:r>
                  <a:rPr lang="zh-CN" altLang="en-US" dirty="0">
                    <a:latin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den>
                    </m:f>
                  </m:oMath>
                </a14:m>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f(n-1)</a:t>
                </a:r>
              </a:p>
              <a:p>
                <a:br>
                  <a:rPr lang="en-US" altLang="zh-CN" b="1" dirty="0"/>
                </a:br>
                <a:endParaRPr lang="en-US" altLang="zh-CN" b="1"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69297" y="888453"/>
                <a:ext cx="8368133" cy="4207755"/>
              </a:xfrm>
              <a:prstGeom prst="rect">
                <a:avLst/>
              </a:prstGeom>
              <a:blipFill>
                <a:blip r:embed="rId2"/>
                <a:stretch>
                  <a:fillRect l="-455" t="-120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15286A96-217F-714C-B031-390700A823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0939" y="967967"/>
            <a:ext cx="4516369" cy="5655365"/>
          </a:xfrm>
          <a:prstGeom prst="rect">
            <a:avLst/>
          </a:prstGeom>
        </p:spPr>
      </p:pic>
      <p:sp>
        <p:nvSpPr>
          <p:cNvPr id="19" name="矩形 18">
            <a:extLst>
              <a:ext uri="{FF2B5EF4-FFF2-40B4-BE49-F238E27FC236}">
                <a16:creationId xmlns:a16="http://schemas.microsoft.com/office/drawing/2014/main" id="{0AA0F350-03B1-B54C-A475-05B77D7B6657}"/>
              </a:ext>
            </a:extLst>
          </p:cNvPr>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a:extLst>
              <a:ext uri="{FF2B5EF4-FFF2-40B4-BE49-F238E27FC236}">
                <a16:creationId xmlns:a16="http://schemas.microsoft.com/office/drawing/2014/main" id="{53F54CC7-3DF9-6246-87BF-02216B80E115}"/>
              </a:ext>
            </a:extLst>
          </p:cNvPr>
          <p:cNvSpPr/>
          <p:nvPr/>
        </p:nvSpPr>
        <p:spPr>
          <a:xfrm>
            <a:off x="5434924" y="87610"/>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a:extLst>
              <a:ext uri="{FF2B5EF4-FFF2-40B4-BE49-F238E27FC236}">
                <a16:creationId xmlns:a16="http://schemas.microsoft.com/office/drawing/2014/main" id="{F58DF707-87AB-4047-9822-9B04A3175044}"/>
              </a:ext>
            </a:extLst>
          </p:cNvPr>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18">
            <a:extLst>
              <a:ext uri="{FF2B5EF4-FFF2-40B4-BE49-F238E27FC236}">
                <a16:creationId xmlns:a16="http://schemas.microsoft.com/office/drawing/2014/main" id="{A3B84BF0-BD14-4745-8C91-1E48E580E3B9}"/>
              </a:ext>
            </a:extLst>
          </p:cNvPr>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54AED45-22E8-8345-9AE1-745377EA90B3}"/>
              </a:ext>
            </a:extLst>
          </p:cNvPr>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30C7BC7-786C-9642-875E-32DCE20C00A4}"/>
              </a:ext>
            </a:extLst>
          </p:cNvPr>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DCDB4B4-6994-B14D-A59A-4CC6E35DE390}"/>
              </a:ext>
            </a:extLst>
          </p:cNvPr>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5FD7968A-BA1A-F343-A638-EBAC5A002499}"/>
              </a:ext>
            </a:extLst>
          </p:cNvPr>
          <p:cNvSpPr txBox="1"/>
          <p:nvPr/>
        </p:nvSpPr>
        <p:spPr>
          <a:xfrm>
            <a:off x="5403317"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3</a:t>
            </a:r>
            <a:endParaRPr lang="zh-HK" altLang="en-US" spc="3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53CC49F-1634-5A4B-AD2F-4F0901B56BAF}"/>
              </a:ext>
            </a:extLst>
          </p:cNvPr>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a:extLst>
              <a:ext uri="{FF2B5EF4-FFF2-40B4-BE49-F238E27FC236}">
                <a16:creationId xmlns:a16="http://schemas.microsoft.com/office/drawing/2014/main" id="{B36D9248-A1C5-8E47-99F9-41156765A00F}"/>
              </a:ext>
            </a:extLst>
          </p:cNvPr>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2DF1CEA-E1C7-3C45-AF9A-A9A68C0FA7E5}"/>
              </a:ext>
            </a:extLst>
          </p:cNvPr>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71B16D-E3AE-8848-8DF2-90189202F5C6}"/>
              </a:ext>
            </a:extLst>
          </p:cNvPr>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4868D3E0-5793-DF4B-954A-294566493620}"/>
              </a:ext>
            </a:extLst>
          </p:cNvPr>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21">
            <a:extLst>
              <a:ext uri="{FF2B5EF4-FFF2-40B4-BE49-F238E27FC236}">
                <a16:creationId xmlns:a16="http://schemas.microsoft.com/office/drawing/2014/main" id="{229D8717-B4F1-9040-A95A-56BC0DDDD7B9}"/>
              </a:ext>
            </a:extLst>
          </p:cNvPr>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484ED2D3-57F8-5A4F-889D-4E06A225D08F}"/>
              </a:ext>
            </a:extLst>
          </p:cNvPr>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50120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269297" y="889462"/>
                <a:ext cx="7789026" cy="5262594"/>
              </a:xfrm>
              <a:prstGeom prst="rect">
                <a:avLst/>
              </a:prstGeom>
              <a:noFill/>
            </p:spPr>
            <p:txBody>
              <a:bodyPr wrap="square" rtlCol="0">
                <a:spAutoFit/>
              </a:bodyPr>
              <a:lstStyle/>
              <a:p>
                <a:r>
                  <a:rPr lang="zh-CN" altLang="en-US" b="1" dirty="0"/>
                  <a:t>问题描述：</a:t>
                </a:r>
                <a:r>
                  <a:rPr lang="zh-CN" altLang="en-US" dirty="0"/>
                  <a:t>给定一堆已知重量的石头，把石头分成两堆，使得两堆的重量之差最小，求两堆石头最小的重量差。</a:t>
                </a:r>
                <a:endParaRPr lang="en-US" altLang="zh-CN" dirty="0"/>
              </a:p>
              <a:p>
                <a:r>
                  <a:rPr lang="zh-CN" altLang="en-US" b="1" dirty="0"/>
                  <a:t>输         入：</a:t>
                </a:r>
                <a:r>
                  <a:rPr lang="zh-CN" altLang="en-US" dirty="0"/>
                  <a:t>一维数组，表示一堆石头的重量。</a:t>
                </a:r>
                <a:endParaRPr lang="en-US" altLang="zh-CN" dirty="0"/>
              </a:p>
              <a:p>
                <a:r>
                  <a:rPr lang="zh-CN" altLang="en-US" b="1" dirty="0"/>
                  <a:t>输         出：</a:t>
                </a:r>
                <a:r>
                  <a:rPr lang="zh-CN" altLang="en-US" dirty="0"/>
                  <a:t>分堆后两堆石头最小的重量差。</a:t>
                </a:r>
                <a:endParaRPr lang="en-US" altLang="zh-CN" dirty="0"/>
              </a:p>
              <a:p>
                <a:endParaRPr lang="en-US" altLang="zh-CN" dirty="0"/>
              </a:p>
              <a:p>
                <a:endParaRPr lang="en-US" altLang="zh-CN" dirty="0"/>
              </a:p>
              <a:p>
                <a:r>
                  <a:rPr lang="zh-CN" altLang="en-US" b="1" dirty="0"/>
                  <a:t>举例：</a:t>
                </a:r>
                <a:endParaRPr lang="en-US" altLang="zh-CN" dirty="0"/>
              </a:p>
              <a:p>
                <a:endParaRPr lang="en-US" altLang="zh-CN" dirty="0"/>
              </a:p>
              <a:p>
                <a:endParaRPr lang="en-US" altLang="zh-CN" dirty="0"/>
              </a:p>
              <a:p>
                <a:r>
                  <a:rPr lang="zh-CN" altLang="en-US" b="1" dirty="0"/>
                  <a:t>观察：</a:t>
                </a:r>
                <a:endParaRPr lang="en-US" altLang="zh-CN" b="1" dirty="0"/>
              </a:p>
              <a:p>
                <a:r>
                  <a:rPr lang="zh-CN" altLang="en-US" b="1" dirty="0"/>
                  <a:t>         </a:t>
                </a:r>
                <a:r>
                  <a:rPr lang="zh-CN" altLang="en-US" dirty="0"/>
                  <a:t>两堆石头的重量和越接近 </a:t>
                </a:r>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sum</m:t>
                        </m:r>
                      </m:num>
                      <m:den>
                        <m:r>
                          <a:rPr lang="en-US" altLang="zh-CN" i="1">
                            <a:latin typeface="Cambria Math" panose="02040503050406030204" pitchFamily="18" charset="0"/>
                          </a:rPr>
                          <m:t>2</m:t>
                        </m:r>
                      </m:den>
                    </m:f>
                  </m:oMath>
                </a14:m>
                <a:r>
                  <a:rPr lang="en-US" altLang="zh-CN" dirty="0"/>
                  <a:t>(sum </a:t>
                </a:r>
                <a:r>
                  <a:rPr lang="zh-CN" altLang="en-US" dirty="0"/>
                  <a:t>表示所有石头的总重量和</a:t>
                </a:r>
                <a:r>
                  <a:rPr lang="en-US" altLang="zh-CN" dirty="0"/>
                  <a:t>)</a:t>
                </a:r>
                <a:r>
                  <a:rPr lang="zh-CN" altLang="en-US" dirty="0"/>
                  <a:t>，两堆的重量差越小。</a:t>
                </a:r>
              </a:p>
              <a:p>
                <a:endParaRPr lang="en-US" altLang="zh-CN" b="1" dirty="0"/>
              </a:p>
              <a:p>
                <a:endParaRPr lang="en-US" altLang="zh-CN" b="1" dirty="0"/>
              </a:p>
              <a:p>
                <a:r>
                  <a:rPr lang="zh-CN" altLang="en-US" b="1" dirty="0"/>
                  <a:t>问题转化为</a:t>
                </a:r>
                <a:r>
                  <a:rPr lang="en-US" altLang="zh-CN" b="1" dirty="0"/>
                  <a:t>0-1</a:t>
                </a:r>
                <a:r>
                  <a:rPr lang="zh-CN" altLang="en-US" b="1" dirty="0"/>
                  <a:t>背包问题：</a:t>
                </a:r>
                <a:endParaRPr lang="en-US" altLang="zh-CN" b="1" dirty="0"/>
              </a:p>
              <a:p>
                <a:r>
                  <a:rPr lang="zh-CN" altLang="en-US" dirty="0"/>
                  <a:t>         背包容量为</a:t>
                </a:r>
                <a:r>
                  <a:rPr lang="en-US" altLang="zh-CN" dirty="0"/>
                  <a:t> </a:t>
                </a:r>
                <a14:m>
                  <m:oMath xmlns:m="http://schemas.openxmlformats.org/officeDocument/2006/math">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sum</m:t>
                        </m:r>
                      </m:num>
                      <m:den>
                        <m:r>
                          <a:rPr lang="en-US" altLang="zh-CN" i="1">
                            <a:latin typeface="Cambria Math" panose="02040503050406030204" pitchFamily="18" charset="0"/>
                          </a:rPr>
                          <m:t>2</m:t>
                        </m:r>
                      </m:den>
                    </m:f>
                    <m:r>
                      <a:rPr lang="en-US" altLang="zh-CN" i="1">
                        <a:latin typeface="Cambria Math" panose="02040503050406030204" pitchFamily="18" charset="0"/>
                      </a:rPr>
                      <m:t> </m:t>
                    </m:r>
                  </m:oMath>
                </a14:m>
                <a:r>
                  <a:rPr lang="zh-CN" altLang="en-US" dirty="0"/>
                  <a:t>，每件物品重量为</a:t>
                </a:r>
                <a:r>
                  <a:rPr lang="en-US" altLang="zh-CN" dirty="0"/>
                  <a:t>a[</a:t>
                </a:r>
                <a:r>
                  <a:rPr lang="en-US" altLang="zh-CN" dirty="0" err="1"/>
                  <a:t>i</a:t>
                </a:r>
                <a:r>
                  <a:rPr lang="en-US" altLang="zh-CN" dirty="0"/>
                  <a:t>]</a:t>
                </a:r>
                <a:r>
                  <a:rPr lang="zh-CN" altLang="en-US" dirty="0"/>
                  <a:t>，价值为</a:t>
                </a:r>
                <a:r>
                  <a:rPr lang="en-US" altLang="zh-CN" dirty="0"/>
                  <a:t>a[</a:t>
                </a:r>
                <a:r>
                  <a:rPr lang="en-US" altLang="zh-CN" dirty="0" err="1"/>
                  <a:t>i</a:t>
                </a:r>
                <a:r>
                  <a:rPr lang="en-US" altLang="zh-CN" dirty="0"/>
                  <a:t>]</a:t>
                </a:r>
                <a:r>
                  <a:rPr lang="zh-CN" altLang="en-US" dirty="0"/>
                  <a:t>，问如何选取物品使得背包内物品的总价值最大。</a:t>
                </a:r>
                <a:endParaRPr lang="en-US" altLang="zh-CN" dirty="0"/>
              </a:p>
              <a:p>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69297" y="889462"/>
                <a:ext cx="7789026" cy="5262594"/>
              </a:xfrm>
              <a:prstGeom prst="rect">
                <a:avLst/>
              </a:prstGeom>
              <a:blipFill>
                <a:blip r:embed="rId4"/>
                <a:stretch>
                  <a:fillRect l="-651" t="-723"/>
                </a:stretch>
              </a:blipFill>
            </p:spPr>
            <p:txBody>
              <a:bodyPr/>
              <a:lstStyle/>
              <a:p>
                <a:r>
                  <a:rPr lang="zh-CN" altLang="en-US">
                    <a:noFill/>
                  </a:rPr>
                  <a:t> </a:t>
                </a:r>
              </a:p>
            </p:txBody>
          </p:sp>
        </mc:Fallback>
      </mc:AlternateContent>
      <p:graphicFrame>
        <p:nvGraphicFramePr>
          <p:cNvPr id="18" name="表格 17"/>
          <p:cNvGraphicFramePr>
            <a:graphicFrameLocks noGrp="1"/>
          </p:cNvGraphicFramePr>
          <p:nvPr>
            <p:extLst>
              <p:ext uri="{D42A27DB-BD31-4B8C-83A1-F6EECF244321}">
                <p14:modId xmlns:p14="http://schemas.microsoft.com/office/powerpoint/2010/main" val="3857001388"/>
              </p:ext>
            </p:extLst>
          </p:nvPr>
        </p:nvGraphicFramePr>
        <p:xfrm>
          <a:off x="1543256" y="2461949"/>
          <a:ext cx="3190404" cy="518160"/>
        </p:xfrm>
        <a:graphic>
          <a:graphicData uri="http://schemas.openxmlformats.org/drawingml/2006/table">
            <a:tbl>
              <a:tblPr firstRow="1" bandRow="1">
                <a:tableStyleId>{5C22544A-7EE6-4342-B048-85BDC9FD1C3A}</a:tableStyleId>
              </a:tblPr>
              <a:tblGrid>
                <a:gridCol w="455772">
                  <a:extLst>
                    <a:ext uri="{9D8B030D-6E8A-4147-A177-3AD203B41FA5}">
                      <a16:colId xmlns:a16="http://schemas.microsoft.com/office/drawing/2014/main" val="4178676212"/>
                    </a:ext>
                  </a:extLst>
                </a:gridCol>
                <a:gridCol w="455772">
                  <a:extLst>
                    <a:ext uri="{9D8B030D-6E8A-4147-A177-3AD203B41FA5}">
                      <a16:colId xmlns:a16="http://schemas.microsoft.com/office/drawing/2014/main" val="3104625249"/>
                    </a:ext>
                  </a:extLst>
                </a:gridCol>
                <a:gridCol w="455772">
                  <a:extLst>
                    <a:ext uri="{9D8B030D-6E8A-4147-A177-3AD203B41FA5}">
                      <a16:colId xmlns:a16="http://schemas.microsoft.com/office/drawing/2014/main" val="953184449"/>
                    </a:ext>
                  </a:extLst>
                </a:gridCol>
                <a:gridCol w="455772">
                  <a:extLst>
                    <a:ext uri="{9D8B030D-6E8A-4147-A177-3AD203B41FA5}">
                      <a16:colId xmlns:a16="http://schemas.microsoft.com/office/drawing/2014/main" val="1989904432"/>
                    </a:ext>
                  </a:extLst>
                </a:gridCol>
                <a:gridCol w="455772">
                  <a:extLst>
                    <a:ext uri="{9D8B030D-6E8A-4147-A177-3AD203B41FA5}">
                      <a16:colId xmlns:a16="http://schemas.microsoft.com/office/drawing/2014/main" val="1865845974"/>
                    </a:ext>
                  </a:extLst>
                </a:gridCol>
                <a:gridCol w="455772">
                  <a:extLst>
                    <a:ext uri="{9D8B030D-6E8A-4147-A177-3AD203B41FA5}">
                      <a16:colId xmlns:a16="http://schemas.microsoft.com/office/drawing/2014/main" val="1058213135"/>
                    </a:ext>
                  </a:extLst>
                </a:gridCol>
                <a:gridCol w="455772">
                  <a:extLst>
                    <a:ext uri="{9D8B030D-6E8A-4147-A177-3AD203B41FA5}">
                      <a16:colId xmlns:a16="http://schemas.microsoft.com/office/drawing/2014/main" val="3141926441"/>
                    </a:ext>
                  </a:extLst>
                </a:gridCol>
              </a:tblGrid>
              <a:tr h="482138">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5</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2</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1</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3</a:t>
                      </a:r>
                      <a:endParaRPr lang="zh-CN" altLang="en-US" sz="2800" b="0" dirty="0">
                        <a:solidFill>
                          <a:schemeClr val="tx1">
                            <a:lumMod val="95000"/>
                            <a:lumOff val="5000"/>
                          </a:schemeClr>
                        </a:solidFill>
                      </a:endParaRPr>
                    </a:p>
                  </a:txBody>
                  <a:tcPr>
                    <a:solidFill>
                      <a:schemeClr val="bg2"/>
                    </a:solidFill>
                  </a:tcPr>
                </a:tc>
                <a:tc>
                  <a:txBody>
                    <a:bodyPr/>
                    <a:lstStyle/>
                    <a:p>
                      <a:pPr algn="ctr"/>
                      <a:r>
                        <a:rPr lang="en-US" altLang="zh-CN" sz="2800" b="0" dirty="0">
                          <a:solidFill>
                            <a:schemeClr val="tx1">
                              <a:lumMod val="95000"/>
                              <a:lumOff val="5000"/>
                            </a:schemeClr>
                          </a:solidFill>
                        </a:rPr>
                        <a:t>4</a:t>
                      </a:r>
                      <a:endParaRPr lang="zh-CN" altLang="en-US" sz="2800" b="0" dirty="0">
                        <a:solidFill>
                          <a:schemeClr val="tx1">
                            <a:lumMod val="95000"/>
                            <a:lumOff val="5000"/>
                          </a:schemeClr>
                        </a:solidFill>
                      </a:endParaRPr>
                    </a:p>
                  </a:txBody>
                  <a:tcPr>
                    <a:solidFill>
                      <a:schemeClr val="bg2"/>
                    </a:solidFill>
                  </a:tcPr>
                </a:tc>
                <a:extLst>
                  <a:ext uri="{0D108BD9-81ED-4DB2-BD59-A6C34878D82A}">
                    <a16:rowId xmlns:a16="http://schemas.microsoft.com/office/drawing/2014/main" val="404420578"/>
                  </a:ext>
                </a:extLst>
              </a:tr>
            </a:tbl>
          </a:graphicData>
        </a:graphic>
      </p:graphicFrame>
      <p:sp>
        <p:nvSpPr>
          <p:cNvPr id="36" name="文本框 35"/>
          <p:cNvSpPr txBox="1"/>
          <p:nvPr/>
        </p:nvSpPr>
        <p:spPr>
          <a:xfrm>
            <a:off x="5076852" y="2524081"/>
            <a:ext cx="1948329" cy="369332"/>
          </a:xfrm>
          <a:prstGeom prst="rect">
            <a:avLst/>
          </a:prstGeom>
          <a:noFill/>
        </p:spPr>
        <p:txBody>
          <a:bodyPr wrap="square" rtlCol="0">
            <a:spAutoFit/>
          </a:bodyPr>
          <a:lstStyle/>
          <a:p>
            <a:r>
              <a:rPr lang="zh-CN" altLang="en-US" dirty="0"/>
              <a:t>最小重量差为：</a:t>
            </a:r>
            <a:r>
              <a:rPr lang="en-US" altLang="zh-CN" dirty="0"/>
              <a:t>1</a:t>
            </a:r>
            <a:endParaRPr lang="zh-CN" altLang="en-US" dirty="0"/>
          </a:p>
        </p:txBody>
      </p:sp>
    </p:spTree>
    <p:extLst>
      <p:ext uri="{BB962C8B-B14F-4D97-AF65-F5344CB8AC3E}">
        <p14:creationId xmlns:p14="http://schemas.microsoft.com/office/powerpoint/2010/main" val="820695950"/>
      </p:ext>
    </p:extLst>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70000" y="889200"/>
                <a:ext cx="8476435" cy="6075574"/>
              </a:xfrm>
              <a:prstGeom prst="rect">
                <a:avLst/>
              </a:prstGeom>
              <a:noFill/>
            </p:spPr>
            <p:txBody>
              <a:bodyPr wrap="square" rtlCol="0">
                <a:spAutoFit/>
              </a:bodyPr>
              <a:lstStyle/>
              <a:p>
                <a:r>
                  <a:rPr lang="zh-CN" altLang="en-US" b="1" dirty="0"/>
                  <a:t>子 问 题：</a:t>
                </a:r>
                <a:endParaRPr lang="en-US" altLang="zh-CN" b="1" dirty="0"/>
              </a:p>
              <a:p>
                <a:r>
                  <a:rPr lang="zh-CN" altLang="en-US" b="1" dirty="0"/>
                  <a:t>         </a:t>
                </a:r>
                <a:r>
                  <a:rPr lang="zh-CN" altLang="en-US" dirty="0"/>
                  <a:t>从前</a:t>
                </a:r>
                <a:r>
                  <a:rPr lang="en-US" altLang="zh-CN" dirty="0" err="1">
                    <a:latin typeface="Cambria Math" panose="02040503050406030204" pitchFamily="18" charset="0"/>
                    <a:ea typeface="Cambria Math" panose="02040503050406030204" pitchFamily="18" charset="0"/>
                  </a:rPr>
                  <a:t>i</a:t>
                </a:r>
                <a:r>
                  <a:rPr lang="zh-CN" altLang="en-US" dirty="0"/>
                  <a:t>个石头中选取重量和不超过容量</a:t>
                </a:r>
                <a:r>
                  <a:rPr lang="en-US" altLang="zh-CN" dirty="0">
                    <a:latin typeface="Cambria Math" panose="02040503050406030204" pitchFamily="18" charset="0"/>
                    <a:ea typeface="Cambria Math" panose="02040503050406030204" pitchFamily="18" charset="0"/>
                  </a:rPr>
                  <a:t>w</a:t>
                </a:r>
                <a:r>
                  <a:rPr lang="zh-CN" altLang="en-US" dirty="0"/>
                  <a:t>的石头，获得的重量越大越好</a:t>
                </a:r>
                <a:endParaRPr lang="en-US" altLang="zh-CN" dirty="0"/>
              </a:p>
              <a:p>
                <a:endParaRPr lang="zh-CN" altLang="en-US" dirty="0"/>
              </a:p>
              <a:p>
                <a:r>
                  <a:rPr lang="zh-CN" altLang="en-US" b="1" dirty="0"/>
                  <a:t>最优子结构：</a:t>
                </a:r>
                <a:endParaRPr lang="en-US" altLang="zh-CN" b="1" dirty="0"/>
              </a:p>
              <a:p>
                <a:r>
                  <a:rPr lang="zh-CN" altLang="en-US" b="1"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dp[</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][w]</a:t>
                </a:r>
                <a:r>
                  <a:rPr lang="zh-CN" altLang="en-US" dirty="0"/>
                  <a:t>表示从前 </a:t>
                </a:r>
                <a:r>
                  <a:rPr lang="en-US" altLang="zh-CN" dirty="0" err="1">
                    <a:latin typeface="Cambria Math" panose="02040503050406030204" pitchFamily="18" charset="0"/>
                    <a:ea typeface="Cambria Math" panose="02040503050406030204" pitchFamily="18" charset="0"/>
                  </a:rPr>
                  <a:t>i</a:t>
                </a:r>
                <a:r>
                  <a:rPr lang="en-US" altLang="zh-CN" dirty="0"/>
                  <a:t> </a:t>
                </a:r>
                <a:r>
                  <a:rPr lang="zh-CN" altLang="en-US" dirty="0"/>
                  <a:t>个石头中选取重量和不超过</a:t>
                </a:r>
                <a:r>
                  <a:rPr lang="en-US" altLang="zh-CN" dirty="0">
                    <a:latin typeface="Cambria Math" panose="02040503050406030204" pitchFamily="18" charset="0"/>
                    <a:ea typeface="Cambria Math" panose="02040503050406030204" pitchFamily="18" charset="0"/>
                  </a:rPr>
                  <a:t>w</a:t>
                </a:r>
                <a:r>
                  <a:rPr lang="zh-CN" altLang="en-US" dirty="0"/>
                  <a:t>所能获取的最大重量和。多步决策的过程中，每一步决策是决定当前是否要选择第</a:t>
                </a:r>
                <a:r>
                  <a:rPr lang="zh-CN" altLang="en-US" dirty="0">
                    <a:latin typeface="Cambria Math" panose="02040503050406030204" pitchFamily="18" charset="0"/>
                  </a:rPr>
                  <a:t> </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 </a:t>
                </a:r>
                <a:r>
                  <a:rPr lang="zh-CN" altLang="en-US" dirty="0"/>
                  <a:t>个石头。</a:t>
                </a:r>
                <a:endParaRPr lang="en-US" altLang="zh-CN" dirty="0"/>
              </a:p>
              <a:p>
                <a:pPr marL="800100" lvl="1" indent="-342900">
                  <a:buFont typeface="Wingdings" pitchFamily="2" charset="2"/>
                  <a:buChar char="u"/>
                </a:pPr>
                <a:r>
                  <a:rPr lang="zh-CN" altLang="en-US" dirty="0"/>
                  <a:t>如果选取第 </a:t>
                </a:r>
                <a:r>
                  <a:rPr lang="en-US" altLang="zh-CN" dirty="0" err="1">
                    <a:latin typeface="Cambria Math" panose="02040503050406030204" pitchFamily="18" charset="0"/>
                    <a:ea typeface="Cambria Math" panose="02040503050406030204" pitchFamily="18" charset="0"/>
                  </a:rPr>
                  <a:t>i</a:t>
                </a:r>
                <a:r>
                  <a:rPr lang="en-US" altLang="zh-CN" dirty="0"/>
                  <a:t> </a:t>
                </a:r>
                <a:r>
                  <a:rPr lang="zh-CN" altLang="en-US" dirty="0"/>
                  <a:t>个石头，则背包内剩余的重量限制变为 </a:t>
                </a:r>
                <a:r>
                  <a:rPr lang="en-US" altLang="zh-CN" dirty="0">
                    <a:latin typeface="Cambria Math" panose="02040503050406030204" pitchFamily="18" charset="0"/>
                    <a:ea typeface="Cambria Math" panose="02040503050406030204" pitchFamily="18" charset="0"/>
                  </a:rPr>
                  <a:t>w − a[</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a:t>
                </a:r>
              </a:p>
              <a:p>
                <a:pPr marL="800100" lvl="1" indent="-342900">
                  <a:buFont typeface="Wingdings" pitchFamily="2" charset="2"/>
                  <a:buChar char="u"/>
                </a:pPr>
                <a:r>
                  <a:rPr lang="zh-CN" altLang="en-US" dirty="0"/>
                  <a:t>如果不选取第 </a:t>
                </a:r>
                <a:r>
                  <a:rPr lang="en-US" altLang="zh-CN" dirty="0" err="1">
                    <a:latin typeface="Cambria Math" panose="02040503050406030204" pitchFamily="18" charset="0"/>
                    <a:ea typeface="Cambria Math" panose="02040503050406030204" pitchFamily="18" charset="0"/>
                  </a:rPr>
                  <a:t>i</a:t>
                </a:r>
                <a:r>
                  <a:rPr lang="en-US" altLang="zh-CN" dirty="0">
                    <a:latin typeface="Cambria Math" panose="02040503050406030204" pitchFamily="18" charset="0"/>
                    <a:ea typeface="Cambria Math" panose="02040503050406030204" pitchFamily="18" charset="0"/>
                  </a:rPr>
                  <a:t> </a:t>
                </a:r>
                <a:r>
                  <a:rPr lang="zh-CN" altLang="en-US" dirty="0"/>
                  <a:t>个石头，则剩余的重量限制仍为</a:t>
                </a:r>
                <a:r>
                  <a:rPr lang="en-US" altLang="zh-CN" dirty="0">
                    <a:latin typeface="Cambria Math" panose="02040503050406030204" pitchFamily="18" charset="0"/>
                    <a:ea typeface="Cambria Math" panose="02040503050406030204" pitchFamily="18" charset="0"/>
                  </a:rPr>
                  <a:t>w</a:t>
                </a:r>
              </a:p>
              <a:p>
                <a:pPr lvl="1"/>
                <a:endParaRPr lang="zh-CN" altLang="en-US" b="1" dirty="0"/>
              </a:p>
              <a:p>
                <a:r>
                  <a:rPr lang="zh-CN" altLang="en-US" b="1" dirty="0"/>
                  <a:t>递推关系式：</a:t>
                </a:r>
                <a:endParaRPr lang="en-US" altLang="zh-CN" b="1" dirty="0"/>
              </a:p>
              <a:p>
                <a:r>
                  <a:rPr lang="zh-CN" altLang="en-US" b="1" dirty="0"/>
                  <a:t>         </a:t>
                </a:r>
                <a14:m>
                  <m:oMath xmlns:m="http://schemas.openxmlformats.org/officeDocument/2006/math">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b="0" i="1" smtClean="0">
                            <a:latin typeface="Cambria Math" panose="02040503050406030204" pitchFamily="18" charset="0"/>
                          </a:rPr>
                          <m:t>𝑖</m:t>
                        </m:r>
                      </m:e>
                    </m:d>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e>
                    </m:d>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0</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𝑖𝑓</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 </m:t>
                            </m:r>
                            <m:r>
                              <a:rPr lang="en-US" altLang="zh-CN" sz="1600" b="0" i="1" smtClean="0">
                                <a:latin typeface="Cambria Math" panose="02040503050406030204" pitchFamily="18" charset="0"/>
                              </a:rPr>
                              <m:t>𝑜𝑟</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=0</m:t>
                            </m:r>
                          </m:e>
                          <m:e>
                            <m:r>
                              <a:rPr lang="en-US" altLang="zh-CN" sz="1600" b="0" i="1" smtClean="0">
                                <a:latin typeface="Cambria Math" panose="02040503050406030204" pitchFamily="18" charset="0"/>
                              </a:rPr>
                              <m:t>𝑑𝑝</m:t>
                            </m:r>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e>
                            </m:d>
                            <m:d>
                              <m:dPr>
                                <m:begChr m:val="["/>
                                <m:endChr m:val="]"/>
                                <m:ctrlPr>
                                  <a:rPr lang="en-US" altLang="zh-CN" sz="1600" i="1" smtClean="0">
                                    <a:latin typeface="Cambria Math" panose="02040503050406030204" pitchFamily="18" charset="0"/>
                                  </a:rPr>
                                </m:ctrlPr>
                              </m:dPr>
                              <m:e>
                                <m:r>
                                  <a:rPr lang="en-US" altLang="zh-CN" sz="1600" b="0" i="1" smtClean="0">
                                    <a:latin typeface="Cambria Math" panose="02040503050406030204" pitchFamily="18" charset="0"/>
                                  </a:rPr>
                                  <m:t>𝑤</m:t>
                                </m:r>
                              </m:e>
                            </m:d>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𝑖𝑓</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&lt;</m:t>
                            </m:r>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e>
                            <m:r>
                              <a:rPr lang="en-US" altLang="zh-CN" sz="1600" b="0" i="1">
                                <a:latin typeface="Cambria Math" panose="02040503050406030204" pitchFamily="18" charset="0"/>
                              </a:rPr>
                              <m:t>𝑚𝑎𝑥</m:t>
                            </m:r>
                            <m:d>
                              <m:dPr>
                                <m:ctrlPr>
                                  <a:rPr lang="en-US" altLang="zh-CN" sz="1600" i="1">
                                    <a:latin typeface="Cambria Math" panose="02040503050406030204" pitchFamily="18" charset="0"/>
                                  </a:rPr>
                                </m:ctrlPr>
                              </m:dPr>
                              <m:e>
                                <m:r>
                                  <a:rPr lang="en-US" altLang="zh-CN" sz="1600" b="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𝑖</m:t>
                                    </m:r>
                                    <m:r>
                                      <a:rPr lang="en-US" altLang="zh-CN" sz="1600" b="0" i="1">
                                        <a:latin typeface="Cambria Math" panose="02040503050406030204" pitchFamily="18" charset="0"/>
                                      </a:rPr>
                                      <m:t> − 1</m:t>
                                    </m:r>
                                  </m:e>
                                </m:d>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𝑤</m:t>
                                    </m:r>
                                  </m:e>
                                </m:d>
                                <m:r>
                                  <a:rPr lang="en-US" altLang="zh-CN" sz="1600" b="0" i="1">
                                    <a:latin typeface="Cambria Math" panose="02040503050406030204" pitchFamily="18" charset="0"/>
                                  </a:rPr>
                                  <m:t>, </m:t>
                                </m:r>
                                <m:r>
                                  <a:rPr lang="en-US" altLang="zh-CN" sz="1600" b="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𝑖</m:t>
                                    </m:r>
                                    <m:r>
                                      <a:rPr lang="en-US" altLang="zh-CN" sz="1600" b="0" i="1">
                                        <a:latin typeface="Cambria Math" panose="02040503050406030204" pitchFamily="18" charset="0"/>
                                      </a:rPr>
                                      <m:t> − 1</m:t>
                                    </m:r>
                                  </m:e>
                                </m:d>
                                <m:d>
                                  <m:dPr>
                                    <m:begChr m:val="["/>
                                    <m:endChr m:val="]"/>
                                    <m:ctrlPr>
                                      <a:rPr lang="en-US" altLang="zh-CN" sz="1600" i="1">
                                        <a:latin typeface="Cambria Math" panose="02040503050406030204" pitchFamily="18" charset="0"/>
                                      </a:rPr>
                                    </m:ctrlPr>
                                  </m:dPr>
                                  <m:e>
                                    <m:r>
                                      <a:rPr lang="en-US" altLang="zh-CN" sz="1600" b="0" i="1">
                                        <a:latin typeface="Cambria Math" panose="02040503050406030204" pitchFamily="18" charset="0"/>
                                      </a:rPr>
                                      <m:t>𝑤</m:t>
                                    </m:r>
                                    <m:r>
                                      <a:rPr lang="en-US" altLang="zh-CN" sz="1600" b="0" i="1">
                                        <a:latin typeface="Cambria Math" panose="02040503050406030204" pitchFamily="18" charset="0"/>
                                      </a:rPr>
                                      <m:t> −</m:t>
                                    </m:r>
                                    <m:r>
                                      <a:rPr lang="en-US" altLang="zh-CN" sz="1600" b="0" i="1" smtClean="0">
                                        <a:latin typeface="Cambria Math" panose="02040503050406030204" pitchFamily="18" charset="0"/>
                                      </a:rPr>
                                      <m:t>𝑎</m:t>
                                    </m:r>
                                    <m:d>
                                      <m:dPr>
                                        <m:begChr m:val="["/>
                                        <m:endChr m:val="]"/>
                                        <m:ctrlPr>
                                          <a:rPr lang="en-US" altLang="zh-CN" sz="1600" i="1" smtClean="0">
                                            <a:latin typeface="Cambria Math" panose="02040503050406030204" pitchFamily="18" charset="0"/>
                                          </a:rPr>
                                        </m:ctrlPr>
                                      </m:dPr>
                                      <m:e>
                                        <m:r>
                                          <a:rPr lang="en-US" altLang="zh-CN" sz="1600" b="0" i="1">
                                            <a:latin typeface="Cambria Math" panose="02040503050406030204" pitchFamily="18" charset="0"/>
                                          </a:rPr>
                                          <m:t>𝑖</m:t>
                                        </m:r>
                                      </m:e>
                                    </m:d>
                                  </m:e>
                                </m:d>
                                <m:r>
                                  <a:rPr lang="en-US" altLang="zh-CN" sz="1600" b="0" i="1">
                                    <a:latin typeface="Cambria Math" panose="02040503050406030204" pitchFamily="18" charset="0"/>
                                  </a:rPr>
                                  <m:t>+</m:t>
                                </m:r>
                                <m:r>
                                  <a:rPr lang="en-US" altLang="zh-CN" sz="1600" b="0" i="1" smtClean="0">
                                    <a:latin typeface="Cambria Math" panose="02040503050406030204" pitchFamily="18" charset="0"/>
                                  </a:rPr>
                                  <m:t>𝑎</m:t>
                                </m:r>
                                <m:d>
                                  <m:dPr>
                                    <m:begChr m:val="["/>
                                    <m:endChr m:val="]"/>
                                    <m:ctrlPr>
                                      <a:rPr lang="en-US" altLang="zh-CN" sz="1600" i="1" smtClean="0">
                                        <a:latin typeface="Cambria Math" panose="02040503050406030204" pitchFamily="18" charset="0"/>
                                      </a:rPr>
                                    </m:ctrlPr>
                                  </m:dPr>
                                  <m:e>
                                    <m:r>
                                      <a:rPr lang="en-US" altLang="zh-CN" sz="1600" b="0" i="1">
                                        <a:latin typeface="Cambria Math" panose="02040503050406030204" pitchFamily="18" charset="0"/>
                                      </a:rPr>
                                      <m:t>𝑖</m:t>
                                    </m:r>
                                  </m:e>
                                </m:d>
                              </m:e>
                            </m:d>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𝑖𝑓</m:t>
                            </m:r>
                            <m:r>
                              <a:rPr lang="zh-CN" altLang="en-US" sz="1600" b="0" i="1" smtClean="0">
                                <a:latin typeface="Cambria Math" panose="02040503050406030204" pitchFamily="18" charset="0"/>
                              </a:rPr>
                              <m:t> </m:t>
                            </m:r>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𝑎</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eqArr>
                      </m:e>
                    </m:d>
                  </m:oMath>
                </a14:m>
                <a:endParaRPr lang="zh-CN" altLang="en-US" dirty="0"/>
              </a:p>
              <a:p>
                <a:endParaRPr lang="en-US" altLang="zh-CN" b="1" dirty="0"/>
              </a:p>
              <a:p>
                <a:r>
                  <a:rPr lang="zh-CN" altLang="en-US" b="1" dirty="0"/>
                  <a:t>空间优化：</a:t>
                </a:r>
                <a:endParaRPr lang="en-US" altLang="zh-CN" b="1" dirty="0"/>
              </a:p>
              <a:p>
                <a:r>
                  <a:rPr lang="zh-CN" altLang="en-US" dirty="0"/>
                  <a:t>        由于每次计算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𝑤</m:t>
                        </m:r>
                      </m:e>
                    </m:d>
                  </m:oMath>
                </a14:m>
                <a:r>
                  <a:rPr lang="zh-CN" altLang="en-US" dirty="0"/>
                  <a:t>时，总是只与上一项 </a:t>
                </a:r>
                <a14:m>
                  <m:oMath xmlns:m="http://schemas.openxmlformats.org/officeDocument/2006/math">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oMath>
                </a14:m>
                <a:r>
                  <a:rPr lang="zh-CN" altLang="en-US" dirty="0"/>
                  <a:t>有关，因此可以使用一维数组重复更新的方式来代替二维数组，即 递推关系式可以写作</a:t>
                </a:r>
                <a:r>
                  <a:rPr lang="en-US" altLang="zh-CN" dirty="0"/>
                  <a:t>: </a:t>
                </a:r>
              </a:p>
              <a:p>
                <a:endParaRPr lang="en-US" altLang="zh-CN" dirty="0"/>
              </a:p>
              <a:p>
                <a:pPr/>
                <a14:m>
                  <m:oMathPara xmlns:m="http://schemas.openxmlformats.org/officeDocument/2006/math">
                    <m:oMathParaPr>
                      <m:jc m:val="center"/>
                    </m:oMathParaPr>
                    <m:oMath xmlns:m="http://schemas.openxmlformats.org/officeDocument/2006/math">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e>
                      </m:d>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i="1">
                                  <a:latin typeface="Cambria Math" panose="02040503050406030204" pitchFamily="18" charset="0"/>
                                </a:rPr>
                                <m:t>0</m:t>
                              </m:r>
                              <m:r>
                                <a:rPr lang="zh-CN" altLang="en-US" sz="1600" b="0" i="1" smtClean="0">
                                  <a:latin typeface="Cambria Math" panose="02040503050406030204" pitchFamily="18" charset="0"/>
                                </a:rPr>
                                <m:t>                                                                            </m:t>
                              </m:r>
                              <m:r>
                                <a:rPr lang="en-US" altLang="zh-CN" sz="1600" i="1">
                                  <a:latin typeface="Cambria Math" panose="02040503050406030204" pitchFamily="18" charset="0"/>
                                </a:rPr>
                                <m:t>𝑖𝑓</m:t>
                              </m:r>
                              <m:r>
                                <a:rPr lang="en-US" altLang="zh-CN" sz="1600" i="1">
                                  <a:latin typeface="Cambria Math" panose="02040503050406030204" pitchFamily="18" charset="0"/>
                                </a:rPr>
                                <m:t> </m:t>
                              </m:r>
                              <m:r>
                                <a:rPr lang="en-US" altLang="zh-CN" sz="1600" i="1">
                                  <a:latin typeface="Cambria Math" panose="02040503050406030204" pitchFamily="18" charset="0"/>
                                </a:rPr>
                                <m:t>𝑖</m:t>
                              </m:r>
                              <m:r>
                                <a:rPr lang="en-US" altLang="zh-CN" sz="1600" i="1">
                                  <a:latin typeface="Cambria Math" panose="02040503050406030204" pitchFamily="18" charset="0"/>
                                </a:rPr>
                                <m:t> = 0  </m:t>
                              </m:r>
                            </m:e>
                            <m:e>
                              <m:r>
                                <a:rPr lang="en-US" altLang="zh-CN" sz="1600" i="1">
                                  <a:latin typeface="Cambria Math" panose="02040503050406030204" pitchFamily="18" charset="0"/>
                                </a:rPr>
                                <m:t>𝑚𝑎𝑥</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e>
                                  </m:d>
                                  <m:r>
                                    <a:rPr lang="en-US" altLang="zh-CN" sz="1600" i="1">
                                      <a:latin typeface="Cambria Math" panose="02040503050406030204" pitchFamily="18" charset="0"/>
                                    </a:rPr>
                                    <m:t>, </m:t>
                                  </m:r>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𝑤</m:t>
                                      </m:r>
                                      <m:r>
                                        <a:rPr lang="en-US" altLang="zh-CN" sz="1600" i="1">
                                          <a:latin typeface="Cambria Math" panose="02040503050406030204" pitchFamily="18" charset="0"/>
                                        </a:rPr>
                                        <m:t> −</m:t>
                                      </m:r>
                                      <m:r>
                                        <a:rPr lang="en-US" altLang="zh-CN" sz="1600" b="0" i="1" smtClean="0">
                                          <a:latin typeface="Cambria Math" panose="02040503050406030204" pitchFamily="18" charset="0"/>
                                        </a:rPr>
                                        <m:t>𝑎</m:t>
                                      </m:r>
                                      <m:d>
                                        <m:dPr>
                                          <m:begChr m:val="["/>
                                          <m:endChr m:val="]"/>
                                          <m:ctrlPr>
                                            <a:rPr lang="en-US" altLang="zh-CN" sz="1600" b="0" i="1" smtClean="0">
                                              <a:latin typeface="Cambria Math" panose="02040503050406030204" pitchFamily="18" charset="0"/>
                                            </a:rPr>
                                          </m:ctrlPr>
                                        </m:dPr>
                                        <m:e>
                                          <m:r>
                                            <a:rPr lang="en-US" altLang="zh-CN" sz="1600" i="1">
                                              <a:latin typeface="Cambria Math" panose="02040503050406030204" pitchFamily="18" charset="0"/>
                                            </a:rPr>
                                            <m:t>𝑖</m:t>
                                          </m:r>
                                        </m:e>
                                      </m:d>
                                    </m:e>
                                  </m:d>
                                  <m:r>
                                    <a:rPr lang="en-US" altLang="zh-CN" sz="1600" i="1">
                                      <a:latin typeface="Cambria Math" panose="02040503050406030204" pitchFamily="18" charset="0"/>
                                    </a:rPr>
                                    <m:t>+</m:t>
                                  </m:r>
                                  <m:r>
                                    <a:rPr lang="en-US" altLang="zh-CN" sz="1600" b="0" i="1" smtClean="0">
                                      <a:latin typeface="Cambria Math" panose="02040503050406030204" pitchFamily="18" charset="0"/>
                                    </a:rPr>
                                    <m:t>𝑎</m:t>
                                  </m:r>
                                  <m:d>
                                    <m:dPr>
                                      <m:begChr m:val="["/>
                                      <m:endChr m:val="]"/>
                                      <m:ctrlPr>
                                        <a:rPr lang="en-US" altLang="zh-CN" sz="1600" b="0" i="1" smtClean="0">
                                          <a:latin typeface="Cambria Math" panose="02040503050406030204" pitchFamily="18" charset="0"/>
                                        </a:rPr>
                                      </m:ctrlPr>
                                    </m:dPr>
                                    <m:e>
                                      <m:r>
                                        <a:rPr lang="en-US" altLang="zh-CN" sz="1600" i="1">
                                          <a:latin typeface="Cambria Math" panose="02040503050406030204" pitchFamily="18" charset="0"/>
                                        </a:rPr>
                                        <m:t>𝑖</m:t>
                                      </m:r>
                                    </m:e>
                                  </m:d>
                                </m:e>
                              </m:d>
                              <m:r>
                                <a:rPr lang="zh-CN" altLang="en-US" sz="1600" b="0" i="1" smtClean="0">
                                  <a:latin typeface="Cambria Math" panose="02040503050406030204" pitchFamily="18" charset="0"/>
                                </a:rPr>
                                <m:t>         </m:t>
                              </m:r>
                              <m:r>
                                <a:rPr lang="en-US" altLang="zh-CN" sz="1600" i="1">
                                  <a:latin typeface="Cambria Math" panose="02040503050406030204" pitchFamily="18" charset="0"/>
                                </a:rPr>
                                <m:t>𝑜𝑡h𝑒𝑟𝑤𝑖𝑠𝑒</m:t>
                              </m:r>
                            </m:e>
                          </m:eqArr>
                        </m:e>
                      </m:d>
                    </m:oMath>
                  </m:oMathPara>
                </a14:m>
                <a:endParaRPr lang="zh-CN" altLang="en-US" dirty="0"/>
              </a:p>
              <a:p>
                <a:endParaRPr lang="en-US" altLang="zh-CN"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70000" y="889200"/>
                <a:ext cx="8476435" cy="6075574"/>
              </a:xfrm>
              <a:prstGeom prst="rect">
                <a:avLst/>
              </a:prstGeom>
              <a:blipFill>
                <a:blip r:embed="rId2"/>
                <a:stretch>
                  <a:fillRect l="-575" t="-903" r="-72"/>
                </a:stretch>
              </a:blipFill>
            </p:spPr>
            <p:txBody>
              <a:bodyPr/>
              <a:lstStyle/>
              <a:p>
                <a:r>
                  <a:rPr lang="zh-CN" altLang="en-US">
                    <a:noFill/>
                  </a:rPr>
                  <a:t> </a:t>
                </a:r>
              </a:p>
            </p:txBody>
          </p:sp>
        </mc:Fallback>
      </mc:AlternateContent>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7" name="直接连接符 4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389493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文本框 36"/>
              <p:cNvSpPr txBox="1"/>
              <p:nvPr/>
            </p:nvSpPr>
            <p:spPr>
              <a:xfrm>
                <a:off x="270000" y="889200"/>
                <a:ext cx="8476435" cy="6001451"/>
              </a:xfrm>
              <a:prstGeom prst="rect">
                <a:avLst/>
              </a:prstGeom>
              <a:noFill/>
            </p:spPr>
            <p:txBody>
              <a:bodyPr wrap="square" rtlCol="0">
                <a:spAutoFit/>
              </a:bodyPr>
              <a:lstStyle/>
              <a:p>
                <a:r>
                  <a:rPr lang="zh-CN" altLang="en-US" b="1" dirty="0"/>
                  <a:t>复杂度分析：</a:t>
                </a:r>
                <a:endParaRPr lang="en-US" altLang="zh-CN" b="1" dirty="0"/>
              </a:p>
              <a:p>
                <a:r>
                  <a:rPr lang="zh-CN" altLang="en-US" i="1"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𝑛𝑤</m:t>
                        </m:r>
                      </m:e>
                    </m:d>
                    <m:r>
                      <a:rPr lang="en-US" altLang="zh-CN" i="1">
                        <a:latin typeface="Cambria Math" panose="02040503050406030204" pitchFamily="18" charset="0"/>
                      </a:rPr>
                      <m:t>,</m:t>
                    </m:r>
                    <m:r>
                      <a:rPr lang="zh-CN" altLang="en-US" i="1">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𝑠𝑢𝑚</m:t>
                        </m:r>
                      </m:num>
                      <m:den>
                        <m:r>
                          <a:rPr lang="en-US" altLang="zh-CN" i="1">
                            <a:latin typeface="Cambria Math" panose="02040503050406030204" pitchFamily="18" charset="0"/>
                          </a:rPr>
                          <m:t>2</m:t>
                        </m:r>
                      </m:den>
                    </m:f>
                    <m:r>
                      <a:rPr lang="en-US" altLang="zh-CN" i="1">
                        <a:latin typeface="Cambria Math" panose="02040503050406030204" pitchFamily="18" charset="0"/>
                      </a:rPr>
                      <m:t> </m:t>
                    </m:r>
                  </m:oMath>
                </a14:m>
                <a:endParaRPr lang="en-US" altLang="zh-CN" i="1" dirty="0"/>
              </a:p>
              <a:p>
                <a:endParaRPr lang="en-US" altLang="zh-CN" b="1" dirty="0"/>
              </a:p>
              <a:p>
                <a:r>
                  <a:rPr lang="zh-CN" altLang="en-US" b="1" dirty="0"/>
                  <a:t>正确性证明：</a:t>
                </a:r>
                <a:r>
                  <a:rPr lang="zh-CN" altLang="en-US" dirty="0">
                    <a:latin typeface="宋体" panose="02010600030101010101" pitchFamily="2" charset="-122"/>
                  </a:rPr>
                  <a:t>可按下述说明</a:t>
                </a:r>
                <a:endParaRPr lang="en-US" altLang="zh-CN" dirty="0">
                  <a:latin typeface="宋体" panose="02010600030101010101" pitchFamily="2" charset="-122"/>
                </a:endParaRP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p:txBody>
          </p:sp>
        </mc:Choice>
        <mc:Fallback xmlns="">
          <p:sp>
            <p:nvSpPr>
              <p:cNvPr id="37" name="文本框 36"/>
              <p:cNvSpPr txBox="1">
                <a:spLocks noRot="1" noChangeAspect="1" noMove="1" noResize="1" noEditPoints="1" noAdjustHandles="1" noChangeArrowheads="1" noChangeShapeType="1" noTextEdit="1"/>
              </p:cNvSpPr>
              <p:nvPr/>
            </p:nvSpPr>
            <p:spPr>
              <a:xfrm>
                <a:off x="270000" y="889200"/>
                <a:ext cx="8476435" cy="6001451"/>
              </a:xfrm>
              <a:prstGeom prst="rect">
                <a:avLst/>
              </a:prstGeom>
              <a:blipFill>
                <a:blip r:embed="rId2"/>
                <a:stretch>
                  <a:fillRect l="-599" t="-1057"/>
                </a:stretch>
              </a:blipFill>
            </p:spPr>
            <p:txBody>
              <a:bodyPr/>
              <a:lstStyle/>
              <a:p>
                <a:r>
                  <a:rPr lang="zh-CN" altLang="en-US">
                    <a:noFill/>
                  </a:rPr>
                  <a:t> </a:t>
                </a:r>
              </a:p>
            </p:txBody>
          </p:sp>
        </mc:Fallback>
      </mc:AlternateContent>
      <p:sp>
        <p:nvSpPr>
          <p:cNvPr id="28" name="矩形 2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9" name="文本框 28"/>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矩形 45"/>
          <p:cNvSpPr/>
          <p:nvPr/>
        </p:nvSpPr>
        <p:spPr>
          <a:xfrm>
            <a:off x="6903215" y="93911"/>
            <a:ext cx="979525"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7" name="直接连接符 46"/>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676292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5</a:t>
            </a:r>
            <a:endParaRPr lang="zh-HK" altLang="en-US" spc="3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3D54D5C-778D-8C4E-99E4-34D9A1039CCF}"/>
              </a:ext>
            </a:extLst>
          </p:cNvPr>
          <p:cNvPicPr>
            <a:picLocks noChangeAspect="1"/>
          </p:cNvPicPr>
          <p:nvPr/>
        </p:nvPicPr>
        <p:blipFill rotWithShape="1">
          <a:blip r:embed="rId3"/>
          <a:srcRect l="1" r="1121"/>
          <a:stretch/>
        </p:blipFill>
        <p:spPr>
          <a:xfrm>
            <a:off x="1421120" y="2294445"/>
            <a:ext cx="6332685" cy="1196845"/>
          </a:xfrm>
          <a:prstGeom prst="rect">
            <a:avLst/>
          </a:prstGeom>
        </p:spPr>
      </p:pic>
      <p:pic>
        <p:nvPicPr>
          <p:cNvPr id="3" name="图片 2">
            <a:extLst>
              <a:ext uri="{FF2B5EF4-FFF2-40B4-BE49-F238E27FC236}">
                <a16:creationId xmlns:a16="http://schemas.microsoft.com/office/drawing/2014/main" id="{B1C5B757-D57B-264A-985E-621F633ADCED}"/>
              </a:ext>
            </a:extLst>
          </p:cNvPr>
          <p:cNvPicPr>
            <a:picLocks noChangeAspect="1"/>
          </p:cNvPicPr>
          <p:nvPr/>
        </p:nvPicPr>
        <p:blipFill>
          <a:blip r:embed="rId4"/>
          <a:stretch>
            <a:fillRect/>
          </a:stretch>
        </p:blipFill>
        <p:spPr>
          <a:xfrm>
            <a:off x="1429508" y="3491181"/>
            <a:ext cx="6332686" cy="3148614"/>
          </a:xfrm>
          <a:prstGeom prst="rect">
            <a:avLst/>
          </a:prstGeom>
        </p:spPr>
      </p:pic>
    </p:spTree>
    <p:extLst>
      <p:ext uri="{BB962C8B-B14F-4D97-AF65-F5344CB8AC3E}">
        <p14:creationId xmlns:p14="http://schemas.microsoft.com/office/powerpoint/2010/main" val="4133598750"/>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12805" y="10021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269296" y="889462"/>
                <a:ext cx="8624537" cy="5601533"/>
              </a:xfrm>
              <a:prstGeom prst="rect">
                <a:avLst/>
              </a:prstGeom>
              <a:noFill/>
            </p:spPr>
            <p:txBody>
              <a:bodyPr wrap="square" rtlCol="0">
                <a:spAutoFit/>
              </a:bodyPr>
              <a:lstStyle/>
              <a:p>
                <a:r>
                  <a:rPr lang="zh-CN" altLang="en-US" b="1" dirty="0"/>
                  <a:t>问题描述：</a:t>
                </a:r>
                <a:r>
                  <a:rPr lang="zh-CN" altLang="en-US" dirty="0"/>
                  <a:t>给定一个整数数组，返回它的某个非空子数组（连续元素）在执行一次可选的删除操作后，所能得到的最大连续子数组和。</a:t>
                </a:r>
                <a:endParaRPr lang="en-US" altLang="zh-CN" dirty="0"/>
              </a:p>
              <a:p>
                <a:r>
                  <a:rPr lang="zh-CN" altLang="en-US" b="1" dirty="0"/>
                  <a:t>输         入：</a:t>
                </a:r>
                <a:r>
                  <a:rPr lang="zh-CN" altLang="en-US" dirty="0"/>
                  <a:t>一维数组</a:t>
                </a:r>
                <a:endParaRPr lang="en-US" altLang="zh-CN" dirty="0"/>
              </a:p>
              <a:p>
                <a:r>
                  <a:rPr lang="zh-CN" altLang="en-US" b="1" dirty="0"/>
                  <a:t>输         出：</a:t>
                </a:r>
                <a:r>
                  <a:rPr lang="zh-CN" altLang="en-US" dirty="0"/>
                  <a:t>执行一次可选的删除操作后的最大连续子数组和</a:t>
                </a:r>
                <a:endParaRPr lang="en-US" altLang="zh-CN" dirty="0"/>
              </a:p>
              <a:p>
                <a:endParaRPr lang="en-US" altLang="zh-CN" b="1" dirty="0"/>
              </a:p>
              <a:p>
                <a:endParaRPr lang="en-US" altLang="zh-CN" b="1" dirty="0"/>
              </a:p>
              <a:p>
                <a:r>
                  <a:rPr lang="zh-CN" altLang="en-US" b="1" dirty="0"/>
                  <a:t>联想</a:t>
                </a:r>
                <a:r>
                  <a:rPr lang="en-US" altLang="zh-CN" b="1" dirty="0"/>
                  <a:t>“</a:t>
                </a:r>
                <a:r>
                  <a:rPr lang="zh-CN" altLang="en-US" b="1" dirty="0"/>
                  <a:t>最大连续子数组和</a:t>
                </a:r>
                <a:r>
                  <a:rPr lang="en-US" altLang="zh-CN" b="1" dirty="0"/>
                  <a:t>”</a:t>
                </a:r>
                <a:r>
                  <a:rPr lang="zh-CN" altLang="en-US" b="1" dirty="0"/>
                  <a:t>问题：</a:t>
                </a:r>
                <a:endParaRPr lang="en-US" altLang="zh-CN" b="1" dirty="0"/>
              </a:p>
              <a:p>
                <a:r>
                  <a:rPr lang="zh-CN" altLang="en-US" b="1" dirty="0"/>
                  <a:t>         </a:t>
                </a:r>
                <a:r>
                  <a:rPr lang="en-US" altLang="zh-CN" dirty="0"/>
                  <a:t>𝑑𝑝[𝑖]</a:t>
                </a:r>
                <a:r>
                  <a:rPr lang="zh-CN" altLang="en-US" dirty="0"/>
                  <a:t>表示以第</a:t>
                </a:r>
                <a:r>
                  <a:rPr lang="en-US" altLang="zh-CN" dirty="0" err="1"/>
                  <a:t>i</a:t>
                </a:r>
                <a:r>
                  <a:rPr lang="zh-CN" altLang="en-US" dirty="0"/>
                  <a:t>个数结尾的最大连续子数组和</a:t>
                </a:r>
                <a:endParaRPr lang="en-US" altLang="zh-CN" b="1" dirty="0"/>
              </a:p>
              <a:p>
                <a:r>
                  <a:rPr lang="zh-CN" altLang="en-US" dirty="0"/>
                  <a:t>         </a:t>
                </a:r>
                <a:r>
                  <a:rPr lang="en-US" altLang="zh-CN" dirty="0"/>
                  <a:t>𝑑𝑝[𝑖]  = 𝑚𝑎𝑥(𝑑𝑝[𝑖−1]+a[𝑖],𝑎[𝑖])</a:t>
                </a:r>
              </a:p>
              <a:p>
                <a:endParaRPr lang="en-US" altLang="zh-CN" dirty="0"/>
              </a:p>
              <a:p>
                <a:endParaRPr lang="zh-CN" altLang="en-US" dirty="0"/>
              </a:p>
              <a:p>
                <a:r>
                  <a:rPr lang="zh-CN" altLang="en-US" b="1" dirty="0"/>
                  <a:t>最优子结构：</a:t>
                </a:r>
                <a:endParaRPr lang="en-US" altLang="zh-CN" b="1" dirty="0"/>
              </a:p>
              <a:p>
                <a:r>
                  <a:rPr lang="zh-CN" altLang="en-US" b="1" dirty="0"/>
                  <a:t>         </a:t>
                </a:r>
                <a:r>
                  <a:rPr lang="zh-CN" altLang="en-US" dirty="0"/>
                  <a:t>加入第</a:t>
                </a:r>
                <a:r>
                  <a:rPr lang="en-US" altLang="zh-CN" dirty="0"/>
                  <a:t>2</a:t>
                </a:r>
                <a:r>
                  <a:rPr lang="zh-CN" altLang="en-US" dirty="0"/>
                  <a:t>维表示是否执行过</a:t>
                </a:r>
                <a:r>
                  <a:rPr lang="en-US" altLang="zh-CN" dirty="0"/>
                  <a:t>1</a:t>
                </a:r>
                <a:r>
                  <a:rPr lang="zh-CN" altLang="en-US" dirty="0"/>
                  <a:t>次删除</a:t>
                </a:r>
                <a:endParaRPr lang="en-US" altLang="zh-CN" dirty="0"/>
              </a:p>
              <a:p>
                <a:r>
                  <a:rPr lang="zh-CN" altLang="en-US" b="1" dirty="0"/>
                  <a:t>         </a:t>
                </a:r>
                <a:r>
                  <a:rPr lang="en-US" altLang="zh-CN" dirty="0"/>
                  <a:t>dp[</a:t>
                </a:r>
                <a:r>
                  <a:rPr lang="en-US" altLang="zh-CN" dirty="0" err="1"/>
                  <a:t>i</a:t>
                </a:r>
                <a:r>
                  <a:rPr lang="en-US" altLang="zh-CN" dirty="0"/>
                  <a:t>][0]</a:t>
                </a:r>
                <a:r>
                  <a:rPr lang="zh-CN" altLang="en-US" dirty="0"/>
                  <a:t>表示前</a:t>
                </a:r>
                <a:r>
                  <a:rPr lang="en-US" altLang="zh-CN" dirty="0" err="1"/>
                  <a:t>i</a:t>
                </a:r>
                <a:r>
                  <a:rPr lang="zh-CN" altLang="en-US" dirty="0"/>
                  <a:t>个数中还没有执行过删除的、以第</a:t>
                </a:r>
                <a:r>
                  <a:rPr lang="en-US" altLang="zh-CN" dirty="0" err="1"/>
                  <a:t>i</a:t>
                </a:r>
                <a:r>
                  <a:rPr lang="zh-CN" altLang="en-US" dirty="0"/>
                  <a:t>个数结尾的最大连续子数组和</a:t>
                </a:r>
                <a:endParaRPr lang="en-US" altLang="zh-CN" dirty="0"/>
              </a:p>
              <a:p>
                <a:r>
                  <a:rPr lang="zh-CN" altLang="en-US" dirty="0"/>
                  <a:t>         </a:t>
                </a:r>
                <a:r>
                  <a:rPr lang="en-US" altLang="zh-CN" dirty="0"/>
                  <a:t>dp[</a:t>
                </a:r>
                <a:r>
                  <a:rPr lang="en-US" altLang="zh-CN" dirty="0" err="1"/>
                  <a:t>i</a:t>
                </a:r>
                <a:r>
                  <a:rPr lang="en-US" altLang="zh-CN" dirty="0"/>
                  <a:t>][1]</a:t>
                </a:r>
                <a:r>
                  <a:rPr lang="zh-CN" altLang="en-US" dirty="0"/>
                  <a:t>表示前</a:t>
                </a:r>
                <a:r>
                  <a:rPr lang="en-US" altLang="zh-CN" dirty="0" err="1"/>
                  <a:t>i</a:t>
                </a:r>
                <a:r>
                  <a:rPr lang="zh-CN" altLang="en-US" dirty="0"/>
                  <a:t>个数中执行过</a:t>
                </a:r>
                <a:r>
                  <a:rPr lang="en-US" altLang="zh-CN" dirty="0"/>
                  <a:t>1</a:t>
                </a:r>
                <a:r>
                  <a:rPr lang="zh-CN" altLang="en-US" dirty="0"/>
                  <a:t>次删除的、以第</a:t>
                </a:r>
                <a:r>
                  <a:rPr lang="en-US" altLang="zh-CN" dirty="0" err="1"/>
                  <a:t>i</a:t>
                </a:r>
                <a:r>
                  <a:rPr lang="zh-CN" altLang="en-US" dirty="0"/>
                  <a:t>个数结尾的最大连续子数组和</a:t>
                </a:r>
                <a:endParaRPr lang="en-US" altLang="zh-CN" dirty="0"/>
              </a:p>
              <a:p>
                <a:pPr lvl="1"/>
                <a:endParaRPr lang="zh-CN" altLang="en-US" b="1" dirty="0"/>
              </a:p>
              <a:p>
                <a:r>
                  <a:rPr lang="zh-CN" altLang="en-US" b="1" dirty="0"/>
                  <a:t>递推关系式：</a:t>
                </a:r>
                <a:endParaRPr lang="en-US" altLang="zh-CN" b="1" dirty="0"/>
              </a:p>
              <a:p>
                <a14:m>
                  <m:oMath xmlns:m="http://schemas.openxmlformats.org/officeDocument/2006/math">
                    <m:r>
                      <a:rPr lang="zh-CN" altLang="en-US" sz="1600" b="0" i="1" smtClean="0">
                        <a:latin typeface="Cambria Math" panose="02040503050406030204" pitchFamily="18" charset="0"/>
                      </a:rPr>
                      <m:t>           </m:t>
                    </m:r>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0</m:t>
                        </m:r>
                      </m:e>
                    </m:d>
                    <m:r>
                      <a:rPr lang="zh-CN" altLang="en-US" sz="1600" b="0" i="1" smtClean="0">
                        <a:latin typeface="Cambria Math" panose="02040503050406030204" pitchFamily="18" charset="0"/>
                      </a:rPr>
                      <m:t> </m:t>
                    </m:r>
                    <m:r>
                      <a:rPr lang="en-US" altLang="zh-CN" sz="1600" i="1">
                        <a:latin typeface="Cambria Math" panose="02040503050406030204" pitchFamily="18" charset="0"/>
                      </a:rPr>
                      <m:t>= </m:t>
                    </m:r>
                    <m:r>
                      <a:rPr lang="en-US" altLang="zh-CN" sz="1600" i="1">
                        <a:latin typeface="Cambria Math" panose="02040503050406030204" pitchFamily="18" charset="0"/>
                      </a:rPr>
                      <m:t>𝑚𝑎𝑥</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𝑑𝑝</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r>
                              <a:rPr lang="en-US" altLang="zh-CN" sz="1600" i="1">
                                <a:latin typeface="Cambria Math" panose="02040503050406030204" pitchFamily="18" charset="0"/>
                              </a:rPr>
                              <m:t>−1</m:t>
                            </m:r>
                          </m:e>
                        </m:d>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0</m:t>
                            </m:r>
                          </m:e>
                        </m:d>
                        <m:r>
                          <a:rPr lang="en-US" altLang="zh-CN" sz="1600" i="1">
                            <a:latin typeface="Cambria Math" panose="02040503050406030204" pitchFamily="18" charset="0"/>
                          </a:rPr>
                          <m:t>+</m:t>
                        </m:r>
                        <m:r>
                          <m:rPr>
                            <m:sty m:val="p"/>
                          </m:rPr>
                          <a:rPr lang="en-US" altLang="zh-CN" sz="1600" i="1" smtClean="0">
                            <a:latin typeface="Cambria Math" panose="02040503050406030204" pitchFamily="18" charset="0"/>
                          </a:rPr>
                          <m:t>a</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r>
                          <a:rPr lang="en-US" altLang="zh-CN" sz="1600" i="1">
                            <a:latin typeface="Cambria Math" panose="02040503050406030204" pitchFamily="18" charset="0"/>
                          </a:rPr>
                          <m:t>,</m:t>
                        </m:r>
                        <m:r>
                          <a:rPr lang="en-US" altLang="zh-CN" sz="1600" i="1">
                            <a:latin typeface="Cambria Math" panose="02040503050406030204" pitchFamily="18" charset="0"/>
                          </a:rPr>
                          <m:t>𝑎</m:t>
                        </m:r>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𝑖</m:t>
                            </m:r>
                          </m:e>
                        </m:d>
                      </m:e>
                    </m:d>
                    <m:r>
                      <a:rPr lang="en-US" altLang="zh-CN" sz="1600" i="1">
                        <a:latin typeface="Cambria Math" panose="02040503050406030204" pitchFamily="18" charset="0"/>
                      </a:rPr>
                      <m:t>;</m:t>
                    </m:r>
                    <m:r>
                      <a:rPr lang="zh-CN" altLang="en-US" sz="1600" b="0" i="1" smtClean="0">
                        <a:latin typeface="Cambria Math" panose="02040503050406030204" pitchFamily="18" charset="0"/>
                      </a:rPr>
                      <m:t>      </m:t>
                    </m:r>
                    <m:r>
                      <a:rPr lang="en-US" altLang="zh-CN" sz="1600" i="1">
                        <a:latin typeface="Cambria Math" panose="02040503050406030204" pitchFamily="18" charset="0"/>
                      </a:rPr>
                      <m:t> </m:t>
                    </m:r>
                  </m:oMath>
                </a14:m>
                <a:r>
                  <a:rPr lang="zh-CN" altLang="en-US" sz="1600" dirty="0"/>
                  <a:t>                </a:t>
                </a:r>
                <a:r>
                  <a:rPr lang="en-US" altLang="zh-CN" sz="1600" dirty="0"/>
                  <a:t>//</a:t>
                </a:r>
                <a:r>
                  <a:rPr lang="zh-CN" altLang="en-US" sz="1600" dirty="0"/>
                  <a:t>等价于求最大连续子数组和</a:t>
                </a:r>
                <a:endParaRPr lang="en-US" altLang="zh-CN" sz="1600" i="1" dirty="0">
                  <a:latin typeface="Cambria Math" panose="02040503050406030204" pitchFamily="18" charset="0"/>
                </a:endParaRPr>
              </a:p>
              <a:p>
                <a:r>
                  <a:rPr lang="zh-CN" altLang="en-US" sz="1600" dirty="0"/>
                  <a:t>           </a:t>
                </a:r>
                <a14:m>
                  <m:oMath xmlns:m="http://schemas.openxmlformats.org/officeDocument/2006/math">
                    <m:r>
                      <a:rPr lang="en-US" altLang="zh-CN" sz="1600" i="1">
                        <a:latin typeface="Cambria Math" panose="02040503050406030204" pitchFamily="18" charset="0"/>
                      </a:rPr>
                      <m:t>𝑑𝑝</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][1] = </m:t>
                    </m:r>
                    <m:r>
                      <a:rPr lang="en-US" altLang="zh-CN" sz="1600" i="1">
                        <a:latin typeface="Cambria Math" panose="02040503050406030204" pitchFamily="18" charset="0"/>
                      </a:rPr>
                      <m:t>𝑚𝑎𝑥</m:t>
                    </m:r>
                    <m:r>
                      <a:rPr lang="en-US" altLang="zh-CN" sz="1600" i="1">
                        <a:latin typeface="Cambria Math" panose="02040503050406030204" pitchFamily="18" charset="0"/>
                      </a:rPr>
                      <m:t>(</m:t>
                    </m:r>
                    <m:r>
                      <a:rPr lang="en-US" altLang="zh-CN" sz="1600" i="1">
                        <a:latin typeface="Cambria Math" panose="02040503050406030204" pitchFamily="18" charset="0"/>
                      </a:rPr>
                      <m:t>𝑑𝑝</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−1][1]+</m:t>
                    </m:r>
                    <m:r>
                      <a:rPr lang="en-US" altLang="zh-CN" sz="1600" b="0" i="1" smtClean="0">
                        <a:latin typeface="Cambria Math" panose="02040503050406030204" pitchFamily="18" charset="0"/>
                      </a:rPr>
                      <m:t>𝑎</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𝑑𝑝</m:t>
                    </m:r>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smtClean="0">
                        <a:latin typeface="Cambria Math" panose="02040503050406030204" pitchFamily="18" charset="0"/>
                      </a:rPr>
                      <m:t>−1</m:t>
                    </m:r>
                    <m:r>
                      <a:rPr lang="en-US" altLang="zh-CN" sz="1600" i="1">
                        <a:latin typeface="Cambria Math" panose="02040503050406030204" pitchFamily="18" charset="0"/>
                      </a:rPr>
                      <m:t>][0]);</m:t>
                    </m:r>
                  </m:oMath>
                </a14:m>
                <a:r>
                  <a:rPr lang="zh-CN" altLang="en-US" dirty="0"/>
                  <a:t>    </a:t>
                </a:r>
                <a:r>
                  <a:rPr lang="en-US" altLang="zh-CN" sz="1600" dirty="0"/>
                  <a:t>//</a:t>
                </a:r>
                <a:r>
                  <a:rPr lang="zh-CN" altLang="en-US" sz="1600" dirty="0"/>
                  <a:t>删了前面的数或者当前这个数</a:t>
                </a:r>
                <a:endParaRPr lang="en-US" altLang="zh-CN" sz="1600" dirty="0"/>
              </a:p>
              <a:p>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269296" y="889462"/>
                <a:ext cx="8624537" cy="5601533"/>
              </a:xfrm>
              <a:prstGeom prst="rect">
                <a:avLst/>
              </a:prstGeom>
              <a:blipFill>
                <a:blip r:embed="rId2"/>
                <a:stretch>
                  <a:fillRect l="-588" t="-6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80845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p:cNvSpPr txBox="1"/>
              <p:nvPr/>
            </p:nvSpPr>
            <p:spPr>
              <a:xfrm>
                <a:off x="269297" y="889462"/>
                <a:ext cx="8516893" cy="5016758"/>
              </a:xfrm>
              <a:prstGeom prst="rect">
                <a:avLst/>
              </a:prstGeom>
              <a:noFill/>
            </p:spPr>
            <p:txBody>
              <a:bodyPr wrap="square" rtlCol="0">
                <a:spAutoFit/>
              </a:bodyPr>
              <a:lstStyle/>
              <a:p>
                <a:r>
                  <a:rPr lang="zh-CN" altLang="en-US" b="1" dirty="0"/>
                  <a:t>伪代码：</a:t>
                </a:r>
                <a:endParaRPr lang="en-US" altLang="zh-CN" b="1" dirty="0"/>
              </a:p>
              <a:p>
                <a:pPr lvl="1"/>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𝒇𝒖𝒏𝒄𝒕𝒊𝒐𝒏</m:t>
                      </m:r>
                      <m:r>
                        <m:rPr>
                          <m:nor/>
                        </m:rPr>
                        <a:rPr lang="zh-CN" altLang="en-US" i="1">
                          <a:latin typeface="Cambria Math" panose="02040503050406030204" pitchFamily="18" charset="0"/>
                        </a:rPr>
                        <m:t> </m:t>
                      </m:r>
                      <m:r>
                        <m:rPr>
                          <m:nor/>
                        </m:rPr>
                        <a:rPr lang="en-US" altLang="zh-CN" i="1">
                          <a:latin typeface="Cambria Math" panose="02040503050406030204" pitchFamily="18" charset="0"/>
                        </a:rPr>
                        <m:t>maxSum</m:t>
                      </m:r>
                      <m:r>
                        <m:rPr>
                          <m:nor/>
                        </m:rPr>
                        <a:rPr lang="en-US" altLang="zh-CN" i="1">
                          <a:latin typeface="Cambria Math" panose="02040503050406030204" pitchFamily="18" charset="0"/>
                        </a:rPr>
                        <m:t>(</m:t>
                      </m:r>
                      <m:r>
                        <a:rPr lang="en-US" altLang="zh-CN" i="1">
                          <a:latin typeface="Cambria Math" panose="02040503050406030204" pitchFamily="18" charset="0"/>
                        </a:rPr>
                        <m:t>𝑎</m:t>
                      </m:r>
                      <m:r>
                        <m:rPr>
                          <m:nor/>
                        </m:rPr>
                        <a:rPr lang="en-US" altLang="zh-CN" i="1">
                          <a:latin typeface="Cambria Math" panose="02040503050406030204" pitchFamily="18" charset="0"/>
                        </a:rPr>
                        <m:t>) {</m:t>
                      </m:r>
                    </m:oMath>
                  </m:oMathPara>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m:rPr>
                        <m:nor/>
                      </m:rPr>
                      <a:rPr lang="en-US" altLang="zh-CN">
                        <a:latin typeface="Cambria Math" panose="02040503050406030204" pitchFamily="18" charset="0"/>
                      </a:rPr>
                      <m:t>dp</m:t>
                    </m:r>
                    <m:r>
                      <m:rPr>
                        <m:nor/>
                      </m:rPr>
                      <a:rPr lang="en-US" altLang="zh-CN">
                        <a:latin typeface="Cambria Math" panose="02040503050406030204" pitchFamily="18" charset="0"/>
                      </a:rPr>
                      <m:t>[0][0] = 0</m:t>
                    </m:r>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pPr lvl="1"/>
                <a:r>
                  <a:rPr lang="en-US" altLang="zh-CN" dirty="0"/>
                  <a:t>	</a:t>
                </a:r>
                <a14:m>
                  <m:oMath xmlns:m="http://schemas.openxmlformats.org/officeDocument/2006/math">
                    <m:r>
                      <m:rPr>
                        <m:nor/>
                      </m:rPr>
                      <a:rPr lang="en-US" altLang="zh-CN">
                        <a:latin typeface="Cambria Math" panose="02040503050406030204" pitchFamily="18" charset="0"/>
                      </a:rPr>
                      <m:t>dp</m:t>
                    </m:r>
                    <m:r>
                      <m:rPr>
                        <m:nor/>
                      </m:rPr>
                      <a:rPr lang="en-US" altLang="zh-CN">
                        <a:latin typeface="Cambria Math" panose="02040503050406030204" pitchFamily="18" charset="0"/>
                      </a:rPr>
                      <m:t>[0][1]=</m:t>
                    </m:r>
                    <m:r>
                      <m:rPr>
                        <m:sty m:val="p"/>
                      </m:rPr>
                      <a:rPr lang="en-US" altLang="zh-CN" b="0" i="0" smtClean="0">
                        <a:latin typeface="Cambria Math" panose="02040503050406030204" pitchFamily="18" charset="0"/>
                      </a:rPr>
                      <m:t>INT</m:t>
                    </m:r>
                    <m:r>
                      <a:rPr lang="en-US" altLang="zh-CN" b="0" i="0" smtClean="0">
                        <a:latin typeface="Cambria Math" panose="02040503050406030204" pitchFamily="18" charset="0"/>
                      </a:rPr>
                      <m:t>_</m:t>
                    </m:r>
                    <m:r>
                      <m:rPr>
                        <m:sty m:val="p"/>
                      </m:rPr>
                      <a:rPr lang="en-US" altLang="zh-CN" b="0" i="0" smtClean="0">
                        <a:latin typeface="Cambria Math" panose="02040503050406030204" pitchFamily="18" charset="0"/>
                      </a:rPr>
                      <m:t>MIN</m:t>
                    </m:r>
                    <m:r>
                      <m:rPr>
                        <m:nor/>
                      </m:rPr>
                      <a:rPr lang="en-US" altLang="zh-CN">
                        <a:latin typeface="Cambria Math" panose="02040503050406030204" pitchFamily="18" charset="0"/>
                      </a:rPr>
                      <m:t>; </m:t>
                    </m:r>
                  </m:oMath>
                </a14:m>
                <a:endParaRPr lang="en-US" altLang="zh-CN" dirty="0">
                  <a:latin typeface="Cambria Math" panose="02040503050406030204" pitchFamily="18" charset="0"/>
                </a:endParaRPr>
              </a:p>
              <a:p>
                <a:pPr lvl="1"/>
                <a:r>
                  <a:rPr lang="en-US" altLang="zh-CN" dirty="0">
                    <a:latin typeface="Cambria Math" panose="02040503050406030204" pitchFamily="18" charset="0"/>
                  </a:rPr>
                  <a:t>	</a:t>
                </a:r>
                <a14:m>
                  <m:oMath xmlns:m="http://schemas.openxmlformats.org/officeDocument/2006/math">
                    <m:r>
                      <m:rPr>
                        <m:sty m:val="p"/>
                      </m:rPr>
                      <a:rPr lang="en-US" altLang="zh-CN" dirty="0">
                        <a:latin typeface="Cambria Math" panose="02040503050406030204" pitchFamily="18" charset="0"/>
                      </a:rPr>
                      <m:t>r</m:t>
                    </m:r>
                    <m:r>
                      <m:rPr>
                        <m:sty m:val="p"/>
                      </m:rPr>
                      <a:rPr lang="en-US" altLang="zh-CN" i="0">
                        <a:latin typeface="Cambria Math" panose="02040503050406030204" pitchFamily="18" charset="0"/>
                      </a:rPr>
                      <m:t>es</m:t>
                    </m:r>
                    <m:r>
                      <m:rPr>
                        <m:nor/>
                      </m:rPr>
                      <a:rPr lang="en-US" altLang="zh-CN">
                        <a:latin typeface="Cambria Math" panose="02040503050406030204" pitchFamily="18" charset="0"/>
                      </a:rPr>
                      <m:t> = </m:t>
                    </m:r>
                    <m:r>
                      <m:rPr>
                        <m:nor/>
                      </m:rPr>
                      <a:rPr lang="en-US" altLang="zh-CN">
                        <a:latin typeface="Cambria Math" panose="02040503050406030204" pitchFamily="18" charset="0"/>
                      </a:rPr>
                      <m:t>INT</m:t>
                    </m:r>
                    <m:r>
                      <m:rPr>
                        <m:nor/>
                      </m:rPr>
                      <a:rPr lang="en-US" altLang="zh-CN">
                        <a:latin typeface="Cambria Math" panose="02040503050406030204" pitchFamily="18" charset="0"/>
                      </a:rPr>
                      <m:t>_</m:t>
                    </m:r>
                    <m:r>
                      <m:rPr>
                        <m:nor/>
                      </m:rPr>
                      <a:rPr lang="en-US" altLang="zh-CN">
                        <a:latin typeface="Cambria Math" panose="02040503050406030204" pitchFamily="18" charset="0"/>
                      </a:rPr>
                      <m:t>MIN</m:t>
                    </m:r>
                    <m:r>
                      <m:rPr>
                        <m:nor/>
                      </m:rPr>
                      <a:rPr lang="en-US" altLang="zh-CN">
                        <a:latin typeface="Cambria Math" panose="02040503050406030204" pitchFamily="18" charset="0"/>
                      </a:rPr>
                      <m:t>;</m:t>
                    </m:r>
                  </m:oMath>
                </a14:m>
                <a:endParaRPr lang="en-US" altLang="zh-CN" dirty="0">
                  <a:latin typeface="Cambria Math" panose="02040503050406030204" pitchFamily="18" charset="0"/>
                </a:endParaRPr>
              </a:p>
              <a:p>
                <a:pPr lvl="1"/>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𝑓𝑜𝑟</m:t>
                    </m:r>
                    <m:r>
                      <a:rPr lang="zh-CN" altLang="en-US"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 </m:t>
                    </m:r>
                    <m:r>
                      <a:rPr lang="en-US" altLang="zh-CN" i="1">
                        <a:latin typeface="Cambria Math" panose="02040503050406030204" pitchFamily="18" charset="0"/>
                      </a:rPr>
                      <m:t>𝑡𝑜</m:t>
                    </m:r>
                    <m:r>
                      <a:rPr lang="zh-CN" altLang="en-US" i="1">
                        <a:latin typeface="Cambria Math" panose="02040503050406030204" pitchFamily="18" charset="0"/>
                      </a:rPr>
                      <m:t> </m:t>
                    </m:r>
                    <m:r>
                      <a:rPr lang="en-US" altLang="zh-CN" i="1">
                        <a:latin typeface="Cambria Math" panose="02040503050406030204" pitchFamily="18" charset="0"/>
                      </a:rPr>
                      <m:t>𝑛</m:t>
                    </m:r>
                    <m:r>
                      <a:rPr lang="zh-CN" altLang="en-US" i="1">
                        <a:latin typeface="Cambria Math" panose="02040503050406030204" pitchFamily="18" charset="0"/>
                      </a:rPr>
                      <m:t> </m:t>
                    </m:r>
                    <m:r>
                      <a:rPr lang="en-US" altLang="zh-CN" i="1">
                        <a:latin typeface="Cambria Math" panose="02040503050406030204" pitchFamily="18" charset="0"/>
                      </a:rPr>
                      <m:t>𝑑𝑜</m:t>
                    </m:r>
                  </m:oMath>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r>
                  <a:rPr lang="zh-CN" altLang="en-US"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r>
                      <a:rPr lang="zh-CN" altLang="en-US" b="0" i="1" smtClean="0">
                        <a:latin typeface="Cambria Math" panose="02040503050406030204" pitchFamily="18" charset="0"/>
                      </a:rPr>
                      <m:t> </m:t>
                    </m:r>
                    <m:r>
                      <a:rPr lang="en-US" altLang="zh-CN" i="1">
                        <a:latin typeface="Cambria Math" panose="02040503050406030204" pitchFamily="18" charset="0"/>
                      </a:rPr>
                      <m:t>𝑚𝑎𝑥</m:t>
                    </m:r>
                    <m:d>
                      <m:dPr>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e>
                    </m:d>
                    <m:r>
                      <a:rPr lang="en-US" altLang="zh-CN" i="1">
                        <a:latin typeface="Cambria Math" panose="02040503050406030204" pitchFamily="18" charset="0"/>
                      </a:rPr>
                      <m:t>; </m:t>
                    </m:r>
                  </m:oMath>
                </a14:m>
                <a:endParaRPr lang="en-US" altLang="zh-CN" i="1" dirty="0">
                  <a:latin typeface="Cambria Math" panose="02040503050406030204" pitchFamily="18" charset="0"/>
                </a:endParaRPr>
              </a:p>
              <a:p>
                <a:pPr lvl="1"/>
                <a:r>
                  <a:rPr lang="en-US" altLang="zh-CN" i="1" dirty="0">
                    <a:latin typeface="Cambria Math" panose="02040503050406030204" pitchFamily="18" charset="0"/>
                  </a:rPr>
                  <a:t>	</a:t>
                </a:r>
                <a:r>
                  <a:rPr lang="zh-CN" altLang="en-US" i="1" dirty="0">
                    <a:latin typeface="Cambria Math" panose="02040503050406030204" pitchFamily="18" charset="0"/>
                  </a:rPr>
                  <a:t> </a:t>
                </a:r>
                <a14:m>
                  <m:oMath xmlns:m="http://schemas.openxmlformats.org/officeDocument/2006/math">
                    <m:r>
                      <a:rPr lang="zh-CN" altLang="en-US" b="0" i="1" smtClean="0">
                        <a:latin typeface="Cambria Math" panose="02040503050406030204" pitchFamily="18" charset="0"/>
                      </a:rPr>
                      <m:t>        </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 </m:t>
                    </m:r>
                    <m:r>
                      <a:rPr lang="en-US" altLang="zh-CN" i="1">
                        <a:latin typeface="Cambria Math" panose="02040503050406030204" pitchFamily="18" charset="0"/>
                      </a:rPr>
                      <m:t>𝑚𝑎𝑥</m:t>
                    </m:r>
                    <m:d>
                      <m:dPr>
                        <m:ctrlPr>
                          <a:rPr lang="en-US" altLang="zh-CN" i="1">
                            <a:latin typeface="Cambria Math" panose="02040503050406030204" pitchFamily="18" charset="0"/>
                          </a:rPr>
                        </m:ctrlPr>
                      </m:dPr>
                      <m:e>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r>
                          <a:rPr lang="en-US" altLang="zh-CN" i="1">
                            <a:latin typeface="Cambria Math" panose="02040503050406030204" pitchFamily="18" charset="0"/>
                          </a:rPr>
                          <m:t>𝑑𝑝</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−1</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e>
                    </m:d>
                    <m:r>
                      <a:rPr lang="en-US" altLang="zh-CN" i="1">
                        <a:latin typeface="Cambria Math" panose="02040503050406030204" pitchFamily="18" charset="0"/>
                      </a:rPr>
                      <m:t>;</m:t>
                    </m:r>
                  </m:oMath>
                </a14:m>
                <a:endParaRPr lang="en-US" altLang="zh-CN" i="1" dirty="0">
                  <a:latin typeface="Cambria Math" panose="02040503050406030204" pitchFamily="18" charset="0"/>
                </a:endParaRPr>
              </a:p>
              <a:p>
                <a:pPr lvl="1"/>
                <a:r>
                  <a:rPr lang="zh-CN" altLang="en-US" dirty="0"/>
                  <a:t>                  </a:t>
                </a:r>
                <a:r>
                  <a:rPr lang="en-US" altLang="zh-CN" dirty="0"/>
                  <a:t>r</a:t>
                </a:r>
                <a14:m>
                  <m:oMath xmlns:m="http://schemas.openxmlformats.org/officeDocument/2006/math">
                    <m:r>
                      <a:rPr lang="en-US" altLang="zh-CN" i="1">
                        <a:latin typeface="Cambria Math" panose="02040503050406030204" pitchFamily="18" charset="0"/>
                      </a:rPr>
                      <m:t>𝑒𝑠</m:t>
                    </m:r>
                    <m:r>
                      <a:rPr lang="en-US" altLang="zh-CN" i="1">
                        <a:latin typeface="Cambria Math" panose="02040503050406030204" pitchFamily="18" charset="0"/>
                      </a:rPr>
                      <m:t> = </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𝑚𝑎𝑥𝑆𝑢𝑚</m:t>
                    </m:r>
                    <m:r>
                      <a:rPr lang="en-US" altLang="zh-CN" i="1">
                        <a:latin typeface="Cambria Math" panose="02040503050406030204" pitchFamily="18" charset="0"/>
                      </a:rPr>
                      <m:t>,</m:t>
                    </m:r>
                    <m:r>
                      <a:rPr lang="en-US" altLang="zh-CN" i="1">
                        <a:latin typeface="Cambria Math" panose="02040503050406030204" pitchFamily="18" charset="0"/>
                      </a:rPr>
                      <m:t>𝑚𝑎𝑥</m:t>
                    </m:r>
                    <m:r>
                      <a:rPr lang="en-US" altLang="zh-CN" i="1">
                        <a:latin typeface="Cambria Math" panose="02040503050406030204" pitchFamily="18" charset="0"/>
                      </a:rPr>
                      <m:t>(</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][0],</m:t>
                    </m:r>
                    <m:r>
                      <a:rPr lang="en-US" altLang="zh-CN" i="1">
                        <a:latin typeface="Cambria Math" panose="02040503050406030204" pitchFamily="18" charset="0"/>
                      </a:rPr>
                      <m:t>𝑑𝑝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oMath>
                </a14:m>
                <a:endParaRPr lang="en-US" altLang="zh-CN" i="1" dirty="0">
                  <a:latin typeface="Cambria Math" panose="02040503050406030204" pitchFamily="18" charset="0"/>
                </a:endParaRPr>
              </a:p>
              <a:p>
                <a:pPr lvl="1"/>
                <a:r>
                  <a:rPr lang="zh-CN" altLang="en-US" dirty="0"/>
                  <a:t>        </a:t>
                </a:r>
                <a14:m>
                  <m:oMath xmlns:m="http://schemas.openxmlformats.org/officeDocument/2006/math">
                    <m:r>
                      <m:rPr>
                        <m:nor/>
                      </m:rPr>
                      <a:rPr lang="zh-CN" altLang="en-US" i="1" dirty="0"/>
                      <m:t> </m:t>
                    </m:r>
                    <m:r>
                      <m:rPr>
                        <m:nor/>
                      </m:rPr>
                      <a:rPr lang="en-US" altLang="zh-CN" i="1" dirty="0"/>
                      <m:t>end</m:t>
                    </m:r>
                    <m:r>
                      <m:rPr>
                        <m:nor/>
                      </m:rPr>
                      <a:rPr lang="en-US" altLang="zh-CN" i="1" dirty="0"/>
                      <m:t> </m:t>
                    </m:r>
                    <m:r>
                      <m:rPr>
                        <m:nor/>
                      </m:rPr>
                      <a:rPr lang="en-US" altLang="zh-CN" i="1" dirty="0"/>
                      <m:t>for</m:t>
                    </m:r>
                  </m:oMath>
                </a14:m>
                <a:endParaRPr lang="en-US" altLang="zh-CN" dirty="0"/>
              </a:p>
              <a:p>
                <a:pPr lvl="1"/>
                <a:r>
                  <a:rPr lang="en-US" altLang="zh-CN" i="1" dirty="0">
                    <a:latin typeface="Cambria Math" panose="02040503050406030204" pitchFamily="18" charset="0"/>
                  </a:rPr>
                  <a:t>	</a:t>
                </a:r>
                <a:r>
                  <a:rPr lang="en-US" altLang="zh-CN" dirty="0">
                    <a:latin typeface="Cambria Math" panose="02040503050406030204" pitchFamily="18" charset="0"/>
                  </a:rPr>
                  <a:t>return</a:t>
                </a:r>
                <a:r>
                  <a:rPr lang="zh-CN" altLang="en-US" dirty="0">
                    <a:latin typeface="Cambria Math" panose="02040503050406030204" pitchFamily="18" charset="0"/>
                  </a:rPr>
                  <a:t> </a:t>
                </a:r>
                <a:r>
                  <a:rPr lang="en-US" altLang="zh-CN" dirty="0">
                    <a:latin typeface="Cambria Math" panose="02040503050406030204" pitchFamily="18" charset="0"/>
                  </a:rPr>
                  <a:t>res;</a:t>
                </a:r>
              </a:p>
              <a:p>
                <a:pPr lvl="1"/>
                <a14:m>
                  <m:oMathPara xmlns:m="http://schemas.openxmlformats.org/officeDocument/2006/math">
                    <m:oMathParaPr>
                      <m:jc m:val="left"/>
                    </m:oMathParaPr>
                    <m:oMath xmlns:m="http://schemas.openxmlformats.org/officeDocument/2006/math">
                      <m:r>
                        <m:rPr>
                          <m:nor/>
                        </m:rPr>
                        <a:rPr lang="en-US" altLang="zh-CN" i="1">
                          <a:latin typeface="Cambria Math" panose="02040503050406030204" pitchFamily="18" charset="0"/>
                        </a:rPr>
                        <m:t>}</m:t>
                      </m:r>
                    </m:oMath>
                  </m:oMathPara>
                </a14:m>
                <a:endParaRPr lang="en-US" altLang="zh-CN" i="1" dirty="0">
                  <a:latin typeface="Cambria Math" panose="02040503050406030204" pitchFamily="18" charset="0"/>
                </a:endParaRPr>
              </a:p>
              <a:p>
                <a:pPr lvl="1"/>
                <a:endParaRPr lang="en-US" altLang="zh-CN" i="1" dirty="0">
                  <a:latin typeface="Cambria Math" panose="02040503050406030204" pitchFamily="18" charset="0"/>
                </a:endParaRPr>
              </a:p>
              <a:p>
                <a:endParaRPr lang="en-US" altLang="zh-CN" b="1" dirty="0"/>
              </a:p>
              <a:p>
                <a:r>
                  <a:rPr lang="zh-CN" altLang="en-US" b="1" dirty="0"/>
                  <a:t>复杂度分析：</a:t>
                </a:r>
                <a:endParaRPr lang="en-US" altLang="zh-CN" b="1"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𝑂</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N</m:t>
                          </m:r>
                        </m:e>
                      </m:d>
                    </m:oMath>
                  </m:oMathPara>
                </a14:m>
                <a:endParaRPr lang="en-US" altLang="zh-CN" b="1" dirty="0">
                  <a:latin typeface="Cambria Math" panose="02040503050406030204" pitchFamily="18" charset="0"/>
                  <a:ea typeface="Cambria Math" panose="02040503050406030204" pitchFamily="18" charset="0"/>
                </a:endParaRPr>
              </a:p>
              <a:p>
                <a:endParaRPr lang="en-US" altLang="zh-CN" b="1" dirty="0"/>
              </a:p>
              <a:p>
                <a:endParaRPr lang="en-US" altLang="zh-CN" sz="14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69297" y="889462"/>
                <a:ext cx="8516893" cy="5016758"/>
              </a:xfrm>
              <a:prstGeom prst="rect">
                <a:avLst/>
              </a:prstGeom>
              <a:blipFill>
                <a:blip r:embed="rId2"/>
                <a:stretch>
                  <a:fillRect l="-596" t="-126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8DDF2F4B-8A3E-9B44-895F-BD8419134B1C}"/>
              </a:ext>
            </a:extLst>
          </p:cNvPr>
          <p:cNvSpPr txBox="1"/>
          <p:nvPr/>
        </p:nvSpPr>
        <p:spPr>
          <a:xfrm>
            <a:off x="269297" y="6119336"/>
            <a:ext cx="4017990" cy="1200329"/>
          </a:xfrm>
          <a:prstGeom prst="rect">
            <a:avLst/>
          </a:prstGeom>
          <a:noFill/>
        </p:spPr>
        <p:txBody>
          <a:bodyPr wrap="square" rtlCol="0">
            <a:spAutoFit/>
          </a:bodyPr>
          <a:lstStyle/>
          <a:p>
            <a:endParaRPr lang="en-US" altLang="zh-CN" b="1" dirty="0"/>
          </a:p>
          <a:p>
            <a:endParaRPr lang="en-US" altLang="zh-CN" b="1" dirty="0"/>
          </a:p>
          <a:p>
            <a:endParaRPr lang="en-US" altLang="zh-CN" b="1" dirty="0"/>
          </a:p>
          <a:p>
            <a:endParaRPr lang="en-US" altLang="zh-CN" b="1" dirty="0"/>
          </a:p>
        </p:txBody>
      </p:sp>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8058323" y="87610"/>
            <a:ext cx="999414"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6" name="直接连接符 35"/>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912805" y="100212"/>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7</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77456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4" y="758472"/>
            <a:ext cx="9001495" cy="923330"/>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抢劫犯抢房子，每个房子有固定的金额，抢劫犯不能连续抢劫两栋相邻的房</a:t>
            </a:r>
            <a:endParaRPr lang="en-US" altLang="zh-CN" dirty="0">
              <a:latin typeface="宋体" panose="02010600030101010101" pitchFamily="2" charset="-122"/>
              <a:ea typeface="宋体" panose="02010600030101010101" pitchFamily="2" charset="-122"/>
            </a:endParaRPr>
          </a:p>
          <a:p>
            <a:pPr lvl="0" algn="just"/>
            <a:r>
              <a:rPr lang="zh-CN" altLang="en-US" dirty="0">
                <a:latin typeface="宋体" panose="02010600030101010101" pitchFamily="2" charset="-122"/>
                <a:ea typeface="宋体" panose="02010600030101010101" pitchFamily="2" charset="-122"/>
              </a:rPr>
              <a:t>          子，求抢劫犯可能抢到的最高总金额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情 况 一：</a:t>
            </a:r>
            <a:r>
              <a:rPr lang="zh-CN" altLang="en-US" dirty="0">
                <a:latin typeface="宋体" panose="02010600030101010101" pitchFamily="2" charset="-122"/>
                <a:ea typeface="宋体" panose="02010600030101010101" pitchFamily="2" charset="-122"/>
              </a:rPr>
              <a:t>房子按直线排列</a:t>
            </a:r>
            <a:endParaRPr lang="en-US" altLang="zh-CN" dirty="0">
              <a:latin typeface="宋体" panose="02010600030101010101" pitchFamily="2" charset="-122"/>
              <a:ea typeface="宋体" panose="02010600030101010101" pitchFamily="2" charset="-122"/>
            </a:endParaRP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142505" y="1703321"/>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一列非负整数，每个数字代表一个房子的金额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一个非负整数，代表抢劫犯可能抢到的最大总金额</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3135" y="234404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一旦选择了当前房子，其前后的两个房子都不能选</a:t>
            </a:r>
            <a:endParaRPr lang="en-US" altLang="zh-CN" dirty="0">
              <a:latin typeface="宋体" panose="02010600030101010101" pitchFamily="2" charset="-122"/>
              <a:ea typeface="宋体" panose="02010600030101010101" pitchFamily="2" charset="-122"/>
            </a:endParaRPr>
          </a:p>
        </p:txBody>
      </p:sp>
      <p:sp>
        <p:nvSpPr>
          <p:cNvPr id="23" name="矩形 22"/>
          <p:cNvSpPr/>
          <p:nvPr/>
        </p:nvSpPr>
        <p:spPr>
          <a:xfrm>
            <a:off x="142503" y="2713380"/>
            <a:ext cx="9001495" cy="1200329"/>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2,3,2    </a:t>
            </a:r>
          </a:p>
          <a:p>
            <a:pPr lvl="0" algn="just"/>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前</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个房子中抢劫犯有可能抢到的最大总金额</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，每次决策是否要抢当前房屋</a:t>
            </a:r>
            <a:endParaRPr lang="en-US" altLang="zh-CN" dirty="0">
              <a:latin typeface="宋体" panose="02010600030101010101" pitchFamily="2" charset="-122"/>
              <a:ea typeface="宋体" panose="02010600030101010101" pitchFamily="2" charset="-122"/>
            </a:endParaRPr>
          </a:p>
          <a:p>
            <a:pPr lvl="0" algn="just"/>
            <a:r>
              <a:rPr lang="zh-CN" altLang="en-US" b="1" dirty="0">
                <a:latin typeface="宋体" panose="02010600030101010101" pitchFamily="2" charset="-122"/>
                <a:ea typeface="宋体" panose="02010600030101010101" pitchFamily="2" charset="-122"/>
              </a:rPr>
              <a:t>递推关系式：</a:t>
            </a:r>
            <a:endParaRPr lang="en-US" altLang="zh-CN" b="1" dirty="0">
              <a:latin typeface="宋体" panose="02010600030101010101" pitchFamily="2" charset="-122"/>
              <a:ea typeface="宋体" panose="02010600030101010101" pitchFamily="2"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772750730"/>
              </p:ext>
            </p:extLst>
          </p:nvPr>
        </p:nvGraphicFramePr>
        <p:xfrm>
          <a:off x="1623683" y="3785158"/>
          <a:ext cx="3977325" cy="890597"/>
        </p:xfrm>
        <a:graphic>
          <a:graphicData uri="http://schemas.openxmlformats.org/presentationml/2006/ole">
            <mc:AlternateContent xmlns:mc="http://schemas.openxmlformats.org/markup-compatibility/2006">
              <mc:Choice xmlns:v="urn:schemas-microsoft-com:vml" Requires="v">
                <p:oleObj name="Equation" r:id="rId2" imgW="3162300" imgH="711200" progId="Equation.DSMT4">
                  <p:embed/>
                </p:oleObj>
              </mc:Choice>
              <mc:Fallback>
                <p:oleObj name="Equation" r:id="rId2" imgW="3162300" imgH="7112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683" y="3785158"/>
                        <a:ext cx="3977325" cy="890597"/>
                      </a:xfrm>
                      <a:prstGeom prst="rect">
                        <a:avLst/>
                      </a:prstGeom>
                      <a:noFill/>
                    </p:spPr>
                  </p:pic>
                </p:oleObj>
              </mc:Fallback>
            </mc:AlternateContent>
          </a:graphicData>
        </a:graphic>
      </p:graphicFrame>
      <p:sp>
        <p:nvSpPr>
          <p:cNvPr id="4" name="矩形 3"/>
          <p:cNvSpPr/>
          <p:nvPr/>
        </p:nvSpPr>
        <p:spPr>
          <a:xfrm>
            <a:off x="92810" y="5150639"/>
            <a:ext cx="7231467" cy="646331"/>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情  况  二：</a:t>
            </a:r>
            <a:r>
              <a:rPr lang="zh-CN" altLang="en-US" dirty="0">
                <a:latin typeface="宋体" panose="02010600030101010101" pitchFamily="2" charset="-122"/>
                <a:ea typeface="宋体" panose="02010600030101010101" pitchFamily="2" charset="-122"/>
              </a:rPr>
              <a:t>房子排成一个圈</a:t>
            </a:r>
            <a:endParaRPr lang="en-US" altLang="zh-CN" dirty="0">
              <a:latin typeface="宋体" panose="02010600030101010101" pitchFamily="2" charset="-122"/>
              <a:ea typeface="宋体" panose="02010600030101010101" pitchFamily="2" charset="-122"/>
            </a:endParaRPr>
          </a:p>
          <a:p>
            <a:pPr lvl="0"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只要考虑（</a:t>
            </a:r>
            <a:r>
              <a:rPr lang="en-US" altLang="zh-CN" dirty="0">
                <a:latin typeface="Segoe UI" panose="020B0502040204020203" pitchFamily="34" charset="0"/>
                <a:ea typeface="宋体" panose="02010600030101010101" pitchFamily="2" charset="-122"/>
                <a:cs typeface="Segoe UI" panose="020B0502040204020203" pitchFamily="34" charset="0"/>
              </a:rPr>
              <a:t>1~n-1</a:t>
            </a:r>
            <a:r>
              <a:rPr lang="zh-CN" altLang="en-US" dirty="0">
                <a:latin typeface="宋体" panose="02010600030101010101" pitchFamily="2" charset="-122"/>
                <a:ea typeface="宋体" panose="02010600030101010101" pitchFamily="2" charset="-122"/>
              </a:rPr>
              <a:t>）和（</a:t>
            </a:r>
            <a:r>
              <a:rPr lang="en-US" altLang="zh-CN" dirty="0">
                <a:latin typeface="Segoe UI" panose="020B0502040204020203" pitchFamily="34" charset="0"/>
                <a:ea typeface="宋体" panose="02010600030101010101" pitchFamily="2" charset="-122"/>
                <a:cs typeface="Segoe UI" panose="020B0502040204020203" pitchFamily="34" charset="0"/>
              </a:rPr>
              <a:t>2~n</a:t>
            </a:r>
            <a:r>
              <a:rPr lang="zh-CN" altLang="en-US" dirty="0">
                <a:latin typeface="宋体" panose="02010600030101010101" pitchFamily="2" charset="-122"/>
                <a:ea typeface="宋体" panose="02010600030101010101" pitchFamily="2" charset="-122"/>
              </a:rPr>
              <a:t>）中的最优值就可得最优解</a:t>
            </a:r>
            <a:endParaRPr lang="en-US" altLang="zh-CN" dirty="0">
              <a:latin typeface="宋体" panose="02010600030101010101" pitchFamily="2" charset="-122"/>
              <a:ea typeface="宋体" panose="02010600030101010101" pitchFamily="2" charset="-122"/>
            </a:endParaRPr>
          </a:p>
        </p:txBody>
      </p:sp>
      <p:sp>
        <p:nvSpPr>
          <p:cNvPr id="5" name="矩形 4"/>
          <p:cNvSpPr/>
          <p:nvPr/>
        </p:nvSpPr>
        <p:spPr>
          <a:xfrm>
            <a:off x="2339397" y="2707776"/>
            <a:ext cx="1704313" cy="369332"/>
          </a:xfrm>
          <a:prstGeom prst="rect">
            <a:avLst/>
          </a:prstGeom>
        </p:spPr>
        <p:txBody>
          <a:bodyPr wrap="none">
            <a:spAutoFit/>
          </a:bodyPr>
          <a:lstStyle/>
          <a:p>
            <a:pPr lvl="0" algn="just"/>
            <a:r>
              <a:rPr lang="zh-CN" altLang="en-US" dirty="0">
                <a:latin typeface="宋体" panose="02010600030101010101" pitchFamily="2" charset="-122"/>
                <a:ea typeface="宋体" panose="02010600030101010101" pitchFamily="2" charset="-122"/>
              </a:rPr>
              <a:t>最大总金额为</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1</a:t>
            </a:r>
            <a:endParaRPr lang="zh-HK" altLang="en-US" spc="300"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2503" y="114380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O(n)</a:t>
            </a:r>
          </a:p>
        </p:txBody>
      </p: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300385" y="3393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130131" y="1529132"/>
            <a:ext cx="2733441" cy="369332"/>
          </a:xfrm>
          <a:prstGeom prst="rect">
            <a:avLst/>
          </a:prstGeom>
        </p:spPr>
        <p:txBody>
          <a:bodyPr wrap="none">
            <a:spAutoFit/>
          </a:bodyPr>
          <a:lstStyle/>
          <a:p>
            <a:pPr lvl="0"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300385" y="2037795"/>
            <a:ext cx="8401783" cy="1723301"/>
          </a:xfrm>
          <a:prstGeom prst="rect">
            <a:avLst/>
          </a:prstGeom>
        </p:spPr>
      </p:pic>
      <p:sp>
        <p:nvSpPr>
          <p:cNvPr id="28" name="矩形 27"/>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注    意：</a:t>
            </a:r>
            <a:r>
              <a:rPr lang="zh-CN" altLang="en-US" dirty="0">
                <a:latin typeface="宋体" panose="02010600030101010101" pitchFamily="2" charset="-122"/>
                <a:ea typeface="宋体" panose="02010600030101010101" pitchFamily="2" charset="-122"/>
              </a:rPr>
              <a:t>环状排列不可先按直线求得最优解，再考虑去头或者去尾</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618489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46660" y="824090"/>
            <a:ext cx="8372876" cy="1200329"/>
          </a:xfrm>
          <a:prstGeom prst="rect">
            <a:avLst/>
          </a:prstGeom>
          <a:noFill/>
        </p:spPr>
        <p:txBody>
          <a:bodyPr wrap="square" rtlCol="0">
            <a:spAutoFit/>
          </a:bodyPr>
          <a:lstStyle/>
          <a:p>
            <a:r>
              <a:rPr lang="zh-CN" altLang="en-US" b="1" dirty="0"/>
              <a:t>问题描述：</a:t>
            </a:r>
            <a:r>
              <a:rPr lang="zh-CN" altLang="en-US" dirty="0"/>
              <a:t>给定一个正整数数组，找其中最大的一个子集，要求该集合中任                </a:t>
            </a:r>
            <a:endParaRPr lang="en-US" altLang="zh-CN" dirty="0"/>
          </a:p>
          <a:p>
            <a:pPr lvl="2"/>
            <a:r>
              <a:rPr lang="zh-CN" altLang="en-US" dirty="0"/>
              <a:t>    意两个元素都能整除 </a:t>
            </a:r>
            <a:r>
              <a:rPr lang="en-US" altLang="zh-CN" dirty="0"/>
              <a:t>    </a:t>
            </a:r>
          </a:p>
          <a:p>
            <a:r>
              <a:rPr lang="zh-CN" altLang="en-US" b="1" dirty="0"/>
              <a:t>输        入：</a:t>
            </a:r>
            <a:r>
              <a:rPr lang="zh-CN" altLang="en-US" dirty="0"/>
              <a:t>正整数数组</a:t>
            </a:r>
            <a:endParaRPr lang="en-US" altLang="zh-CN" dirty="0"/>
          </a:p>
          <a:p>
            <a:r>
              <a:rPr lang="zh-CN" altLang="en-US" b="1" dirty="0"/>
              <a:t>输        出：</a:t>
            </a:r>
            <a:r>
              <a:rPr lang="zh-CN" altLang="en-US" dirty="0"/>
              <a:t>符合条件的最大子集长度</a:t>
            </a:r>
            <a:endParaRPr lang="en-US" altLang="zh-CN" dirty="0"/>
          </a:p>
        </p:txBody>
      </p:sp>
      <p:sp>
        <p:nvSpPr>
          <p:cNvPr id="64" name="矩形 63">
            <a:extLst>
              <a:ext uri="{FF2B5EF4-FFF2-40B4-BE49-F238E27FC236}">
                <a16:creationId xmlns:a16="http://schemas.microsoft.com/office/drawing/2014/main" id="{9FDC853C-74E0-E147-8197-C7C90E927E92}"/>
              </a:ext>
            </a:extLst>
          </p:cNvPr>
          <p:cNvSpPr/>
          <p:nvPr/>
        </p:nvSpPr>
        <p:spPr>
          <a:xfrm>
            <a:off x="142505" y="2042965"/>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如果已存在某个整除子集，若新的元素可以整除该子集中的最大值，则可加 </a:t>
            </a:r>
            <a:endParaRPr lang="en-US" altLang="zh-CN" dirty="0">
              <a:latin typeface="宋体" panose="02010600030101010101" pitchFamily="2" charset="-122"/>
              <a:ea typeface="宋体" panose="02010600030101010101" pitchFamily="2" charset="-122"/>
            </a:endParaRPr>
          </a:p>
          <a:p>
            <a:pPr lvl="2" algn="just"/>
            <a:r>
              <a:rPr lang="zh-CN" altLang="en-US" dirty="0">
                <a:latin typeface="宋体" panose="02010600030101010101" pitchFamily="2" charset="-122"/>
                <a:ea typeface="宋体" panose="02010600030101010101" pitchFamily="2" charset="-122"/>
              </a:rPr>
              <a:t>  入该子集</a:t>
            </a:r>
            <a:endParaRPr lang="en-US"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D33188B9-1705-0C44-A4AC-A7FF40B5959F}"/>
              </a:ext>
            </a:extLst>
          </p:cNvPr>
          <p:cNvSpPr/>
          <p:nvPr/>
        </p:nvSpPr>
        <p:spPr>
          <a:xfrm>
            <a:off x="122662" y="2726693"/>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dirty="0">
                <a:latin typeface="宋体" panose="02010600030101010101" pitchFamily="2" charset="-122"/>
              </a:rPr>
              <a:t>前</a:t>
            </a:r>
            <a:r>
              <a:rPr lang="en-US" altLang="zh-CN" dirty="0" err="1">
                <a:latin typeface="宋体" panose="02010600030101010101" pitchFamily="2" charset="-122"/>
              </a:rPr>
              <a:t>i</a:t>
            </a:r>
            <a:r>
              <a:rPr lang="zh-CN" altLang="en-US" dirty="0">
                <a:latin typeface="宋体" panose="02010600030101010101" pitchFamily="2" charset="-122"/>
              </a:rPr>
              <a:t>个数中的最大整除子集长度</a:t>
            </a:r>
            <a:endParaRPr lang="en-US" altLang="zh-CN" dirty="0">
              <a:latin typeface="宋体" panose="02010600030101010101" pitchFamily="2" charset="-122"/>
            </a:endParaRPr>
          </a:p>
        </p:txBody>
      </p:sp>
      <p:sp>
        <p:nvSpPr>
          <p:cNvPr id="6" name="矩形 5">
            <a:extLst>
              <a:ext uri="{FF2B5EF4-FFF2-40B4-BE49-F238E27FC236}">
                <a16:creationId xmlns:a16="http://schemas.microsoft.com/office/drawing/2014/main" id="{00DE4819-8930-7349-91B1-00678A7469F5}"/>
              </a:ext>
            </a:extLst>
          </p:cNvPr>
          <p:cNvSpPr/>
          <p:nvPr/>
        </p:nvSpPr>
        <p:spPr>
          <a:xfrm>
            <a:off x="100360" y="3172743"/>
            <a:ext cx="8820615" cy="646331"/>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b="1" i="1" dirty="0">
                <a:latin typeface="宋体" panose="02010600030101010101" pitchFamily="2" charset="-122"/>
              </a:rPr>
              <a:t>OPT[</a:t>
            </a:r>
            <a:r>
              <a:rPr lang="en-US" altLang="zh-CN" b="1" i="1" dirty="0" err="1">
                <a:latin typeface="宋体" panose="02010600030101010101" pitchFamily="2" charset="-122"/>
              </a:rPr>
              <a:t>i</a:t>
            </a:r>
            <a:r>
              <a:rPr lang="en-US" altLang="zh-CN" b="1" i="1" dirty="0">
                <a:latin typeface="宋体" panose="02010600030101010101" pitchFamily="2" charset="-122"/>
              </a:rPr>
              <a:t>]</a:t>
            </a:r>
            <a:r>
              <a:rPr lang="zh-CN" altLang="en-US" dirty="0">
                <a:latin typeface="宋体" panose="02010600030101010101" pitchFamily="2" charset="-122"/>
              </a:rPr>
              <a:t>，表示包含第</a:t>
            </a:r>
            <a:r>
              <a:rPr lang="en-US" altLang="zh-CN" b="1" i="1" dirty="0" err="1">
                <a:latin typeface="宋体" panose="02010600030101010101" pitchFamily="2" charset="-122"/>
              </a:rPr>
              <a:t>i</a:t>
            </a:r>
            <a:r>
              <a:rPr lang="zh-CN" altLang="en-US" dirty="0">
                <a:latin typeface="宋体" panose="02010600030101010101" pitchFamily="2" charset="-122"/>
              </a:rPr>
              <a:t>个元素的最大整除子集的长度</a:t>
            </a:r>
            <a:endParaRPr lang="en-US" altLang="zh-CN" dirty="0">
              <a:latin typeface="宋体" panose="02010600030101010101" pitchFamily="2" charset="-122"/>
            </a:endParaRPr>
          </a:p>
          <a:p>
            <a:pPr lvl="3" algn="just"/>
            <a:r>
              <a:rPr lang="zh-CN" altLang="en-US" dirty="0">
                <a:latin typeface="宋体" panose="02010600030101010101" pitchFamily="2" charset="-122"/>
              </a:rPr>
              <a:t>决策已存在的子集能否加入第</a:t>
            </a:r>
            <a:r>
              <a:rPr lang="en-US" altLang="zh-CN" b="1" i="1" dirty="0" err="1">
                <a:latin typeface="宋体" panose="02010600030101010101" pitchFamily="2" charset="-122"/>
              </a:rPr>
              <a:t>i</a:t>
            </a:r>
            <a:r>
              <a:rPr lang="zh-CN" altLang="en-US" dirty="0">
                <a:latin typeface="宋体" panose="02010600030101010101" pitchFamily="2" charset="-122"/>
              </a:rPr>
              <a:t>个元素</a:t>
            </a:r>
            <a:endParaRPr lang="en-US" altLang="zh-CN" dirty="0">
              <a:latin typeface="宋体" panose="02010600030101010101" pitchFamily="2" charset="-122"/>
            </a:endParaRPr>
          </a:p>
        </p:txBody>
      </p:sp>
      <p:sp>
        <p:nvSpPr>
          <p:cNvPr id="7" name="矩形 6">
            <a:extLst>
              <a:ext uri="{FF2B5EF4-FFF2-40B4-BE49-F238E27FC236}">
                <a16:creationId xmlns:a16="http://schemas.microsoft.com/office/drawing/2014/main" id="{8F490743-5F20-2444-9B8B-08A6DF0A503A}"/>
              </a:ext>
            </a:extLst>
          </p:cNvPr>
          <p:cNvSpPr/>
          <p:nvPr/>
        </p:nvSpPr>
        <p:spPr>
          <a:xfrm>
            <a:off x="80156" y="3902256"/>
            <a:ext cx="1579278" cy="369332"/>
          </a:xfrm>
          <a:prstGeom prst="rect">
            <a:avLst/>
          </a:prstGeom>
        </p:spPr>
        <p:txBody>
          <a:bodyPr wrap="none">
            <a:spAutoFit/>
          </a:bodyPr>
          <a:lstStyle/>
          <a:p>
            <a:pPr lvl="0" algn="just"/>
            <a:r>
              <a:rPr lang="zh-CN" altLang="en-US" b="1" dirty="0">
                <a:latin typeface="宋体" panose="02010600030101010101" pitchFamily="2" charset="-122"/>
              </a:rPr>
              <a:t>递推关系式：</a:t>
            </a:r>
            <a:endParaRPr lang="en-US" altLang="zh-CN" b="1" dirty="0">
              <a:latin typeface="宋体" panose="02010600030101010101" pitchFamily="2" charset="-122"/>
            </a:endParaRPr>
          </a:p>
        </p:txBody>
      </p:sp>
      <p:sp>
        <p:nvSpPr>
          <p:cNvPr id="65" name="矩形 64">
            <a:extLst>
              <a:ext uri="{FF2B5EF4-FFF2-40B4-BE49-F238E27FC236}">
                <a16:creationId xmlns:a16="http://schemas.microsoft.com/office/drawing/2014/main" id="{A81DCEE0-F01D-EC44-85F0-251E3632C00C}"/>
              </a:ext>
            </a:extLst>
          </p:cNvPr>
          <p:cNvSpPr/>
          <p:nvPr/>
        </p:nvSpPr>
        <p:spPr>
          <a:xfrm>
            <a:off x="100360" y="6181928"/>
            <a:ext cx="3443571" cy="369332"/>
          </a:xfrm>
          <a:prstGeom prst="rect">
            <a:avLst/>
          </a:prstGeom>
        </p:spPr>
        <p:txBody>
          <a:bodyPr wrap="none">
            <a:spAutoFit/>
          </a:bodyPr>
          <a:lstStyle/>
          <a:p>
            <a:pPr lvl="0" algn="just"/>
            <a:r>
              <a:rPr lang="zh-CN" altLang="en-US" b="1" dirty="0">
                <a:latin typeface="宋体" panose="02010600030101010101" pitchFamily="2" charset="-122"/>
              </a:rPr>
              <a:t>注意：排序， 最后遍历取最大</a:t>
            </a:r>
            <a:endParaRPr lang="en-US" altLang="zh-CN" b="1" dirty="0">
              <a:latin typeface="宋体" panose="02010600030101010101" pitchFamily="2" charset="-122"/>
            </a:endParaRPr>
          </a:p>
        </p:txBody>
      </p:sp>
      <p:sp>
        <p:nvSpPr>
          <p:cNvPr id="66" name="文本框 65">
            <a:extLst>
              <a:ext uri="{FF2B5EF4-FFF2-40B4-BE49-F238E27FC236}">
                <a16:creationId xmlns:a16="http://schemas.microsoft.com/office/drawing/2014/main" id="{0BD656D4-B8D1-2945-B51E-EE4A34BB769C}"/>
              </a:ext>
            </a:extLst>
          </p:cNvPr>
          <p:cNvSpPr txBox="1"/>
          <p:nvPr/>
        </p:nvSpPr>
        <p:spPr>
          <a:xfrm>
            <a:off x="80156" y="5342282"/>
            <a:ext cx="4017990" cy="369332"/>
          </a:xfrm>
          <a:prstGeom prst="rect">
            <a:avLst/>
          </a:prstGeom>
          <a:noFill/>
        </p:spPr>
        <p:txBody>
          <a:bodyPr wrap="square" rtlCol="0">
            <a:spAutoFit/>
          </a:bodyPr>
          <a:lstStyle/>
          <a:p>
            <a:r>
              <a:rPr lang="zh-CN" altLang="en-US" b="1" dirty="0"/>
              <a:t>复杂度分析：</a:t>
            </a:r>
            <a:r>
              <a:rPr lang="en-US" altLang="zh-CN" dirty="0">
                <a:latin typeface="Times New Roman" panose="02020603050405020304" pitchFamily="18" charset="0"/>
                <a:ea typeface="+mj-ea"/>
                <a:cs typeface="Times New Roman" panose="02020603050405020304" pitchFamily="18" charset="0"/>
              </a:rPr>
              <a:t>O(n</a:t>
            </a:r>
            <a:r>
              <a:rPr lang="en-US" altLang="zh-CN" baseline="30000" dirty="0">
                <a:latin typeface="Times New Roman" panose="02020603050405020304" pitchFamily="18" charset="0"/>
                <a:ea typeface="+mj-ea"/>
                <a:cs typeface="Times New Roman" panose="02020603050405020304" pitchFamily="18" charset="0"/>
              </a:rPr>
              <a:t>2</a:t>
            </a:r>
            <a:r>
              <a:rPr lang="zh-CN" altLang="en-US" dirty="0">
                <a:latin typeface="Times New Roman" panose="02020603050405020304" pitchFamily="18" charset="0"/>
                <a:ea typeface="+mj-ea"/>
                <a:cs typeface="Times New Roman" panose="02020603050405020304" pitchFamily="18" charset="0"/>
              </a:rPr>
              <a:t> </a:t>
            </a:r>
            <a:r>
              <a:rPr lang="en-US" altLang="zh-CN" dirty="0">
                <a:latin typeface="Times New Roman" panose="02020603050405020304" pitchFamily="18" charset="0"/>
                <a:ea typeface="+mj-ea"/>
                <a:cs typeface="Times New Roman" panose="02020603050405020304"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4181876208"/>
              </p:ext>
            </p:extLst>
          </p:nvPr>
        </p:nvGraphicFramePr>
        <p:xfrm>
          <a:off x="754294" y="4441309"/>
          <a:ext cx="5783262" cy="669925"/>
        </p:xfrm>
        <a:graphic>
          <a:graphicData uri="http://schemas.openxmlformats.org/presentationml/2006/ole">
            <mc:AlternateContent xmlns:mc="http://schemas.openxmlformats.org/markup-compatibility/2006">
              <mc:Choice xmlns:v="urn:schemas-microsoft-com:vml" Requires="v">
                <p:oleObj name="Equation" r:id="rId2" imgW="3949560" imgH="457200" progId="Equation.DSMT4">
                  <p:embed/>
                </p:oleObj>
              </mc:Choice>
              <mc:Fallback>
                <p:oleObj name="Equation" r:id="rId2" imgW="3949560" imgH="457200" progId="Equation.DSMT4">
                  <p:embed/>
                  <p:pic>
                    <p:nvPicPr>
                      <p:cNvPr id="0" name=""/>
                      <p:cNvPicPr/>
                      <p:nvPr/>
                    </p:nvPicPr>
                    <p:blipFill>
                      <a:blip r:embed="rId3"/>
                      <a:stretch>
                        <a:fillRect/>
                      </a:stretch>
                    </p:blipFill>
                    <p:spPr>
                      <a:xfrm>
                        <a:off x="754294" y="4441309"/>
                        <a:ext cx="5783262" cy="66992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119753"/>
              </p:ext>
            </p:extLst>
          </p:nvPr>
        </p:nvGraphicFramePr>
        <p:xfrm>
          <a:off x="1659434" y="3957862"/>
          <a:ext cx="1163224" cy="344659"/>
        </p:xfrm>
        <a:graphic>
          <a:graphicData uri="http://schemas.openxmlformats.org/presentationml/2006/ole">
            <mc:AlternateContent xmlns:mc="http://schemas.openxmlformats.org/markup-compatibility/2006">
              <mc:Choice xmlns:v="urn:schemas-microsoft-com:vml" Requires="v">
                <p:oleObj name="Equation" r:id="rId4" imgW="685800" imgH="203040" progId="Equation.DSMT4">
                  <p:embed/>
                </p:oleObj>
              </mc:Choice>
              <mc:Fallback>
                <p:oleObj name="Equation" r:id="rId4" imgW="685800" imgH="203040" progId="Equation.DSMT4">
                  <p:embed/>
                  <p:pic>
                    <p:nvPicPr>
                      <p:cNvPr id="0" name=""/>
                      <p:cNvPicPr/>
                      <p:nvPr/>
                    </p:nvPicPr>
                    <p:blipFill>
                      <a:blip r:embed="rId5"/>
                      <a:stretch>
                        <a:fillRect/>
                      </a:stretch>
                    </p:blipFill>
                    <p:spPr>
                      <a:xfrm>
                        <a:off x="1659434" y="3957862"/>
                        <a:ext cx="1163224" cy="344659"/>
                      </a:xfrm>
                      <a:prstGeom prst="rect">
                        <a:avLst/>
                      </a:prstGeom>
                    </p:spPr>
                  </p:pic>
                </p:oleObj>
              </mc:Fallback>
            </mc:AlternateContent>
          </a:graphicData>
        </a:graphic>
      </p:graphicFrame>
    </p:spTree>
    <p:extLst>
      <p:ext uri="{BB962C8B-B14F-4D97-AF65-F5344CB8AC3E}">
        <p14:creationId xmlns:p14="http://schemas.microsoft.com/office/powerpoint/2010/main" val="13636895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07713" y="681331"/>
            <a:ext cx="4017990" cy="369332"/>
          </a:xfrm>
          <a:prstGeom prst="rect">
            <a:avLst/>
          </a:prstGeom>
          <a:noFill/>
        </p:spPr>
        <p:txBody>
          <a:bodyPr wrap="square" rtlCol="0">
            <a:spAutoFit/>
          </a:bodyPr>
          <a:lstStyle/>
          <a:p>
            <a:r>
              <a:rPr lang="zh-CN" altLang="en-US" b="1" dirty="0"/>
              <a:t>正确性证明：</a:t>
            </a:r>
            <a:endParaRPr lang="en-US" altLang="zh-CN" b="1" dirty="0"/>
          </a:p>
        </p:txBody>
      </p:sp>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1360440" y="9825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文本框 37"/>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2</a:t>
            </a:r>
            <a:endParaRPr lang="zh-HK" altLang="en-US" spc="300" dirty="0">
              <a:latin typeface="微软雅黑" panose="020B0503020204020204" pitchFamily="34" charset="-122"/>
              <a:ea typeface="微软雅黑" panose="020B0503020204020204" pitchFamily="34" charset="-122"/>
            </a:endParaRPr>
          </a:p>
        </p:txBody>
      </p:sp>
      <p:sp>
        <p:nvSpPr>
          <p:cNvPr id="41" name="文本框 40"/>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D436F22-E921-3C45-A268-9BE3F8431D50}"/>
              </a:ext>
            </a:extLst>
          </p:cNvPr>
          <p:cNvPicPr>
            <a:picLocks noChangeAspect="1"/>
          </p:cNvPicPr>
          <p:nvPr/>
        </p:nvPicPr>
        <p:blipFill>
          <a:blip r:embed="rId2"/>
          <a:stretch>
            <a:fillRect/>
          </a:stretch>
        </p:blipFill>
        <p:spPr>
          <a:xfrm>
            <a:off x="334537" y="1054349"/>
            <a:ext cx="7337946" cy="2773203"/>
          </a:xfrm>
          <a:prstGeom prst="rect">
            <a:avLst/>
          </a:prstGeom>
        </p:spPr>
      </p:pic>
      <p:pic>
        <p:nvPicPr>
          <p:cNvPr id="3" name="图片 2">
            <a:extLst>
              <a:ext uri="{FF2B5EF4-FFF2-40B4-BE49-F238E27FC236}">
                <a16:creationId xmlns:a16="http://schemas.microsoft.com/office/drawing/2014/main" id="{40F750E3-1DD4-4643-9567-A9A2D0D6B47D}"/>
              </a:ext>
            </a:extLst>
          </p:cNvPr>
          <p:cNvPicPr>
            <a:picLocks noChangeAspect="1"/>
          </p:cNvPicPr>
          <p:nvPr/>
        </p:nvPicPr>
        <p:blipFill>
          <a:blip r:embed="rId3"/>
          <a:stretch>
            <a:fillRect/>
          </a:stretch>
        </p:blipFill>
        <p:spPr>
          <a:xfrm>
            <a:off x="334537" y="3827552"/>
            <a:ext cx="7337946" cy="2470606"/>
          </a:xfrm>
          <a:prstGeom prst="rect">
            <a:avLst/>
          </a:prstGeom>
        </p:spPr>
      </p:pic>
    </p:spTree>
    <p:extLst>
      <p:ext uri="{BB962C8B-B14F-4D97-AF65-F5344CB8AC3E}">
        <p14:creationId xmlns:p14="http://schemas.microsoft.com/office/powerpoint/2010/main" val="3789084464"/>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42504" y="758472"/>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种面值的硬币，有一个目标金额</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 请求出所有换零方式</a:t>
            </a:r>
            <a:endParaRPr lang="en-US" altLang="zh-CN" dirty="0">
              <a:latin typeface="宋体" panose="02010600030101010101" pitchFamily="2" charset="-122"/>
              <a:ea typeface="宋体" panose="02010600030101010101" pitchFamily="2" charset="-122"/>
            </a:endParaRPr>
          </a:p>
        </p:txBody>
      </p:sp>
      <p:sp>
        <p:nvSpPr>
          <p:cNvPr id="18" name="矩形 17"/>
          <p:cNvSpPr/>
          <p:nvPr/>
        </p:nvSpPr>
        <p:spPr>
          <a:xfrm>
            <a:off x="142505" y="1055883"/>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一个大小为</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的正整数数组和一个正整数</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非负整数，即所有可能换零种数</a:t>
            </a:r>
            <a:endParaRPr lang="en-US" altLang="zh-CN" dirty="0">
              <a:latin typeface="宋体" panose="02010600030101010101" pitchFamily="2" charset="-122"/>
              <a:ea typeface="宋体" panose="02010600030101010101" pitchFamily="2" charset="-122"/>
            </a:endParaRPr>
          </a:p>
        </p:txBody>
      </p:sp>
      <p:sp>
        <p:nvSpPr>
          <p:cNvPr id="20" name="矩形 19"/>
          <p:cNvSpPr/>
          <p:nvPr/>
        </p:nvSpPr>
        <p:spPr>
          <a:xfrm>
            <a:off x="142500" y="1931388"/>
            <a:ext cx="885485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每种凑法都是不同硬币数的组合，可依次考虑第</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种硬币使用的个数</a:t>
            </a:r>
            <a:endParaRPr lang="en-US" altLang="zh-CN" dirty="0">
              <a:latin typeface="宋体" panose="02010600030101010101" pitchFamily="2" charset="-122"/>
              <a:ea typeface="宋体" panose="02010600030101010101" pitchFamily="2" charset="-122"/>
            </a:endParaRPr>
          </a:p>
        </p:txBody>
      </p:sp>
      <p:sp>
        <p:nvSpPr>
          <p:cNvPr id="21" name="矩形 20"/>
          <p:cNvSpPr/>
          <p:nvPr/>
        </p:nvSpPr>
        <p:spPr>
          <a:xfrm>
            <a:off x="142500" y="2300720"/>
            <a:ext cx="9001495" cy="1754326"/>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举    例：</a:t>
            </a:r>
            <a:r>
              <a:rPr lang="en-US" altLang="zh-CN" dirty="0">
                <a:latin typeface="宋体" panose="02010600030101010101" pitchFamily="2" charset="-122"/>
                <a:ea typeface="宋体" panose="02010600030101010101" pitchFamily="2" charset="-122"/>
              </a:rPr>
              <a:t>[1, 2, 5]  n=5</a:t>
            </a:r>
          </a:p>
          <a:p>
            <a:pPr lvl="0" algn="just">
              <a:lnSpc>
                <a:spcPct val="150000"/>
              </a:lnSpc>
            </a:pPr>
            <a:r>
              <a:rPr lang="zh-CN" altLang="en-US" b="1" dirty="0">
                <a:latin typeface="宋体" panose="02010600030101010101" pitchFamily="2" charset="-122"/>
                <a:ea typeface="宋体" panose="02010600030101010101" pitchFamily="2" charset="-122"/>
              </a:rPr>
              <a:t>子 问 题：</a:t>
            </a:r>
            <a:r>
              <a:rPr lang="zh-CN" altLang="en-US" dirty="0">
                <a:latin typeface="宋体" panose="02010600030101010101" pitchFamily="2" charset="-122"/>
                <a:ea typeface="宋体" panose="02010600030101010101" pitchFamily="2" charset="-122"/>
              </a:rPr>
              <a:t>两个维度，</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种硬币凑出</a:t>
            </a:r>
            <a:r>
              <a:rPr lang="en-US" altLang="zh-CN" dirty="0">
                <a:latin typeface="宋体" panose="02010600030101010101" pitchFamily="2" charset="-122"/>
                <a:ea typeface="宋体" panose="02010600030101010101" pitchFamily="2" charset="-122"/>
              </a:rPr>
              <a:t>n-1, </a:t>
            </a:r>
            <a:r>
              <a:rPr lang="zh-CN" altLang="en-US" dirty="0">
                <a:latin typeface="宋体" panose="02010600030101010101" pitchFamily="2" charset="-122"/>
                <a:ea typeface="宋体" panose="02010600030101010101" pitchFamily="2" charset="-122"/>
              </a:rPr>
              <a:t>或者</a:t>
            </a:r>
            <a:r>
              <a:rPr lang="en-US" altLang="zh-CN" dirty="0">
                <a:latin typeface="宋体" panose="02010600030101010101" pitchFamily="2" charset="-122"/>
                <a:ea typeface="宋体" panose="02010600030101010101" pitchFamily="2" charset="-122"/>
              </a:rPr>
              <a:t>m-1</a:t>
            </a:r>
            <a:r>
              <a:rPr lang="zh-CN" altLang="en-US" dirty="0">
                <a:latin typeface="宋体" panose="02010600030101010101" pitchFamily="2" charset="-122"/>
                <a:ea typeface="宋体" panose="02010600030101010101" pitchFamily="2" charset="-122"/>
              </a:rPr>
              <a:t>种硬币凑出</a:t>
            </a:r>
            <a:r>
              <a:rPr lang="en-US" altLang="zh-CN" dirty="0">
                <a:latin typeface="宋体" panose="02010600030101010101" pitchFamily="2" charset="-122"/>
                <a:ea typeface="宋体" panose="02010600030101010101" pitchFamily="2" charset="-122"/>
              </a:rPr>
              <a:t>n</a:t>
            </a:r>
          </a:p>
          <a:p>
            <a:pPr lvl="0" algn="just">
              <a:lnSpc>
                <a:spcPct val="150000"/>
              </a:lnSpc>
            </a:pPr>
            <a:r>
              <a:rPr lang="zh-CN" altLang="en-US" b="1" dirty="0">
                <a:latin typeface="宋体" panose="02010600030101010101" pitchFamily="2" charset="-122"/>
                <a:ea typeface="宋体" panose="02010600030101010101" pitchFamily="2" charset="-122"/>
              </a:rPr>
              <a:t>最优子结构：</a:t>
            </a:r>
            <a:r>
              <a:rPr lang="en-US" altLang="zh-CN" dirty="0">
                <a:latin typeface="宋体" panose="02010600030101010101" pitchFamily="2" charset="-122"/>
                <a:ea typeface="宋体" panose="02010600030101010101" pitchFamily="2" charset="-122"/>
              </a:rPr>
              <a:t>OPT[</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][j], </a:t>
            </a:r>
            <a:r>
              <a:rPr lang="zh-CN" altLang="en-US" dirty="0">
                <a:latin typeface="宋体" panose="02010600030101010101" pitchFamily="2" charset="-122"/>
                <a:ea typeface="宋体" panose="02010600030101010101" pitchFamily="2" charset="-122"/>
              </a:rPr>
              <a:t>决策内容为当前情况要不要使用一枚</a:t>
            </a:r>
            <a:r>
              <a:rPr lang="en-US" altLang="zh-CN" dirty="0">
                <a:latin typeface="宋体" panose="02010600030101010101" pitchFamily="2" charset="-122"/>
                <a:ea typeface="宋体" panose="02010600030101010101" pitchFamily="2" charset="-122"/>
              </a:rPr>
              <a:t>coin[</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p>
          <a:p>
            <a:pPr lvl="0" algn="just">
              <a:lnSpc>
                <a:spcPct val="150000"/>
              </a:lnSpc>
            </a:pPr>
            <a:r>
              <a:rPr lang="zh-CN" altLang="en-US" b="1" dirty="0">
                <a:latin typeface="宋体" panose="02010600030101010101" pitchFamily="2" charset="-122"/>
                <a:ea typeface="宋体" panose="02010600030101010101" pitchFamily="2" charset="-122"/>
              </a:rPr>
              <a:t>递推关系式：</a:t>
            </a:r>
            <a:r>
              <a:rPr lang="zh-CN" altLang="en-US" dirty="0">
                <a:latin typeface="宋体" panose="02010600030101010101" pitchFamily="2" charset="-122"/>
                <a:ea typeface="宋体" panose="02010600030101010101" pitchFamily="2" charset="-122"/>
              </a:rPr>
              <a:t>先求出</a:t>
            </a:r>
            <a:r>
              <a:rPr lang="en-US" altLang="zh-CN" dirty="0">
                <a:latin typeface="宋体" panose="02010600030101010101" pitchFamily="2" charset="-122"/>
                <a:ea typeface="宋体" panose="02010600030101010101" pitchFamily="2" charset="-122"/>
              </a:rPr>
              <a:t>OPT[0][j]</a:t>
            </a:r>
          </a:p>
        </p:txBody>
      </p:sp>
      <p:graphicFrame>
        <p:nvGraphicFramePr>
          <p:cNvPr id="28" name="对象 27"/>
          <p:cNvGraphicFramePr>
            <a:graphicFrameLocks noChangeAspect="1"/>
          </p:cNvGraphicFramePr>
          <p:nvPr>
            <p:extLst>
              <p:ext uri="{D42A27DB-BD31-4B8C-83A1-F6EECF244321}">
                <p14:modId xmlns:p14="http://schemas.microsoft.com/office/powerpoint/2010/main" val="4051133618"/>
              </p:ext>
            </p:extLst>
          </p:nvPr>
        </p:nvGraphicFramePr>
        <p:xfrm>
          <a:off x="694278" y="4055046"/>
          <a:ext cx="5573713" cy="1144587"/>
        </p:xfrm>
        <a:graphic>
          <a:graphicData uri="http://schemas.openxmlformats.org/presentationml/2006/ole">
            <mc:AlternateContent xmlns:mc="http://schemas.openxmlformats.org/markup-compatibility/2006">
              <mc:Choice xmlns:v="urn:schemas-microsoft-com:vml" Requires="v">
                <p:oleObj name="Equation" r:id="rId2" imgW="4431960" imgH="914400" progId="Equation.DSMT4">
                  <p:embed/>
                </p:oleObj>
              </mc:Choice>
              <mc:Fallback>
                <p:oleObj name="Equation" r:id="rId2" imgW="4431960" imgH="914400" progId="Equation.DSMT4">
                  <p:embed/>
                  <p:pic>
                    <p:nvPicPr>
                      <p:cNvPr id="3" name="对象 2"/>
                      <p:cNvPicPr>
                        <a:picLocks noChangeAspect="1" noChangeArrowheads="1"/>
                      </p:cNvPicPr>
                      <p:nvPr/>
                    </p:nvPicPr>
                    <p:blipFill>
                      <a:blip r:embed="rId3"/>
                      <a:srcRect/>
                      <a:stretch>
                        <a:fillRect/>
                      </a:stretch>
                    </p:blipFill>
                    <p:spPr bwMode="auto">
                      <a:xfrm>
                        <a:off x="694278" y="4055046"/>
                        <a:ext cx="5573713" cy="1144587"/>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847160945"/>
              </p:ext>
            </p:extLst>
          </p:nvPr>
        </p:nvGraphicFramePr>
        <p:xfrm>
          <a:off x="854075" y="5624513"/>
          <a:ext cx="3976688" cy="571500"/>
        </p:xfrm>
        <a:graphic>
          <a:graphicData uri="http://schemas.openxmlformats.org/presentationml/2006/ole">
            <mc:AlternateContent xmlns:mc="http://schemas.openxmlformats.org/markup-compatibility/2006">
              <mc:Choice xmlns:v="urn:schemas-microsoft-com:vml" Requires="v">
                <p:oleObj name="Equation" r:id="rId4" imgW="3162240" imgH="457200" progId="Equation.DSMT4">
                  <p:embed/>
                </p:oleObj>
              </mc:Choice>
              <mc:Fallback>
                <p:oleObj name="Equation" r:id="rId4" imgW="3162240" imgH="457200" progId="Equation.DSMT4">
                  <p:embed/>
                  <p:pic>
                    <p:nvPicPr>
                      <p:cNvPr id="28" name="对象 27"/>
                      <p:cNvPicPr>
                        <a:picLocks noChangeAspect="1" noChangeArrowheads="1"/>
                      </p:cNvPicPr>
                      <p:nvPr/>
                    </p:nvPicPr>
                    <p:blipFill>
                      <a:blip r:embed="rId5"/>
                      <a:srcRect/>
                      <a:stretch>
                        <a:fillRect/>
                      </a:stretch>
                    </p:blipFill>
                    <p:spPr bwMode="auto">
                      <a:xfrm>
                        <a:off x="854075" y="5624513"/>
                        <a:ext cx="3976688" cy="571500"/>
                      </a:xfrm>
                      <a:prstGeom prst="rect">
                        <a:avLst/>
                      </a:prstGeom>
                      <a:noFill/>
                    </p:spPr>
                  </p:pic>
                </p:oleObj>
              </mc:Fallback>
            </mc:AlternateContent>
          </a:graphicData>
        </a:graphic>
      </p:graphicFrame>
      <p:sp>
        <p:nvSpPr>
          <p:cNvPr id="23" name="矩形 2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文本框 36"/>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文本框 39"/>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424765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65930934"/>
              </p:ext>
            </p:extLst>
          </p:nvPr>
        </p:nvGraphicFramePr>
        <p:xfrm>
          <a:off x="454190" y="1051174"/>
          <a:ext cx="4949127" cy="4105026"/>
        </p:xfrm>
        <a:graphic>
          <a:graphicData uri="http://schemas.openxmlformats.org/drawingml/2006/table">
            <a:tbl>
              <a:tblPr firstRow="1" bandRow="1">
                <a:tableStyleId>{5940675A-B579-460E-94D1-54222C63F5DA}</a:tableStyleId>
              </a:tblPr>
              <a:tblGrid>
                <a:gridCol w="656292">
                  <a:extLst>
                    <a:ext uri="{9D8B030D-6E8A-4147-A177-3AD203B41FA5}">
                      <a16:colId xmlns:a16="http://schemas.microsoft.com/office/drawing/2014/main" val="4271975069"/>
                    </a:ext>
                  </a:extLst>
                </a:gridCol>
                <a:gridCol w="443514">
                  <a:extLst>
                    <a:ext uri="{9D8B030D-6E8A-4147-A177-3AD203B41FA5}">
                      <a16:colId xmlns:a16="http://schemas.microsoft.com/office/drawing/2014/main" val="3700187369"/>
                    </a:ext>
                  </a:extLst>
                </a:gridCol>
                <a:gridCol w="549903">
                  <a:extLst>
                    <a:ext uri="{9D8B030D-6E8A-4147-A177-3AD203B41FA5}">
                      <a16:colId xmlns:a16="http://schemas.microsoft.com/office/drawing/2014/main" val="3078795497"/>
                    </a:ext>
                  </a:extLst>
                </a:gridCol>
                <a:gridCol w="549903">
                  <a:extLst>
                    <a:ext uri="{9D8B030D-6E8A-4147-A177-3AD203B41FA5}">
                      <a16:colId xmlns:a16="http://schemas.microsoft.com/office/drawing/2014/main" val="1096644205"/>
                    </a:ext>
                  </a:extLst>
                </a:gridCol>
                <a:gridCol w="549903">
                  <a:extLst>
                    <a:ext uri="{9D8B030D-6E8A-4147-A177-3AD203B41FA5}">
                      <a16:colId xmlns:a16="http://schemas.microsoft.com/office/drawing/2014/main" val="3381506249"/>
                    </a:ext>
                  </a:extLst>
                </a:gridCol>
                <a:gridCol w="549903">
                  <a:extLst>
                    <a:ext uri="{9D8B030D-6E8A-4147-A177-3AD203B41FA5}">
                      <a16:colId xmlns:a16="http://schemas.microsoft.com/office/drawing/2014/main" val="2464326185"/>
                    </a:ext>
                  </a:extLst>
                </a:gridCol>
                <a:gridCol w="549903">
                  <a:extLst>
                    <a:ext uri="{9D8B030D-6E8A-4147-A177-3AD203B41FA5}">
                      <a16:colId xmlns:a16="http://schemas.microsoft.com/office/drawing/2014/main" val="2023980641"/>
                    </a:ext>
                  </a:extLst>
                </a:gridCol>
                <a:gridCol w="549903">
                  <a:extLst>
                    <a:ext uri="{9D8B030D-6E8A-4147-A177-3AD203B41FA5}">
                      <a16:colId xmlns:a16="http://schemas.microsoft.com/office/drawing/2014/main" val="1525068310"/>
                    </a:ext>
                  </a:extLst>
                </a:gridCol>
                <a:gridCol w="549903">
                  <a:extLst>
                    <a:ext uri="{9D8B030D-6E8A-4147-A177-3AD203B41FA5}">
                      <a16:colId xmlns:a16="http://schemas.microsoft.com/office/drawing/2014/main" val="1459340697"/>
                    </a:ext>
                  </a:extLst>
                </a:gridCol>
              </a:tblGrid>
              <a:tr h="456114">
                <a:tc>
                  <a:txBody>
                    <a:bodyPr/>
                    <a:lstStyle/>
                    <a:p>
                      <a:pPr algn="ct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j</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n</a:t>
                      </a:r>
                      <a:endParaRPr lang="zh-CN" altLang="en-US" dirty="0"/>
                    </a:p>
                  </a:txBody>
                  <a:tcPr anchor="ctr"/>
                </a:tc>
                <a:extLst>
                  <a:ext uri="{0D108BD9-81ED-4DB2-BD59-A6C34878D82A}">
                    <a16:rowId xmlns:a16="http://schemas.microsoft.com/office/drawing/2014/main" val="638375470"/>
                  </a:ext>
                </a:extLst>
              </a:tr>
              <a:tr h="456114">
                <a:tc>
                  <a:txBody>
                    <a:bodyPr/>
                    <a:lstStyle/>
                    <a:p>
                      <a:pPr algn="ctr"/>
                      <a:r>
                        <a:rPr lang="en-US" altLang="zh-CN" dirty="0"/>
                        <a:t>0</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239833271"/>
                  </a:ext>
                </a:extLst>
              </a:tr>
              <a:tr h="456114">
                <a:tc>
                  <a:txBody>
                    <a:bodyPr/>
                    <a:lstStyle/>
                    <a:p>
                      <a:pPr algn="ctr"/>
                      <a:r>
                        <a:rPr lang="en-US" altLang="zh-CN" dirty="0"/>
                        <a:t>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4289330489"/>
                  </a:ext>
                </a:extLst>
              </a:tr>
              <a:tr h="456114">
                <a:tc>
                  <a:txBody>
                    <a:bodyPr/>
                    <a:lstStyle/>
                    <a:p>
                      <a:pPr algn="ctr"/>
                      <a:r>
                        <a:rPr lang="en-US" altLang="zh-CN" dirty="0"/>
                        <a:t>2</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806292513"/>
                  </a:ext>
                </a:extLst>
              </a:tr>
              <a:tr h="456114">
                <a:tc>
                  <a:txBody>
                    <a:bodyPr/>
                    <a:lstStyle/>
                    <a:p>
                      <a:pPr algn="ctr"/>
                      <a:r>
                        <a:rPr lang="en-US" altLang="zh-CN" dirty="0"/>
                        <a:t>3</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3006791620"/>
                  </a:ext>
                </a:extLst>
              </a:tr>
              <a:tr h="456114">
                <a:tc>
                  <a:txBody>
                    <a:bodyPr/>
                    <a:lstStyle/>
                    <a:p>
                      <a:pPr algn="ctr"/>
                      <a:r>
                        <a:rPr lang="en-US" altLang="zh-CN" dirty="0"/>
                        <a:t>…</a:t>
                      </a:r>
                      <a:endParaRPr lang="zh-CN" altLang="en-US" dirty="0"/>
                    </a:p>
                  </a:txBody>
                  <a:tcPr anchor="ct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solidFill>
                      <a:srgbClr val="00B0F0"/>
                    </a:solidFill>
                  </a:tcPr>
                </a:tc>
                <a:tc>
                  <a:txBody>
                    <a:bodyPr/>
                    <a:lstStyle/>
                    <a:p>
                      <a:pPr algn="ctr"/>
                      <a:endParaRPr lang="zh-CN" altLang="en-US" dirty="0"/>
                    </a:p>
                  </a:txBody>
                  <a:tcPr anchor="ctr">
                    <a:noFill/>
                  </a:tcPr>
                </a:tc>
                <a:tc>
                  <a:txBody>
                    <a:bodyPr/>
                    <a:lstStyle/>
                    <a:p>
                      <a:pPr algn="ctr"/>
                      <a:endParaRPr lang="zh-CN" altLang="en-US" dirty="0"/>
                    </a:p>
                  </a:txBody>
                  <a:tcPr anchor="ctr">
                    <a:pattFill prst="wdDnDiag">
                      <a:fgClr>
                        <a:schemeClr val="tx1"/>
                      </a:fgClr>
                      <a:bgClr>
                        <a:srgbClr val="00B0F0"/>
                      </a:bgClr>
                    </a:patt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204477"/>
                  </a:ext>
                </a:extLst>
              </a:tr>
              <a:tr h="456114">
                <a:tc>
                  <a:txBody>
                    <a:bodyPr/>
                    <a:lstStyle/>
                    <a:p>
                      <a:pPr algn="ctr"/>
                      <a:r>
                        <a:rPr lang="en-US" altLang="zh-CN" dirty="0" err="1"/>
                        <a:t>i</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sz="1800" kern="1200" dirty="0">
                        <a:solidFill>
                          <a:schemeClr val="tx1"/>
                        </a:solidFill>
                        <a:latin typeface="+mn-lt"/>
                        <a:ea typeface="+mn-ea"/>
                        <a:cs typeface="+mn-cs"/>
                      </a:endParaRPr>
                    </a:p>
                  </a:txBody>
                  <a:tcPr anchor="ctr">
                    <a:pattFill prst="wdDnDiag">
                      <a:fgClr>
                        <a:schemeClr val="tx1"/>
                      </a:fgClr>
                      <a:bgClr>
                        <a:schemeClr val="bg1"/>
                      </a:bgClr>
                    </a:pattFill>
                  </a:tcPr>
                </a:tc>
                <a:tc>
                  <a:txBody>
                    <a:bodyPr/>
                    <a:lstStyle/>
                    <a:p>
                      <a:pPr algn="ctr"/>
                      <a:endParaRPr lang="zh-CN" altLang="en-US" dirty="0"/>
                    </a:p>
                  </a:txBody>
                  <a:tcPr anchor="ctr">
                    <a:noFill/>
                  </a:tcPr>
                </a:tc>
                <a:tc>
                  <a:txBody>
                    <a:bodyPr/>
                    <a:lstStyle/>
                    <a:p>
                      <a:pPr algn="ctr"/>
                      <a:endParaRPr lang="zh-CN" altLang="en-US" dirty="0">
                        <a:solidFill>
                          <a:srgbClr val="FF0000"/>
                        </a:solidFill>
                      </a:endParaRPr>
                    </a:p>
                  </a:txBody>
                  <a:tcPr anchor="ctr">
                    <a:solidFill>
                      <a:srgbClr val="FF0000"/>
                    </a:solidFill>
                  </a:tcP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784428374"/>
                  </a:ext>
                </a:extLst>
              </a:tr>
              <a:tr h="456114">
                <a:tc>
                  <a:txBody>
                    <a:bodyPr/>
                    <a:lstStyle/>
                    <a:p>
                      <a:pPr algn="ctr"/>
                      <a:r>
                        <a:rPr lang="en-US" altLang="zh-CN" dirty="0"/>
                        <a:t>…</a:t>
                      </a: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extLst>
                  <a:ext uri="{0D108BD9-81ED-4DB2-BD59-A6C34878D82A}">
                    <a16:rowId xmlns:a16="http://schemas.microsoft.com/office/drawing/2014/main" val="1180987628"/>
                  </a:ext>
                </a:extLst>
              </a:tr>
              <a:tr h="456114">
                <a:tc>
                  <a:txBody>
                    <a:bodyPr/>
                    <a:lstStyle/>
                    <a:p>
                      <a:pPr algn="ctr"/>
                      <a:r>
                        <a:rPr lang="en-US" altLang="zh-CN" dirty="0"/>
                        <a:t>m-1</a:t>
                      </a: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extLst>
                  <a:ext uri="{0D108BD9-81ED-4DB2-BD59-A6C34878D82A}">
                    <a16:rowId xmlns:a16="http://schemas.microsoft.com/office/drawing/2014/main" val="174751864"/>
                  </a:ext>
                </a:extLst>
              </a:tr>
            </a:tbl>
          </a:graphicData>
        </a:graphic>
      </p:graphicFrame>
      <p:sp>
        <p:nvSpPr>
          <p:cNvPr id="6" name="文本框 5"/>
          <p:cNvSpPr txBox="1"/>
          <p:nvPr/>
        </p:nvSpPr>
        <p:spPr>
          <a:xfrm>
            <a:off x="2312931" y="636719"/>
            <a:ext cx="74234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aim</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rot="16200000">
            <a:off x="-98962" y="3265801"/>
            <a:ext cx="70619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coin</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5597784" y="1250897"/>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97786" y="2031281"/>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597785" y="2762398"/>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97784" y="346585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376180" y="1236551"/>
            <a:ext cx="12565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a:t>
            </a:r>
            <a:endParaRPr lang="zh-CN" alt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6376180" y="2050278"/>
            <a:ext cx="34155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OPT[i-1][j-coin[</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]×k]</a:t>
            </a:r>
            <a:endParaRPr lang="zh-CN" altLang="en-US" sz="20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6376180" y="2806795"/>
            <a:ext cx="19804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][j-coin[</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6376180" y="3524500"/>
            <a:ext cx="198042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OPT[i-1][j]</a:t>
            </a:r>
            <a:endParaRPr lang="zh-CN" altLang="en-US" sz="20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1785410" y="5644369"/>
            <a:ext cx="4701362" cy="436686"/>
            <a:chOff x="1109135" y="5834186"/>
            <a:chExt cx="4701362" cy="436686"/>
          </a:xfrm>
        </p:grpSpPr>
        <p:sp>
          <p:nvSpPr>
            <p:cNvPr id="41" name="矩形 40"/>
            <p:cNvSpPr/>
            <p:nvPr/>
          </p:nvSpPr>
          <p:spPr>
            <a:xfrm>
              <a:off x="1109135" y="5834186"/>
              <a:ext cx="450677" cy="431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693892" y="5865876"/>
              <a:ext cx="40160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2744208" y="5870762"/>
              <a:ext cx="76099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p>
          </p:txBody>
        </p:sp>
        <p:sp>
          <p:nvSpPr>
            <p:cNvPr id="45" name="矩形 44"/>
            <p:cNvSpPr/>
            <p:nvPr/>
          </p:nvSpPr>
          <p:spPr>
            <a:xfrm>
              <a:off x="2156519"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331803" y="5834186"/>
              <a:ext cx="450677" cy="431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3953104" y="5865876"/>
              <a:ext cx="40160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8" name="矩形 47"/>
            <p:cNvSpPr/>
            <p:nvPr/>
          </p:nvSpPr>
          <p:spPr>
            <a:xfrm>
              <a:off x="4370075" y="5834186"/>
              <a:ext cx="450677" cy="431800"/>
            </a:xfrm>
            <a:prstGeom prst="rect">
              <a:avLst/>
            </a:prstGeom>
            <a:pattFill prst="wdDnDiag">
              <a:fgClr>
                <a:schemeClr val="tx1"/>
              </a:fgClr>
              <a:bgClr>
                <a:srgbClr val="00B0F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942307" y="5881265"/>
              <a:ext cx="35618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49" name="矩形 48"/>
            <p:cNvSpPr/>
            <p:nvPr/>
          </p:nvSpPr>
          <p:spPr>
            <a:xfrm>
              <a:off x="5359820" y="5837067"/>
              <a:ext cx="450677" cy="431800"/>
            </a:xfrm>
            <a:prstGeom prst="rect">
              <a:avLst/>
            </a:prstGeom>
            <a:pattFill prst="wdDn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0" name="文本框 49"/>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2" name="矩形 61"/>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38915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37390" y="787837"/>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复 杂 度：</a:t>
            </a:r>
            <a:r>
              <a:rPr lang="en-US" altLang="zh-CN" b="1" dirty="0">
                <a:latin typeface="宋体" panose="02010600030101010101" pitchFamily="2" charset="-122"/>
                <a:ea typeface="宋体" panose="02010600030101010101" pitchFamily="2" charset="-122"/>
              </a:rPr>
              <a:t>O(</a:t>
            </a:r>
            <a:r>
              <a:rPr lang="en-US" altLang="zh-CN" b="1" dirty="0" err="1">
                <a:latin typeface="宋体" panose="02010600030101010101" pitchFamily="2" charset="-122"/>
                <a:ea typeface="宋体" panose="02010600030101010101" pitchFamily="2" charset="-122"/>
              </a:rPr>
              <a:t>mn</a:t>
            </a:r>
            <a:r>
              <a:rPr lang="en-US" altLang="zh-CN" b="1" dirty="0">
                <a:latin typeface="宋体" panose="02010600030101010101" pitchFamily="2" charset="-122"/>
                <a:ea typeface="宋体" panose="02010600030101010101" pitchFamily="2" charset="-122"/>
              </a:rPr>
              <a:t>)</a:t>
            </a:r>
          </a:p>
        </p:txBody>
      </p:sp>
      <p:sp>
        <p:nvSpPr>
          <p:cNvPr id="3" name="矩形 2"/>
          <p:cNvSpPr/>
          <p:nvPr/>
        </p:nvSpPr>
        <p:spPr>
          <a:xfrm>
            <a:off x="237390" y="1249868"/>
            <a:ext cx="7008794" cy="646331"/>
          </a:xfrm>
          <a:prstGeom prst="rect">
            <a:avLst/>
          </a:prstGeom>
        </p:spPr>
        <p:txBody>
          <a:bodyPr wrap="square">
            <a:spAutoFit/>
          </a:bodyPr>
          <a:lstStyle/>
          <a:p>
            <a:pPr algn="just"/>
            <a:r>
              <a:rPr lang="zh-CN" altLang="en-US" b="1" dirty="0">
                <a:latin typeface="宋体" panose="02010600030101010101" pitchFamily="2" charset="-122"/>
                <a:ea typeface="宋体" panose="02010600030101010101" pitchFamily="2" charset="-122"/>
              </a:rPr>
              <a:t>正 确 性：</a:t>
            </a:r>
            <a:r>
              <a:rPr lang="zh-CN" altLang="en-US" dirty="0">
                <a:latin typeface="宋体" panose="02010600030101010101" pitchFamily="2" charset="-122"/>
                <a:ea typeface="宋体" panose="02010600030101010101" pitchFamily="2" charset="-122"/>
              </a:rPr>
              <a:t>可按下述说明</a:t>
            </a:r>
            <a:endParaRPr lang="en-US" altLang="zh-CN" dirty="0">
              <a:latin typeface="宋体" panose="02010600030101010101" pitchFamily="2" charset="-122"/>
              <a:ea typeface="宋体" panose="02010600030101010101" pitchFamily="2" charset="-122"/>
            </a:endParaRPr>
          </a:p>
          <a:p>
            <a:pPr lvl="0" algn="just"/>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00385" y="1970647"/>
            <a:ext cx="8224490" cy="1965601"/>
          </a:xfrm>
          <a:prstGeom prst="rect">
            <a:avLst/>
          </a:prstGeom>
        </p:spPr>
      </p:pic>
      <p:pic>
        <p:nvPicPr>
          <p:cNvPr id="5" name="图片 4"/>
          <p:cNvPicPr>
            <a:picLocks noChangeAspect="1"/>
          </p:cNvPicPr>
          <p:nvPr/>
        </p:nvPicPr>
        <p:blipFill rotWithShape="1">
          <a:blip r:embed="rId3">
            <a:clrChange>
              <a:clrFrom>
                <a:srgbClr val="FFFFFF"/>
              </a:clrFrom>
              <a:clrTo>
                <a:srgbClr val="FFFFFF">
                  <a:alpha val="0"/>
                </a:srgbClr>
              </a:clrTo>
            </a:clrChange>
          </a:blip>
          <a:srcRect l="864"/>
          <a:stretch/>
        </p:blipFill>
        <p:spPr>
          <a:xfrm>
            <a:off x="322687" y="3902795"/>
            <a:ext cx="8224490" cy="1690126"/>
          </a:xfrm>
          <a:prstGeom prst="rect">
            <a:avLst/>
          </a:prstGeom>
        </p:spPr>
      </p:pic>
      <p:sp>
        <p:nvSpPr>
          <p:cNvPr id="21" name="矩形 20"/>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文本框 22"/>
          <p:cNvSpPr txBox="1"/>
          <p:nvPr/>
        </p:nvSpPr>
        <p:spPr>
          <a:xfrm>
            <a:off x="54082" y="96236"/>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328541" y="9706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4043710"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6</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411835" y="9825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2720937" y="989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6" name="文本框 45"/>
          <p:cNvSpPr txBox="1"/>
          <p:nvPr/>
        </p:nvSpPr>
        <p:spPr>
          <a:xfrm>
            <a:off x="2684103"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4</a:t>
            </a:r>
            <a:endParaRPr lang="zh-HK" altLang="en-US"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39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4043708" y="103362"/>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54082" y="87610"/>
            <a:ext cx="1280392"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1</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2</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4</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pPr algn="ctr"/>
            <a:r>
              <a:rPr lang="zh-CN" altLang="en-US" spc="300" dirty="0">
                <a:latin typeface="微软雅黑" panose="020B0503020204020204" pitchFamily="34" charset="-122"/>
                <a:ea typeface="微软雅黑" panose="020B0503020204020204" pitchFamily="34" charset="-122"/>
              </a:rPr>
              <a:t>问题</a:t>
            </a:r>
            <a:r>
              <a:rPr lang="en-US" altLang="zh-CN" spc="300" dirty="0">
                <a:latin typeface="微软雅黑" panose="020B0503020204020204" pitchFamily="34" charset="-122"/>
                <a:ea typeface="微软雅黑" panose="020B0503020204020204" pitchFamily="34" charset="-122"/>
              </a:rPr>
              <a:t>6</a:t>
            </a:r>
            <a:endParaRPr lang="zh-HK" altLang="en-US" spc="300"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3</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5</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4694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953462" y="93911"/>
            <a:ext cx="1295400"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问题</a:t>
            </a:r>
            <a:r>
              <a:rPr lang="en-US" altLang="zh-CN" spc="300" dirty="0">
                <a:solidFill>
                  <a:schemeClr val="bg1"/>
                </a:solidFill>
                <a:latin typeface="微软雅黑" panose="020B0503020204020204" pitchFamily="34" charset="-122"/>
                <a:ea typeface="微软雅黑" panose="020B0503020204020204" pitchFamily="34" charset="-122"/>
              </a:rPr>
              <a:t>7</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42504" y="758472"/>
            <a:ext cx="9001495" cy="646331"/>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问题描述：</a:t>
            </a:r>
            <a:r>
              <a:rPr lang="zh-CN" altLang="en-US" dirty="0">
                <a:latin typeface="宋体" panose="02010600030101010101" pitchFamily="2" charset="-122"/>
                <a:ea typeface="宋体" panose="02010600030101010101" pitchFamily="2" charset="-122"/>
              </a:rPr>
              <a:t>判断给定完好台阶编号能否支持人员走到最后一阶。</a:t>
            </a:r>
            <a:endParaRPr lang="en-US" altLang="zh-CN" dirty="0">
              <a:latin typeface="宋体" panose="02010600030101010101" pitchFamily="2" charset="-122"/>
              <a:ea typeface="宋体" panose="02010600030101010101" pitchFamily="2" charset="-122"/>
            </a:endParaRPr>
          </a:p>
          <a:p>
            <a:pPr lvl="2" algn="just"/>
            <a:r>
              <a:rPr lang="zh-CN" altLang="en-US" dirty="0">
                <a:latin typeface="宋体" panose="02010600030101010101" pitchFamily="2" charset="-122"/>
                <a:ea typeface="宋体" panose="02010600030101010101" pitchFamily="2" charset="-122"/>
              </a:rPr>
              <a:t>  约束：跨的台阶数至多与上一次跨的台阶数差</a:t>
            </a:r>
            <a:r>
              <a:rPr lang="en-US" altLang="zh-CN" dirty="0">
                <a:latin typeface="宋体" panose="02010600030101010101" pitchFamily="2" charset="-122"/>
                <a:ea typeface="宋体" panose="02010600030101010101" pitchFamily="2" charset="-122"/>
              </a:rPr>
              <a:t>1.</a:t>
            </a:r>
          </a:p>
        </p:txBody>
      </p:sp>
      <p:sp>
        <p:nvSpPr>
          <p:cNvPr id="18" name="矩形 17"/>
          <p:cNvSpPr/>
          <p:nvPr/>
        </p:nvSpPr>
        <p:spPr>
          <a:xfrm>
            <a:off x="142505" y="1373131"/>
            <a:ext cx="9001495" cy="923330"/>
          </a:xfrm>
          <a:prstGeom prst="rect">
            <a:avLst/>
          </a:prstGeom>
        </p:spPr>
        <p:txBody>
          <a:bodyPr wrap="square">
            <a:spAutoFit/>
          </a:bodyPr>
          <a:lstStyle/>
          <a:p>
            <a:pPr lvl="0" algn="just">
              <a:lnSpc>
                <a:spcPct val="150000"/>
              </a:lnSpc>
            </a:pPr>
            <a:r>
              <a:rPr lang="zh-CN" altLang="en-US" b="1" dirty="0">
                <a:latin typeface="宋体" panose="02010600030101010101" pitchFamily="2" charset="-122"/>
                <a:ea typeface="宋体" panose="02010600030101010101" pitchFamily="2" charset="-122"/>
              </a:rPr>
              <a:t>输    入：</a:t>
            </a:r>
            <a:r>
              <a:rPr lang="zh-CN" altLang="en-US" dirty="0">
                <a:latin typeface="宋体" panose="02010600030101010101" pitchFamily="2" charset="-122"/>
                <a:ea typeface="宋体" panose="02010600030101010101" pitchFamily="2" charset="-122"/>
              </a:rPr>
              <a:t>一个正整数数组，代表完好台阶的编号</a:t>
            </a:r>
            <a:endParaRPr lang="en-US" altLang="zh-CN" dirty="0">
              <a:latin typeface="宋体" panose="02010600030101010101" pitchFamily="2" charset="-122"/>
              <a:ea typeface="宋体" panose="02010600030101010101" pitchFamily="2" charset="-122"/>
            </a:endParaRPr>
          </a:p>
          <a:p>
            <a:pPr lvl="0" algn="just">
              <a:lnSpc>
                <a:spcPct val="150000"/>
              </a:lnSpc>
            </a:pPr>
            <a:r>
              <a:rPr lang="zh-CN" altLang="en-US" b="1" dirty="0">
                <a:latin typeface="宋体" panose="02010600030101010101" pitchFamily="2" charset="-122"/>
                <a:ea typeface="宋体" panose="02010600030101010101" pitchFamily="2" charset="-122"/>
              </a:rPr>
              <a:t>输    出：</a:t>
            </a:r>
            <a:r>
              <a:rPr lang="zh-CN" altLang="en-US" dirty="0">
                <a:latin typeface="宋体" panose="02010600030101010101" pitchFamily="2" charset="-122"/>
                <a:ea typeface="宋体" panose="02010600030101010101" pitchFamily="2" charset="-122"/>
              </a:rPr>
              <a:t>是否能走完台阶</a:t>
            </a:r>
            <a:endParaRPr lang="en-US" altLang="zh-CN" dirty="0">
              <a:latin typeface="宋体" panose="02010600030101010101" pitchFamily="2" charset="-122"/>
              <a:ea typeface="宋体" panose="02010600030101010101" pitchFamily="2" charset="-122"/>
            </a:endParaRPr>
          </a:p>
        </p:txBody>
      </p:sp>
      <p:sp>
        <p:nvSpPr>
          <p:cNvPr id="71" name="矩形 70"/>
          <p:cNvSpPr/>
          <p:nvPr/>
        </p:nvSpPr>
        <p:spPr>
          <a:xfrm>
            <a:off x="100360" y="4165355"/>
            <a:ext cx="6019901"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递推关系式：</a:t>
            </a:r>
            <a:endParaRPr lang="en-US" altLang="zh-CN" dirty="0">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AAB8FC42-E264-3249-A17F-BA0705E399BD}"/>
              </a:ext>
            </a:extLst>
          </p:cNvPr>
          <p:cNvSpPr/>
          <p:nvPr/>
        </p:nvSpPr>
        <p:spPr>
          <a:xfrm>
            <a:off x="142505" y="2187928"/>
            <a:ext cx="9001495" cy="369332"/>
          </a:xfrm>
          <a:prstGeom prst="rect">
            <a:avLst/>
          </a:prstGeom>
        </p:spPr>
        <p:txBody>
          <a:bodyPr wrap="square">
            <a:spAutoFit/>
          </a:bodyPr>
          <a:lstStyle/>
          <a:p>
            <a:pPr lvl="0" algn="just"/>
            <a:r>
              <a:rPr lang="zh-CN" altLang="en-US" b="1" dirty="0">
                <a:latin typeface="宋体" panose="02010600030101010101" pitchFamily="2" charset="-122"/>
                <a:ea typeface="宋体" panose="02010600030101010101" pitchFamily="2" charset="-122"/>
              </a:rPr>
              <a:t>观    察：</a:t>
            </a:r>
            <a:r>
              <a:rPr lang="zh-CN" altLang="en-US" dirty="0">
                <a:latin typeface="宋体" panose="02010600030101010101" pitchFamily="2" charset="-122"/>
                <a:ea typeface="宋体" panose="02010600030101010101" pitchFamily="2" charset="-122"/>
              </a:rPr>
              <a:t>能否到达下一级台阶取决于到达本级台阶的步数。</a:t>
            </a:r>
            <a:endParaRPr lang="en-US" altLang="zh-CN" dirty="0">
              <a:latin typeface="宋体" panose="02010600030101010101" pitchFamily="2" charset="-122"/>
              <a:ea typeface="宋体" panose="02010600030101010101" pitchFamily="2" charset="-122"/>
            </a:endParaRPr>
          </a:p>
        </p:txBody>
      </p:sp>
      <p:sp>
        <p:nvSpPr>
          <p:cNvPr id="35" name="矩形 34">
            <a:extLst>
              <a:ext uri="{FF2B5EF4-FFF2-40B4-BE49-F238E27FC236}">
                <a16:creationId xmlns:a16="http://schemas.microsoft.com/office/drawing/2014/main" id="{6E0CF994-7E64-4047-A989-C8820D685E0C}"/>
              </a:ext>
            </a:extLst>
          </p:cNvPr>
          <p:cNvSpPr/>
          <p:nvPr/>
        </p:nvSpPr>
        <p:spPr>
          <a:xfrm>
            <a:off x="122662" y="2871656"/>
            <a:ext cx="8218449" cy="369332"/>
          </a:xfrm>
          <a:prstGeom prst="rect">
            <a:avLst/>
          </a:prstGeom>
        </p:spPr>
        <p:txBody>
          <a:bodyPr wrap="square">
            <a:spAutoFit/>
          </a:bodyPr>
          <a:lstStyle/>
          <a:p>
            <a:pPr lvl="0" algn="just"/>
            <a:r>
              <a:rPr lang="zh-CN" altLang="en-US" b="1" dirty="0">
                <a:latin typeface="宋体" panose="02010600030101010101" pitchFamily="2" charset="-122"/>
              </a:rPr>
              <a:t>子 问 题：</a:t>
            </a:r>
            <a:r>
              <a:rPr lang="zh-CN" altLang="en-US" dirty="0">
                <a:latin typeface="宋体" panose="02010600030101010101" pitchFamily="2" charset="-122"/>
              </a:rPr>
              <a:t>前</a:t>
            </a:r>
            <a:r>
              <a:rPr lang="en-US" altLang="zh-CN" dirty="0" err="1">
                <a:latin typeface="宋体" panose="02010600030101010101" pitchFamily="2" charset="-122"/>
              </a:rPr>
              <a:t>i</a:t>
            </a:r>
            <a:r>
              <a:rPr lang="zh-CN" altLang="en-US" dirty="0">
                <a:latin typeface="宋体" panose="02010600030101010101" pitchFamily="2" charset="-122"/>
              </a:rPr>
              <a:t>级完好台阶中能否到达最后一阶</a:t>
            </a:r>
            <a:endParaRPr lang="en-US" altLang="zh-CN" dirty="0">
              <a:latin typeface="宋体" panose="02010600030101010101" pitchFamily="2" charset="-122"/>
            </a:endParaRPr>
          </a:p>
        </p:txBody>
      </p:sp>
      <p:sp>
        <p:nvSpPr>
          <p:cNvPr id="36" name="矩形 35">
            <a:extLst>
              <a:ext uri="{FF2B5EF4-FFF2-40B4-BE49-F238E27FC236}">
                <a16:creationId xmlns:a16="http://schemas.microsoft.com/office/drawing/2014/main" id="{A6980C26-63EB-1F40-AC65-253B272E9643}"/>
              </a:ext>
            </a:extLst>
          </p:cNvPr>
          <p:cNvSpPr/>
          <p:nvPr/>
        </p:nvSpPr>
        <p:spPr>
          <a:xfrm>
            <a:off x="100360" y="3317706"/>
            <a:ext cx="8820615" cy="646331"/>
          </a:xfrm>
          <a:prstGeom prst="rect">
            <a:avLst/>
          </a:prstGeom>
        </p:spPr>
        <p:txBody>
          <a:bodyPr wrap="square">
            <a:spAutoFit/>
          </a:bodyPr>
          <a:lstStyle/>
          <a:p>
            <a:pPr lvl="0" algn="just"/>
            <a:r>
              <a:rPr lang="zh-CN" altLang="en-US" b="1" dirty="0">
                <a:latin typeface="宋体" panose="02010600030101010101" pitchFamily="2" charset="-122"/>
              </a:rPr>
              <a:t>最优子结构：</a:t>
            </a:r>
            <a:r>
              <a:rPr lang="en-US" altLang="zh-CN" dirty="0">
                <a:latin typeface="宋体" panose="02010600030101010101" pitchFamily="2" charset="-122"/>
              </a:rPr>
              <a:t>OPT[</a:t>
            </a:r>
            <a:r>
              <a:rPr lang="en-US" altLang="zh-CN" dirty="0" err="1">
                <a:latin typeface="宋体" panose="02010600030101010101" pitchFamily="2" charset="-122"/>
              </a:rPr>
              <a:t>i</a:t>
            </a:r>
            <a:r>
              <a:rPr lang="en-US" altLang="zh-CN" dirty="0">
                <a:latin typeface="宋体" panose="02010600030101010101" pitchFamily="2" charset="-122"/>
              </a:rPr>
              <a:t>][k]</a:t>
            </a:r>
            <a:r>
              <a:rPr lang="zh-CN" altLang="en-US" dirty="0">
                <a:latin typeface="宋体" panose="02010600030101010101" pitchFamily="2" charset="-122"/>
              </a:rPr>
              <a:t>，表示能否由前面某个台阶通过跨</a:t>
            </a:r>
            <a:r>
              <a:rPr lang="en-US" altLang="zh-CN" dirty="0">
                <a:latin typeface="宋体" panose="02010600030101010101" pitchFamily="2" charset="-122"/>
              </a:rPr>
              <a:t>k</a:t>
            </a:r>
            <a:r>
              <a:rPr lang="zh-CN" altLang="en-US" dirty="0">
                <a:latin typeface="宋体" panose="02010600030101010101" pitchFamily="2" charset="-122"/>
              </a:rPr>
              <a:t>个台阶到达当前台阶</a:t>
            </a:r>
            <a:endParaRPr lang="en-US" altLang="zh-CN" dirty="0">
              <a:latin typeface="宋体" panose="02010600030101010101" pitchFamily="2" charset="-122"/>
            </a:endParaRPr>
          </a:p>
          <a:p>
            <a:pPr lvl="3" algn="just"/>
            <a:r>
              <a:rPr lang="zh-CN" altLang="en-US" dirty="0">
                <a:latin typeface="宋体" panose="02010600030101010101" pitchFamily="2" charset="-122"/>
              </a:rPr>
              <a:t>决策</a:t>
            </a:r>
            <a:r>
              <a:rPr lang="en-US" altLang="zh-CN" dirty="0">
                <a:latin typeface="宋体" panose="02010600030101010101" pitchFamily="2" charset="-122"/>
              </a:rPr>
              <a:t>k</a:t>
            </a:r>
            <a:r>
              <a:rPr lang="zh-CN" altLang="en-US" dirty="0">
                <a:latin typeface="宋体" panose="02010600030101010101" pitchFamily="2" charset="-122"/>
              </a:rPr>
              <a:t>个台阶前是否完好，是否可以跨</a:t>
            </a:r>
            <a:r>
              <a:rPr lang="en-US" altLang="zh-CN" dirty="0">
                <a:latin typeface="宋体" panose="02010600030101010101" pitchFamily="2" charset="-122"/>
              </a:rPr>
              <a:t>k</a:t>
            </a:r>
            <a:r>
              <a:rPr lang="zh-CN" altLang="en-US" dirty="0">
                <a:latin typeface="宋体" panose="02010600030101010101" pitchFamily="2" charset="-122"/>
              </a:rPr>
              <a:t>步</a:t>
            </a:r>
            <a:endParaRPr lang="en-US" altLang="zh-CN" dirty="0">
              <a:latin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45799952"/>
              </p:ext>
            </p:extLst>
          </p:nvPr>
        </p:nvGraphicFramePr>
        <p:xfrm>
          <a:off x="1198051" y="4736005"/>
          <a:ext cx="5564872" cy="333475"/>
        </p:xfrm>
        <a:graphic>
          <a:graphicData uri="http://schemas.openxmlformats.org/presentationml/2006/ole">
            <mc:AlternateContent xmlns:mc="http://schemas.openxmlformats.org/markup-compatibility/2006">
              <mc:Choice xmlns:v="urn:schemas-microsoft-com:vml" Requires="v">
                <p:oleObj name="Equation" r:id="rId2" imgW="3390840" imgH="203040" progId="Equation.DSMT4">
                  <p:embed/>
                </p:oleObj>
              </mc:Choice>
              <mc:Fallback>
                <p:oleObj name="Equation" r:id="rId2" imgW="3390840" imgH="203040" progId="Equation.DSMT4">
                  <p:embed/>
                  <p:pic>
                    <p:nvPicPr>
                      <p:cNvPr id="0" name=""/>
                      <p:cNvPicPr/>
                      <p:nvPr/>
                    </p:nvPicPr>
                    <p:blipFill>
                      <a:blip r:embed="rId3"/>
                      <a:stretch>
                        <a:fillRect/>
                      </a:stretch>
                    </p:blipFill>
                    <p:spPr>
                      <a:xfrm>
                        <a:off x="1198051" y="4736005"/>
                        <a:ext cx="5564872" cy="3334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759098507"/>
              </p:ext>
            </p:extLst>
          </p:nvPr>
        </p:nvGraphicFramePr>
        <p:xfrm>
          <a:off x="3027066" y="5169860"/>
          <a:ext cx="1904873" cy="295903"/>
        </p:xfrm>
        <a:graphic>
          <a:graphicData uri="http://schemas.openxmlformats.org/presentationml/2006/ole">
            <mc:AlternateContent xmlns:mc="http://schemas.openxmlformats.org/markup-compatibility/2006">
              <mc:Choice xmlns:v="urn:schemas-microsoft-com:vml" Requires="v">
                <p:oleObj name="Equation" r:id="rId4" imgW="1307880" imgH="203040" progId="Equation.DSMT4">
                  <p:embed/>
                </p:oleObj>
              </mc:Choice>
              <mc:Fallback>
                <p:oleObj name="Equation" r:id="rId4" imgW="1307880" imgH="203040" progId="Equation.DSMT4">
                  <p:embed/>
                  <p:pic>
                    <p:nvPicPr>
                      <p:cNvPr id="0" name=""/>
                      <p:cNvPicPr/>
                      <p:nvPr/>
                    </p:nvPicPr>
                    <p:blipFill>
                      <a:blip r:embed="rId5"/>
                      <a:stretch>
                        <a:fillRect/>
                      </a:stretch>
                    </p:blipFill>
                    <p:spPr>
                      <a:xfrm>
                        <a:off x="3027066" y="5169860"/>
                        <a:ext cx="1904873" cy="295903"/>
                      </a:xfrm>
                      <a:prstGeom prst="rect">
                        <a:avLst/>
                      </a:prstGeom>
                    </p:spPr>
                  </p:pic>
                </p:oleObj>
              </mc:Fallback>
            </mc:AlternateContent>
          </a:graphicData>
        </a:graphic>
      </p:graphicFrame>
      <p:sp>
        <p:nvSpPr>
          <p:cNvPr id="5" name="矩形 4"/>
          <p:cNvSpPr/>
          <p:nvPr/>
        </p:nvSpPr>
        <p:spPr>
          <a:xfrm>
            <a:off x="100360" y="5656782"/>
            <a:ext cx="2164375" cy="369332"/>
          </a:xfrm>
          <a:prstGeom prst="rect">
            <a:avLst/>
          </a:prstGeom>
        </p:spPr>
        <p:txBody>
          <a:bodyPr wrap="none">
            <a:spAutoFit/>
          </a:bodyPr>
          <a:lstStyle/>
          <a:p>
            <a:pPr lvl="0" algn="just"/>
            <a:r>
              <a:rPr lang="zh-CN" altLang="en-US" b="1" dirty="0">
                <a:latin typeface="宋体" panose="02010600030101010101" pitchFamily="2" charset="-122"/>
              </a:rPr>
              <a:t>复杂度分析：</a:t>
            </a:r>
            <a:r>
              <a:rPr lang="en-US" altLang="zh-CN" dirty="0">
                <a:latin typeface="Times New Roman" panose="02020603050405020304" pitchFamily="18" charset="0"/>
                <a:cs typeface="Times New Roman" panose="02020603050405020304" pitchFamily="18" charset="0"/>
              </a:rPr>
              <a:t>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59360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28" grpId="0"/>
      <p:bldP spid="35" grpId="0"/>
      <p:bldP spid="36" grpId="0"/>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4463</TotalTime>
  <Words>2256</Words>
  <Application>Microsoft Office PowerPoint</Application>
  <PresentationFormat>全屏显示(4:3)</PresentationFormat>
  <Paragraphs>350</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32" baseType="lpstr">
      <vt:lpstr>宋体</vt:lpstr>
      <vt:lpstr>微软雅黑</vt:lpstr>
      <vt:lpstr>Arial</vt:lpstr>
      <vt:lpstr>Calibri</vt:lpstr>
      <vt:lpstr>Calibri Light</vt:lpstr>
      <vt:lpstr>Cambria Math</vt:lpstr>
      <vt:lpstr>Segoe UI</vt:lpstr>
      <vt:lpstr>Times</vt:lpstr>
      <vt:lpstr>Times New Roman</vt:lpstr>
      <vt:lpstr>Wingdings</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ZHONG Y</cp:lastModifiedBy>
  <cp:revision>245</cp:revision>
  <dcterms:created xsi:type="dcterms:W3CDTF">2015-02-19T23:46:49Z</dcterms:created>
  <dcterms:modified xsi:type="dcterms:W3CDTF">2020-12-23T14:09:10Z</dcterms:modified>
</cp:coreProperties>
</file>