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7"/>
  </p:notesMasterIdLst>
  <p:sldIdLst>
    <p:sldId id="981" r:id="rId2"/>
    <p:sldId id="982" r:id="rId3"/>
    <p:sldId id="962" r:id="rId4"/>
    <p:sldId id="963" r:id="rId5"/>
    <p:sldId id="964" r:id="rId6"/>
    <p:sldId id="965" r:id="rId7"/>
    <p:sldId id="966" r:id="rId8"/>
    <p:sldId id="967" r:id="rId9"/>
    <p:sldId id="968" r:id="rId10"/>
    <p:sldId id="969" r:id="rId11"/>
    <p:sldId id="970" r:id="rId12"/>
    <p:sldId id="971" r:id="rId13"/>
    <p:sldId id="972" r:id="rId14"/>
    <p:sldId id="973" r:id="rId15"/>
    <p:sldId id="974" r:id="rId16"/>
    <p:sldId id="977" r:id="rId17"/>
    <p:sldId id="978" r:id="rId18"/>
    <p:sldId id="975" r:id="rId19"/>
    <p:sldId id="976" r:id="rId20"/>
    <p:sldId id="979" r:id="rId21"/>
    <p:sldId id="983" r:id="rId22"/>
    <p:sldId id="984" r:id="rId23"/>
    <p:sldId id="985" r:id="rId24"/>
    <p:sldId id="986" r:id="rId25"/>
    <p:sldId id="980" r:id="rId2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66CC"/>
    <a:srgbClr val="D60093"/>
    <a:srgbClr val="FFFFCC"/>
    <a:srgbClr val="008000"/>
    <a:srgbClr val="00FF00"/>
    <a:srgbClr val="66FF99"/>
    <a:srgbClr val="FF0000"/>
    <a:srgbClr val="0066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82738" autoAdjust="0"/>
  </p:normalViewPr>
  <p:slideViewPr>
    <p:cSldViewPr>
      <p:cViewPr varScale="1">
        <p:scale>
          <a:sx n="69" d="100"/>
          <a:sy n="69" d="100"/>
        </p:scale>
        <p:origin x="1781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734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8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68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68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8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fld id="{D8904E61-5771-4D2D-858E-6D3792584E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94578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40163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分歧终端机</a:t>
            </a:r>
            <a:endParaRPr kumimoji="1" lang="zh-CN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0066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分歧终端机</a:t>
            </a:r>
            <a:endParaRPr kumimoji="1" lang="zh-CN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64691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2549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13869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分歧终端机</a:t>
            </a:r>
            <a:endParaRPr kumimoji="1" lang="zh-CN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79525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分歧终端机</a:t>
            </a:r>
            <a:endParaRPr kumimoji="1" lang="zh-CN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48933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分歧终端机</a:t>
            </a:r>
            <a:endParaRPr kumimoji="1" lang="zh-CN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10402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分歧终端机</a:t>
            </a:r>
            <a:endParaRPr kumimoji="1" lang="zh-CN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72933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分歧终端机</a:t>
            </a:r>
            <a:endParaRPr kumimoji="1" lang="zh-CN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09235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分歧终端机</a:t>
            </a:r>
            <a:endParaRPr kumimoji="1" lang="zh-CN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6051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分歧终端机</a:t>
            </a:r>
            <a:endParaRPr kumimoji="1" lang="zh-CN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05574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分歧终端机</a:t>
            </a:r>
            <a:endParaRPr kumimoji="1" lang="zh-CN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03965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分歧终端机</a:t>
            </a:r>
            <a:endParaRPr kumimoji="1" lang="zh-CN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34345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分歧终端机</a:t>
            </a:r>
            <a:endParaRPr kumimoji="1" lang="zh-CN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96416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5124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kern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分歧终端机</a:t>
            </a:r>
            <a:endParaRPr kumimoji="1" lang="zh-CN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1140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分歧终端机</a:t>
            </a:r>
            <a:endParaRPr kumimoji="1" lang="zh-CN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9613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Ping Luo, 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Guoxing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 Zhan, Qing He, 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Zhongzhi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 Shi, Kevin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Lü</a:t>
            </a:r>
            <a:r>
              <a:rPr kumimoji="1" lang="en-US" altLang="zh-CN" sz="1200" kern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:</a:t>
            </a:r>
            <a:r>
              <a:rPr kumimoji="1" lang="en-US" altLang="zh-CN" sz="1200" kern="1200" baseline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1200" kern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On 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Defining Partition Entropy by Inequalities. IEEE Trans. Information Theory 53(9): 3233-3239 (2007)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9129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分歧终端机</a:t>
            </a:r>
            <a:endParaRPr kumimoji="1" lang="zh-CN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6826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分歧终端机</a:t>
            </a:r>
            <a:endParaRPr kumimoji="1" lang="zh-CN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5679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分歧终端机</a:t>
            </a:r>
            <a:endParaRPr kumimoji="1" lang="zh-CN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1366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分歧终端机</a:t>
            </a:r>
            <a:endParaRPr kumimoji="1" lang="zh-CN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1579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13FC82-FDDB-49B5-8774-32C9636961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3996061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C8F61D-4376-4147-B2D7-332A4136092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3379874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E2DF00-DA3C-42B4-A6F7-26CBB657DDE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7756584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C3FBA85-63EF-4392-B3E5-388C03B0C7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4363778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0443DEA-2D14-4615-8F06-B270994849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2645903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6997F59-18E5-4AC3-A785-F6D49522544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8115119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D0DDD4C-A560-4E64-9230-1C29B58E81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3570040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9146ED-F82D-4325-8D84-FFEC60261B2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7003744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38A0F9-2657-463A-94BD-8851C2F5F51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9102691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6C0040-5B0C-4630-9ECA-1CD533A2BF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0349065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C41275-CB0A-431C-9C6C-DE9114D9AB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7106278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2B9E28-8BA2-4F52-9AA2-B65412F8A75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7615757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5DE0FB-053A-4747-8848-0061DD0EEC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2723718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D6F352-9D48-4136-A268-6B5EB8CE44B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8820343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5394BC-47B0-4DED-A67C-AF01BE773EB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6627891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3399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kumimoji="0"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3399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kumimoji="0"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3399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kumimoji="0" sz="1400">
                <a:ea typeface="+mn-ea"/>
              </a:defRPr>
            </a:lvl1pPr>
          </a:lstStyle>
          <a:p>
            <a:fld id="{F5193339-0CFC-4F11-85B6-906364A17A6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</p:sldLayoutIdLst>
  <p:transition spd="med">
    <p:pull dir="ld"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方正姚体" pitchFamily="2" charset="-122"/>
          <a:ea typeface="方正姚体" pitchFamily="2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600" b="1">
          <a:solidFill>
            <a:schemeClr val="tx1"/>
          </a:solidFill>
          <a:latin typeface="幼圆" pitchFamily="49" charset="-122"/>
          <a:ea typeface="幼圆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仿宋_GB2312" pitchFamily="49" charset="-122"/>
          <a:ea typeface="仿宋_GB2312" pitchFamily="49" charset="-122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仿宋_GB2312" pitchFamily="49" charset="-122"/>
          <a:ea typeface="仿宋_GB2312" pitchFamily="49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仿宋_GB2312" pitchFamily="49" charset="-122"/>
          <a:ea typeface="仿宋_GB2312" pitchFamily="49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仿宋_GB2312" pitchFamily="49" charset="-122"/>
          <a:ea typeface="仿宋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0.jpe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课程专题一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：单变量学习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1</a:t>
            </a:fld>
            <a:endParaRPr lang="en-US" altLang="zh-CN"/>
          </a:p>
        </p:txBody>
      </p:sp>
      <p:grpSp>
        <p:nvGrpSpPr>
          <p:cNvPr id="8" name="组合 7"/>
          <p:cNvGrpSpPr/>
          <p:nvPr/>
        </p:nvGrpSpPr>
        <p:grpSpPr>
          <a:xfrm>
            <a:off x="2771800" y="3279616"/>
            <a:ext cx="3757391" cy="1409524"/>
            <a:chOff x="3391047" y="2724238"/>
            <a:chExt cx="3757391" cy="140952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91047" y="2724238"/>
              <a:ext cx="2361905" cy="1409524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57962" y="2724238"/>
              <a:ext cx="1190476" cy="1409524"/>
            </a:xfrm>
            <a:prstGeom prst="rect">
              <a:avLst/>
            </a:prstGeom>
          </p:spPr>
        </p:pic>
      </p:grpSp>
      <p:sp>
        <p:nvSpPr>
          <p:cNvPr id="9" name="文本框 8"/>
          <p:cNvSpPr txBox="1"/>
          <p:nvPr/>
        </p:nvSpPr>
        <p:spPr>
          <a:xfrm>
            <a:off x="3743908" y="2879506"/>
            <a:ext cx="1742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标签学习示例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输出是类别标签：如文本分类、图片分类、计算</a:t>
            </a:r>
            <a:r>
              <a:rPr lang="zh-CN" altLang="en-US" sz="2800" dirty="0" smtClean="0"/>
              <a:t>广告</a:t>
            </a:r>
            <a:endParaRPr lang="zh-CN" altLang="en-US" sz="2800" dirty="0"/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5387996" y="420306"/>
            <a:ext cx="2998676" cy="676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6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endParaRPr kumimoji="0" lang="zh-CN" alt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2840699653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条件信息熵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在“主客场”已知的前提下，度量预测“胜负平”的难度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x1</a:t>
            </a:r>
            <a:r>
              <a:rPr lang="zh-CN" altLang="en-US" dirty="0" smtClean="0"/>
              <a:t>：主场    </a:t>
            </a:r>
            <a:r>
              <a:rPr lang="en-US" altLang="zh-CN" dirty="0" smtClean="0"/>
              <a:t>x2</a:t>
            </a:r>
            <a:r>
              <a:rPr lang="zh-CN" altLang="en-US" dirty="0" smtClean="0"/>
              <a:t>：客场</a:t>
            </a:r>
            <a:endParaRPr lang="en-US" altLang="zh-CN" dirty="0" smtClean="0"/>
          </a:p>
          <a:p>
            <a:r>
              <a:rPr lang="en-US" altLang="zh-CN" dirty="0" smtClean="0"/>
              <a:t>H(Y|x1)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H(Y|x2)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H(Y|X)</a:t>
            </a:r>
          </a:p>
        </p:txBody>
      </p:sp>
      <p:sp>
        <p:nvSpPr>
          <p:cNvPr id="47110" name="AutoShape 6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112" name="AutoShape 8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31740" y="3000760"/>
            <a:ext cx="6521984" cy="536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43708" y="3933056"/>
            <a:ext cx="7163635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5" descr="C:\Users\Ping\Desktop\u=3308567978,3962543469&amp;fm=21&amp;gp=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60332" y="1880828"/>
            <a:ext cx="1241647" cy="972108"/>
          </a:xfrm>
          <a:prstGeom prst="rect">
            <a:avLst/>
          </a:prstGeom>
          <a:noFill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83768" y="4889525"/>
            <a:ext cx="5436604" cy="1167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形式化定义：条件信息熵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条件信息熵：度量“在随机变量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的前提下，预测随机变量</a:t>
            </a:r>
            <a:r>
              <a:rPr lang="en-US" altLang="zh-CN" dirty="0" smtClean="0"/>
              <a:t>Y</a:t>
            </a:r>
            <a:r>
              <a:rPr lang="zh-CN" altLang="en-US" dirty="0" smtClean="0"/>
              <a:t>”的难度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70C0"/>
                </a:solidFill>
              </a:rPr>
              <a:t>已知：</a:t>
            </a:r>
            <a:r>
              <a:rPr lang="en-US" altLang="zh-CN" dirty="0" smtClean="0">
                <a:solidFill>
                  <a:srgbClr val="0070C0"/>
                </a:solidFill>
              </a:rPr>
              <a:t>P(Y|X), P(X)</a:t>
            </a:r>
          </a:p>
          <a:p>
            <a:endParaRPr lang="en-US" altLang="zh-CN" dirty="0" smtClean="0">
              <a:solidFill>
                <a:srgbClr val="0070C0"/>
              </a:solidFill>
            </a:endParaRPr>
          </a:p>
          <a:p>
            <a:endParaRPr lang="en-US" altLang="zh-CN" dirty="0" smtClean="0">
              <a:solidFill>
                <a:srgbClr val="0070C0"/>
              </a:solidFill>
            </a:endParaRPr>
          </a:p>
          <a:p>
            <a:endParaRPr lang="en-US" altLang="zh-CN" dirty="0" smtClean="0">
              <a:solidFill>
                <a:srgbClr val="0070C0"/>
              </a:solidFill>
            </a:endParaRPr>
          </a:p>
          <a:p>
            <a:endParaRPr lang="en-US" altLang="zh-CN" dirty="0" smtClean="0">
              <a:solidFill>
                <a:srgbClr val="0070C0"/>
              </a:solidFill>
            </a:endParaRPr>
          </a:p>
          <a:p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zh-CN" altLang="en-US" dirty="0" smtClean="0">
                <a:solidFill>
                  <a:srgbClr val="0070C0"/>
                </a:solidFill>
              </a:rPr>
              <a:t>信息增益（</a:t>
            </a:r>
            <a:r>
              <a:rPr lang="en-US" altLang="zh-CN" dirty="0" smtClean="0">
                <a:solidFill>
                  <a:srgbClr val="0070C0"/>
                </a:solidFill>
              </a:rPr>
              <a:t>Information Gain</a:t>
            </a:r>
            <a:r>
              <a:rPr lang="zh-CN" altLang="en-US" dirty="0" smtClean="0">
                <a:solidFill>
                  <a:srgbClr val="0070C0"/>
                </a:solidFill>
              </a:rPr>
              <a:t>）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r>
              <a:rPr lang="zh-CN" altLang="en-US" dirty="0" smtClean="0"/>
              <a:t>度量</a:t>
            </a:r>
            <a:r>
              <a:rPr lang="en-US" altLang="zh-CN" dirty="0" smtClean="0"/>
              <a:t>X</a:t>
            </a:r>
            <a:r>
              <a:rPr lang="zh-CN" altLang="en-US" dirty="0" smtClean="0"/>
              <a:t>对预测</a:t>
            </a:r>
            <a:r>
              <a:rPr lang="en-US" altLang="zh-CN" dirty="0" smtClean="0"/>
              <a:t>Y</a:t>
            </a:r>
            <a:r>
              <a:rPr lang="zh-CN" altLang="en-US" dirty="0" smtClean="0"/>
              <a:t>的能力</a:t>
            </a:r>
            <a:endParaRPr lang="en-US" altLang="zh-CN" dirty="0" smtClean="0"/>
          </a:p>
        </p:txBody>
      </p:sp>
      <p:sp>
        <p:nvSpPr>
          <p:cNvPr id="47110" name="AutoShape 6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112" name="AutoShape 8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49523" y="2888940"/>
            <a:ext cx="5358781" cy="64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60820" y="3825044"/>
            <a:ext cx="586350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87724" y="6021288"/>
            <a:ext cx="5403686" cy="612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决策树：条件信息熵的应用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分类问题：预测恒大比赛的胜负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70C0"/>
                </a:solidFill>
              </a:rPr>
              <a:t>历史数据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endParaRPr lang="en-US" altLang="zh-CN" dirty="0" smtClean="0">
              <a:solidFill>
                <a:srgbClr val="0070C0"/>
              </a:solidFill>
            </a:endParaRPr>
          </a:p>
        </p:txBody>
      </p:sp>
      <p:sp>
        <p:nvSpPr>
          <p:cNvPr id="47110" name="AutoShape 6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112" name="AutoShape 8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28559"/>
              </p:ext>
            </p:extLst>
          </p:nvPr>
        </p:nvGraphicFramePr>
        <p:xfrm>
          <a:off x="287524" y="2444080"/>
          <a:ext cx="8568444" cy="350520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428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8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80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80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主客场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天气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郜飞机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是否首发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 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胜负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情况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主场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星期六晚上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晴朗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是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胜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客场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星期六晚上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晴朗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是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胜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主场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星期天晚上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雨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否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平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客场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星期天晚上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晴朗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是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胜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客场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星期六晚上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阴天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否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胜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…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…</a:t>
                      </a:r>
                      <a:endParaRPr lang="zh-CN" alt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…</a:t>
                      </a:r>
                      <a:endParaRPr lang="zh-CN" altLang="en-US" b="1" dirty="0" smtClean="0"/>
                    </a:p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…</a:t>
                      </a:r>
                      <a:endParaRPr lang="zh-CN" altLang="en-US" b="1" dirty="0" smtClean="0"/>
                    </a:p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…</a:t>
                      </a:r>
                      <a:endParaRPr lang="zh-CN" altLang="en-US" b="1" dirty="0" smtClean="0"/>
                    </a:p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…</a:t>
                      </a:r>
                      <a:endParaRPr lang="zh-CN" altLang="en-US" b="1" dirty="0" smtClean="0"/>
                    </a:p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/>
                        <a:t>客场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星期六晚上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雪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是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负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决策树：条件信息熵的应用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分类问题：基于历史数据，建立预测模型，对未知数据进行分类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70C0"/>
                </a:solidFill>
              </a:rPr>
              <a:t>预测下场球赛的结果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endParaRPr lang="en-US" altLang="zh-CN" dirty="0" smtClean="0">
              <a:solidFill>
                <a:srgbClr val="0070C0"/>
              </a:solidFill>
            </a:endParaRPr>
          </a:p>
        </p:txBody>
      </p:sp>
      <p:sp>
        <p:nvSpPr>
          <p:cNvPr id="47110" name="AutoShape 6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112" name="AutoShape 8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488795"/>
              </p:ext>
            </p:extLst>
          </p:nvPr>
        </p:nvGraphicFramePr>
        <p:xfrm>
          <a:off x="287524" y="2958140"/>
          <a:ext cx="8568444" cy="101092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428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8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80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80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主客场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天气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郜飞机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是否首发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 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胜平负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情况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effectLst/>
                        </a:rPr>
                        <a:t>主场</a:t>
                      </a:r>
                      <a:endParaRPr lang="zh-CN" altLang="en-US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effectLst/>
                        </a:rPr>
                        <a:t>星期六晚上</a:t>
                      </a:r>
                      <a:endParaRPr lang="zh-CN" altLang="en-US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effectLst/>
                        </a:rPr>
                        <a:t>晴朗</a:t>
                      </a:r>
                      <a:endParaRPr lang="zh-CN" altLang="en-US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effectLst/>
                        </a:rPr>
                        <a:t>否</a:t>
                      </a:r>
                      <a:endParaRPr lang="zh-CN" altLang="en-US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effectLst/>
                        </a:rPr>
                        <a:t>？？？</a:t>
                      </a:r>
                      <a:endParaRPr lang="zh-CN" altLang="en-US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2290" name="Picture 2" descr="[picture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4185084"/>
            <a:ext cx="2973424" cy="2232248"/>
          </a:xfrm>
          <a:prstGeom prst="rect">
            <a:avLst/>
          </a:prstGeom>
          <a:noFill/>
        </p:spPr>
      </p:pic>
      <p:sp>
        <p:nvSpPr>
          <p:cNvPr id="11" name="矩形 10"/>
          <p:cNvSpPr/>
          <p:nvPr/>
        </p:nvSpPr>
        <p:spPr>
          <a:xfrm>
            <a:off x="2087724" y="6488668"/>
            <a:ext cx="4634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Ross Quinlan, Inventor of Decision Tree</a:t>
            </a:r>
            <a:endParaRPr lang="en-US" altLang="zh-CN" b="1" dirty="0"/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决策树：示例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47110" name="AutoShape 6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112" name="AutoShape 8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80528" y="1592796"/>
            <a:ext cx="661035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1619379" y="208756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郜飞机是否首发</a:t>
            </a:r>
            <a:endParaRPr lang="zh-CN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72126" y="38517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胜</a:t>
            </a:r>
            <a:endParaRPr lang="zh-CN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254368" y="385175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暴力鸟的位置</a:t>
            </a:r>
            <a:endParaRPr lang="zh-CN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092606" y="55892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胜</a:t>
            </a:r>
            <a:endParaRPr lang="zh-CN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457393" y="555323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… …</a:t>
            </a:r>
            <a:endParaRPr lang="zh-CN" altLang="en-US" b="1" dirty="0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5184068" y="1233917"/>
            <a:ext cx="3959932" cy="43204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200" b="1" dirty="0">
                <a:solidFill>
                  <a:schemeClr val="tx2"/>
                </a:solidFill>
              </a:rPr>
              <a:t>(1) </a:t>
            </a:r>
            <a:r>
              <a:rPr lang="zh-CN" altLang="en-US" sz="2200" b="1" dirty="0" smtClean="0">
                <a:solidFill>
                  <a:schemeClr val="tx2"/>
                </a:solidFill>
              </a:rPr>
              <a:t>根节点放置哪个条件属性</a:t>
            </a:r>
            <a:endParaRPr lang="en-US" altLang="zh-CN" sz="2200" b="1" dirty="0">
              <a:solidFill>
                <a:schemeClr val="tx2"/>
              </a:solidFill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184068" y="2206025"/>
            <a:ext cx="3959932" cy="4308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200" b="1" dirty="0">
                <a:solidFill>
                  <a:schemeClr val="tx2"/>
                </a:solidFill>
              </a:rPr>
              <a:t>(2) </a:t>
            </a:r>
            <a:r>
              <a:rPr lang="zh-CN" altLang="en-US" sz="2200" b="1" dirty="0" smtClean="0">
                <a:solidFill>
                  <a:schemeClr val="tx2"/>
                </a:solidFill>
              </a:rPr>
              <a:t>下面的节点放置什么属性</a:t>
            </a:r>
            <a:endParaRPr lang="en-US" altLang="zh-CN" sz="2200" b="1" dirty="0">
              <a:solidFill>
                <a:schemeClr val="tx2"/>
              </a:solidFill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5184315" y="3212976"/>
            <a:ext cx="3959685" cy="4308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200" b="1" dirty="0">
                <a:solidFill>
                  <a:schemeClr val="tx2"/>
                </a:solidFill>
              </a:rPr>
              <a:t>(3) </a:t>
            </a:r>
            <a:r>
              <a:rPr lang="zh-CN" altLang="en-US" sz="2200" b="1" dirty="0" smtClean="0">
                <a:solidFill>
                  <a:schemeClr val="tx2"/>
                </a:solidFill>
              </a:rPr>
              <a:t>什么时候停止树的生长</a:t>
            </a:r>
            <a:endParaRPr lang="en-US" altLang="zh-CN" sz="22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决策树：构造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268760"/>
            <a:ext cx="9515400" cy="4525963"/>
          </a:xfrm>
        </p:spPr>
        <p:txBody>
          <a:bodyPr/>
          <a:lstStyle/>
          <a:p>
            <a:r>
              <a:rPr lang="zh-CN" altLang="en-US" dirty="0" smtClean="0"/>
              <a:t>决策树构造准则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分类准确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树结构简单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70C0"/>
                </a:solidFill>
              </a:rPr>
              <a:t>选择根节点属性：贪心算法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r>
              <a:rPr lang="zh-CN" altLang="en-US" dirty="0" smtClean="0"/>
              <a:t>最大化信息增益，等价于最小化条件熵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基于当前的数据计算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H(</a:t>
            </a:r>
            <a:r>
              <a:rPr lang="zh-CN" altLang="en-US" dirty="0" smtClean="0"/>
              <a:t>胜平负</a:t>
            </a:r>
            <a:r>
              <a:rPr lang="en-US" altLang="zh-CN" dirty="0" smtClean="0"/>
              <a:t>|</a:t>
            </a:r>
            <a:r>
              <a:rPr lang="zh-CN" altLang="en-US" dirty="0" smtClean="0"/>
              <a:t>主客场</a:t>
            </a:r>
            <a:r>
              <a:rPr lang="en-US" altLang="zh-CN" dirty="0" smtClean="0"/>
              <a:t>), H(</a:t>
            </a:r>
            <a:r>
              <a:rPr lang="zh-CN" altLang="en-US" dirty="0" smtClean="0"/>
              <a:t>胜平负</a:t>
            </a:r>
            <a:r>
              <a:rPr lang="en-US" altLang="zh-CN" dirty="0" smtClean="0"/>
              <a:t>|</a:t>
            </a:r>
            <a:r>
              <a:rPr lang="zh-CN" altLang="en-US" dirty="0" smtClean="0"/>
              <a:t>天气</a:t>
            </a:r>
            <a:r>
              <a:rPr lang="en-US" altLang="zh-CN" dirty="0" smtClean="0"/>
              <a:t>), H(</a:t>
            </a:r>
            <a:r>
              <a:rPr lang="zh-CN" altLang="en-US" dirty="0" smtClean="0"/>
              <a:t>胜平负</a:t>
            </a:r>
            <a:r>
              <a:rPr lang="en-US" altLang="zh-CN" dirty="0" smtClean="0"/>
              <a:t>|</a:t>
            </a:r>
            <a:r>
              <a:rPr lang="zh-CN" altLang="en-US" dirty="0" smtClean="0"/>
              <a:t>郜飞机</a:t>
            </a:r>
            <a:r>
              <a:rPr lang="en-US" altLang="zh-CN" dirty="0" smtClean="0"/>
              <a:t>),…</a:t>
            </a:r>
          </a:p>
          <a:p>
            <a:pPr lvl="2"/>
            <a:r>
              <a:rPr lang="zh-CN" altLang="en-US" dirty="0" smtClean="0"/>
              <a:t>选择条件熵最小的条件属性，作为根节点</a:t>
            </a:r>
            <a:endParaRPr lang="en-US" altLang="zh-CN" dirty="0" smtClean="0"/>
          </a:p>
          <a:p>
            <a:endParaRPr lang="en-US" altLang="zh-CN" dirty="0" smtClean="0">
              <a:solidFill>
                <a:srgbClr val="0070C0"/>
              </a:solidFill>
            </a:endParaRPr>
          </a:p>
        </p:txBody>
      </p:sp>
      <p:sp>
        <p:nvSpPr>
          <p:cNvPr id="47110" name="AutoShape 6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112" name="AutoShape 8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决策树：构造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计算：</a:t>
            </a:r>
            <a:r>
              <a:rPr lang="en-US" altLang="zh-CN" dirty="0" smtClean="0"/>
              <a:t>H(</a:t>
            </a:r>
            <a:r>
              <a:rPr lang="zh-CN" altLang="en-US" dirty="0" smtClean="0"/>
              <a:t>胜平负</a:t>
            </a:r>
            <a:r>
              <a:rPr lang="en-US" altLang="zh-CN" dirty="0" smtClean="0"/>
              <a:t>|</a:t>
            </a:r>
            <a:r>
              <a:rPr lang="zh-CN" altLang="en-US" dirty="0" smtClean="0"/>
              <a:t>郜飞机是否首发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H(</a:t>
            </a:r>
            <a:r>
              <a:rPr lang="zh-CN" altLang="en-US" dirty="0" smtClean="0"/>
              <a:t>胜平负</a:t>
            </a:r>
            <a:r>
              <a:rPr lang="en-US" altLang="zh-CN" dirty="0" smtClean="0"/>
              <a:t>|</a:t>
            </a:r>
            <a:r>
              <a:rPr lang="zh-CN" altLang="en-US" dirty="0" smtClean="0"/>
              <a:t>郜飞机首发</a:t>
            </a:r>
            <a:r>
              <a:rPr lang="en-US" altLang="zh-CN" dirty="0" smtClean="0"/>
              <a:t>)</a:t>
            </a:r>
            <a:endParaRPr lang="en-US" altLang="zh-CN" dirty="0" smtClean="0">
              <a:solidFill>
                <a:srgbClr val="0070C0"/>
              </a:solidFill>
            </a:endParaRPr>
          </a:p>
        </p:txBody>
      </p:sp>
      <p:sp>
        <p:nvSpPr>
          <p:cNvPr id="47110" name="AutoShape 6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112" name="AutoShape 8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325407"/>
              </p:ext>
            </p:extLst>
          </p:nvPr>
        </p:nvGraphicFramePr>
        <p:xfrm>
          <a:off x="324036" y="2456892"/>
          <a:ext cx="8568444" cy="276352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428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8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80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80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2"/>
                          </a:solidFill>
                        </a:rPr>
                        <a:t>主客场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2"/>
                          </a:solidFill>
                        </a:rPr>
                        <a:t>时间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2"/>
                          </a:solidFill>
                        </a:rPr>
                        <a:t>天气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郜飞机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是否首发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 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胜负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情况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2"/>
                          </a:solidFill>
                        </a:rPr>
                        <a:t>主场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2"/>
                          </a:solidFill>
                        </a:rPr>
                        <a:t>星期六晚上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2"/>
                          </a:solidFill>
                        </a:rPr>
                        <a:t>晴朗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b="1" dirty="0" smtClean="0"/>
                        <a:t>是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2"/>
                          </a:solidFill>
                        </a:rPr>
                        <a:t>客场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2"/>
                          </a:solidFill>
                        </a:rPr>
                        <a:t>星期六晚上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2"/>
                          </a:solidFill>
                        </a:rPr>
                        <a:t>晴朗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2"/>
                          </a:solidFill>
                        </a:rPr>
                        <a:t>客场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2"/>
                          </a:solidFill>
                        </a:rPr>
                        <a:t>星期天晚上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2"/>
                          </a:solidFill>
                        </a:rPr>
                        <a:t>晴朗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…</a:t>
                      </a:r>
                      <a:endParaRPr lang="zh-CN" altLang="en-US" dirty="0" smtClean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…</a:t>
                      </a:r>
                      <a:endParaRPr lang="zh-CN" altLang="en-US" dirty="0" smtClean="0">
                        <a:solidFill>
                          <a:schemeClr val="bg2"/>
                        </a:solidFill>
                      </a:endParaRPr>
                    </a:p>
                    <a:p>
                      <a:pPr algn="ctr"/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…</a:t>
                      </a:r>
                      <a:endParaRPr lang="zh-CN" altLang="en-US" dirty="0" smtClean="0"/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…</a:t>
                      </a:r>
                      <a:endParaRPr lang="zh-CN" altLang="en-US" dirty="0" smtClean="0"/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2"/>
                          </a:solidFill>
                        </a:rPr>
                        <a:t>客场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2"/>
                          </a:solidFill>
                        </a:rPr>
                        <a:t>星期六晚上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2"/>
                          </a:solidFill>
                        </a:rPr>
                        <a:t>雪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负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决策树：构造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计算：</a:t>
            </a:r>
            <a:r>
              <a:rPr lang="en-US" altLang="zh-CN" dirty="0" smtClean="0"/>
              <a:t>H(</a:t>
            </a:r>
            <a:r>
              <a:rPr lang="zh-CN" altLang="en-US" dirty="0" smtClean="0"/>
              <a:t>胜平负</a:t>
            </a:r>
            <a:r>
              <a:rPr lang="en-US" altLang="zh-CN" dirty="0" smtClean="0"/>
              <a:t>|</a:t>
            </a:r>
            <a:r>
              <a:rPr lang="zh-CN" altLang="en-US" dirty="0" smtClean="0"/>
              <a:t>郜飞机是否首发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H(</a:t>
            </a:r>
            <a:r>
              <a:rPr lang="zh-CN" altLang="en-US" dirty="0" smtClean="0"/>
              <a:t>胜平负</a:t>
            </a:r>
            <a:r>
              <a:rPr lang="en-US" altLang="zh-CN" dirty="0" smtClean="0"/>
              <a:t>|</a:t>
            </a:r>
            <a:r>
              <a:rPr lang="zh-CN" altLang="en-US" dirty="0" smtClean="0"/>
              <a:t>郜飞机未首发</a:t>
            </a:r>
            <a:r>
              <a:rPr lang="en-US" altLang="zh-CN" dirty="0" smtClean="0"/>
              <a:t>)</a:t>
            </a:r>
            <a:endParaRPr lang="en-US" altLang="zh-CN" dirty="0" smtClean="0">
              <a:solidFill>
                <a:srgbClr val="0070C0"/>
              </a:solidFill>
            </a:endParaRPr>
          </a:p>
        </p:txBody>
      </p:sp>
      <p:sp>
        <p:nvSpPr>
          <p:cNvPr id="47110" name="AutoShape 6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112" name="AutoShape 8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731596"/>
              </p:ext>
            </p:extLst>
          </p:nvPr>
        </p:nvGraphicFramePr>
        <p:xfrm>
          <a:off x="395536" y="2528900"/>
          <a:ext cx="8568444" cy="138176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428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8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80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80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2"/>
                          </a:solidFill>
                        </a:rPr>
                        <a:t>主客场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2"/>
                          </a:solidFill>
                        </a:rPr>
                        <a:t>时间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2"/>
                          </a:solidFill>
                        </a:rPr>
                        <a:t>天气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郜飞机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是否首发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 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胜负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情况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2"/>
                          </a:solidFill>
                        </a:rPr>
                        <a:t>主场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2"/>
                          </a:solidFill>
                        </a:rPr>
                        <a:t>星期天晚上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2"/>
                          </a:solidFill>
                        </a:rPr>
                        <a:t>雨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b="1" dirty="0" smtClean="0"/>
                        <a:t>否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平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2"/>
                          </a:solidFill>
                        </a:rPr>
                        <a:t>客场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2"/>
                          </a:solidFill>
                        </a:rPr>
                        <a:t>星期六晚上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2"/>
                          </a:solidFill>
                        </a:rPr>
                        <a:t>阴天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1583668" y="4365104"/>
            <a:ext cx="6048672" cy="1902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H(</a:t>
            </a:r>
            <a:r>
              <a:rPr lang="zh-CN" altLang="en-US" sz="2400" dirty="0" smtClean="0"/>
              <a:t>胜平负</a:t>
            </a:r>
            <a:r>
              <a:rPr lang="en-US" altLang="zh-CN" sz="2400" dirty="0" smtClean="0"/>
              <a:t>|</a:t>
            </a:r>
            <a:r>
              <a:rPr lang="zh-CN" altLang="en-US" sz="2400" dirty="0" smtClean="0"/>
              <a:t>郜飞机是否首发</a:t>
            </a:r>
            <a:r>
              <a:rPr lang="en-US" altLang="zh-CN" sz="2400" dirty="0" smtClean="0"/>
              <a:t>)=</a:t>
            </a:r>
          </a:p>
          <a:p>
            <a:r>
              <a:rPr lang="en-US" altLang="zh-CN" sz="2400" dirty="0" smtClean="0"/>
              <a:t>P(</a:t>
            </a:r>
            <a:r>
              <a:rPr lang="zh-CN" altLang="en-US" sz="2400" dirty="0" smtClean="0"/>
              <a:t>郜飞机首发</a:t>
            </a:r>
            <a:r>
              <a:rPr lang="en-US" altLang="zh-CN" sz="2400" dirty="0" smtClean="0"/>
              <a:t>)H(</a:t>
            </a:r>
            <a:r>
              <a:rPr lang="zh-CN" altLang="en-US" sz="2400" dirty="0" smtClean="0"/>
              <a:t>胜平负</a:t>
            </a:r>
            <a:r>
              <a:rPr lang="en-US" altLang="zh-CN" sz="2400" dirty="0" smtClean="0"/>
              <a:t>|</a:t>
            </a:r>
            <a:r>
              <a:rPr lang="zh-CN" altLang="en-US" sz="2400" dirty="0" smtClean="0"/>
              <a:t>郜飞机首发</a:t>
            </a:r>
            <a:r>
              <a:rPr lang="en-US" altLang="zh-CN" sz="2400" dirty="0" smtClean="0"/>
              <a:t>)+</a:t>
            </a:r>
          </a:p>
          <a:p>
            <a:r>
              <a:rPr lang="en-US" altLang="zh-CN" sz="2400" dirty="0" smtClean="0"/>
              <a:t>P(</a:t>
            </a:r>
            <a:r>
              <a:rPr lang="zh-CN" altLang="en-US" sz="2400" dirty="0" smtClean="0"/>
              <a:t>郜飞机未首发</a:t>
            </a:r>
            <a:r>
              <a:rPr lang="en-US" altLang="zh-CN" sz="2400" dirty="0" smtClean="0"/>
              <a:t>)H(</a:t>
            </a:r>
            <a:r>
              <a:rPr lang="zh-CN" altLang="en-US" sz="2400" dirty="0" smtClean="0"/>
              <a:t>胜平负</a:t>
            </a:r>
            <a:r>
              <a:rPr lang="en-US" altLang="zh-CN" sz="2400" dirty="0" smtClean="0"/>
              <a:t>|</a:t>
            </a:r>
            <a:r>
              <a:rPr lang="zh-CN" altLang="en-US" sz="2400" dirty="0" smtClean="0"/>
              <a:t>郜飞机未首发</a:t>
            </a:r>
            <a:r>
              <a:rPr lang="en-US" altLang="zh-CN" sz="2400" dirty="0" smtClean="0"/>
              <a:t>)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endParaRPr lang="zh-CN" altLang="en-US" sz="2400" dirty="0"/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决策树：构造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决策树的生长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假设：根节点为“郜飞机是否首发”</a:t>
            </a:r>
            <a:endParaRPr lang="en-US" altLang="zh-CN" dirty="0" smtClean="0"/>
          </a:p>
        </p:txBody>
      </p:sp>
      <p:sp>
        <p:nvSpPr>
          <p:cNvPr id="47110" name="AutoShape 6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112" name="AutoShape 8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27884" y="2672916"/>
            <a:ext cx="1800493" cy="369332"/>
          </a:xfrm>
          <a:prstGeom prst="rect">
            <a:avLst/>
          </a:prstGeom>
          <a:noFill/>
          <a:ln w="22225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郜飞机是否首发</a:t>
            </a:r>
            <a:endParaRPr lang="zh-CN" altLang="en-US" b="1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260122"/>
              </p:ext>
            </p:extLst>
          </p:nvPr>
        </p:nvGraphicFramePr>
        <p:xfrm>
          <a:off x="252028" y="3933056"/>
          <a:ext cx="8568444" cy="276352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428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8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80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80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主客场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天气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2"/>
                          </a:solidFill>
                        </a:rPr>
                        <a:t>郜飞机</a:t>
                      </a:r>
                      <a:endParaRPr lang="en-US" altLang="zh-CN" dirty="0" smtClean="0">
                        <a:solidFill>
                          <a:schemeClr val="bg2"/>
                        </a:solidFill>
                      </a:endParaRPr>
                    </a:p>
                    <a:p>
                      <a:pPr algn="ctr"/>
                      <a:r>
                        <a:rPr lang="zh-CN" altLang="en-US" dirty="0" smtClean="0">
                          <a:solidFill>
                            <a:schemeClr val="bg2"/>
                          </a:solidFill>
                        </a:rPr>
                        <a:t>是否首发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 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胜负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情况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主场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星期六晚上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晴朗</a:t>
                      </a:r>
                      <a:endParaRPr lang="zh-CN" altLang="en-US" b="1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solidFill>
                          <a:schemeClr val="bg2"/>
                        </a:solidFill>
                      </a:endParaRPr>
                    </a:p>
                    <a:p>
                      <a:pPr algn="ctr"/>
                      <a:endParaRPr lang="en-US" altLang="zh-CN" dirty="0" smtClean="0">
                        <a:solidFill>
                          <a:schemeClr val="bg2"/>
                        </a:solidFill>
                      </a:endParaRPr>
                    </a:p>
                    <a:p>
                      <a:pPr algn="ctr"/>
                      <a:endParaRPr lang="en-US" altLang="zh-CN" dirty="0" smtClean="0">
                        <a:solidFill>
                          <a:schemeClr val="bg2"/>
                        </a:solidFill>
                      </a:endParaRPr>
                    </a:p>
                    <a:p>
                      <a:pPr algn="ctr"/>
                      <a:r>
                        <a:rPr lang="zh-CN" altLang="en-US" dirty="0" smtClean="0">
                          <a:solidFill>
                            <a:schemeClr val="bg2"/>
                          </a:solidFill>
                        </a:rPr>
                        <a:t>是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胜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客场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星期六晚上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晴朗</a:t>
                      </a:r>
                      <a:endParaRPr lang="zh-CN" altLang="en-US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胜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客场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星期天晚上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晴朗</a:t>
                      </a:r>
                      <a:endParaRPr lang="zh-CN" altLang="en-US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胜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…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…</a:t>
                      </a:r>
                      <a:endParaRPr lang="zh-CN" alt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…</a:t>
                      </a:r>
                      <a:endParaRPr lang="zh-CN" altLang="en-US" b="1" dirty="0" smtClean="0"/>
                    </a:p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…</a:t>
                      </a:r>
                      <a:endParaRPr lang="zh-CN" altLang="en-US" b="1" dirty="0" smtClean="0"/>
                    </a:p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…</a:t>
                      </a:r>
                      <a:endParaRPr lang="zh-CN" altLang="en-US" b="1" dirty="0" smtClean="0"/>
                    </a:p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/>
                        <a:t>客场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星期六晚上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雪</a:t>
                      </a:r>
                      <a:endParaRPr lang="zh-CN" altLang="en-US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负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2" name="直接箭头连接符 11"/>
          <p:cNvCxnSpPr>
            <a:stCxn id="9" idx="2"/>
          </p:cNvCxnSpPr>
          <p:nvPr/>
        </p:nvCxnSpPr>
        <p:spPr bwMode="auto">
          <a:xfrm flipH="1">
            <a:off x="2339752" y="3042248"/>
            <a:ext cx="2088379" cy="7467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2879812" y="31049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是</a:t>
            </a:r>
            <a:endParaRPr lang="zh-CN" altLang="en-US" b="1" dirty="0"/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决策树：构造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19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决策树的生长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假设：根节点为“郜飞机是否首发”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结束生长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当所对应的数据的熵足够的小</a:t>
            </a:r>
            <a:endParaRPr lang="en-US" altLang="zh-CN" dirty="0" smtClean="0"/>
          </a:p>
        </p:txBody>
      </p:sp>
      <p:sp>
        <p:nvSpPr>
          <p:cNvPr id="47110" name="AutoShape 6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112" name="AutoShape 8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27884" y="2672916"/>
            <a:ext cx="1800493" cy="369332"/>
          </a:xfrm>
          <a:prstGeom prst="rect">
            <a:avLst/>
          </a:prstGeom>
          <a:noFill/>
          <a:ln w="22225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郜飞机是否首发</a:t>
            </a:r>
            <a:endParaRPr lang="zh-CN" altLang="en-US" b="1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514209"/>
              </p:ext>
            </p:extLst>
          </p:nvPr>
        </p:nvGraphicFramePr>
        <p:xfrm>
          <a:off x="395536" y="3933056"/>
          <a:ext cx="8568444" cy="138176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428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8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80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80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主客场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天气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2"/>
                          </a:solidFill>
                        </a:rPr>
                        <a:t>郜飞机</a:t>
                      </a:r>
                      <a:endParaRPr lang="en-US" altLang="zh-CN" dirty="0" smtClean="0">
                        <a:solidFill>
                          <a:schemeClr val="bg2"/>
                        </a:solidFill>
                      </a:endParaRPr>
                    </a:p>
                    <a:p>
                      <a:pPr algn="ctr"/>
                      <a:r>
                        <a:rPr lang="zh-CN" altLang="en-US" dirty="0" smtClean="0">
                          <a:solidFill>
                            <a:schemeClr val="bg2"/>
                          </a:solidFill>
                        </a:rPr>
                        <a:t>是否首发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 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胜负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情况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主场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星期天晚上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雨</a:t>
                      </a:r>
                      <a:endParaRPr lang="zh-CN" altLang="en-US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solidFill>
                          <a:schemeClr val="bg2"/>
                        </a:solidFill>
                      </a:endParaRPr>
                    </a:p>
                    <a:p>
                      <a:pPr algn="ctr"/>
                      <a:r>
                        <a:rPr lang="zh-CN" altLang="en-US" dirty="0" smtClean="0">
                          <a:solidFill>
                            <a:schemeClr val="bg2"/>
                          </a:solidFill>
                        </a:rPr>
                        <a:t>否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平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客场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星期六晚上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阴天</a:t>
                      </a:r>
                      <a:endParaRPr lang="zh-CN" altLang="en-US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胜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1" name="直接箭头连接符 10"/>
          <p:cNvCxnSpPr>
            <a:stCxn id="9" idx="2"/>
          </p:cNvCxnSpPr>
          <p:nvPr/>
        </p:nvCxnSpPr>
        <p:spPr bwMode="auto">
          <a:xfrm>
            <a:off x="4428131" y="3042248"/>
            <a:ext cx="2196097" cy="7467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5812686" y="31049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否</a:t>
            </a:r>
            <a:endParaRPr lang="zh-CN" altLang="en-US" b="1" dirty="0"/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课程专题一</a:t>
            </a:r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：单变量学习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2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340768"/>
            <a:ext cx="8268901" cy="4786400"/>
          </a:xfrm>
          <a:prstGeom prst="rect">
            <a:avLst/>
          </a:prstGeom>
        </p:spPr>
      </p:pic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129257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决策树：其它问题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20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268760"/>
            <a:ext cx="9515400" cy="4525963"/>
          </a:xfrm>
        </p:spPr>
        <p:txBody>
          <a:bodyPr/>
          <a:lstStyle/>
          <a:p>
            <a:r>
              <a:rPr lang="zh-CN" altLang="en-US" dirty="0" smtClean="0"/>
              <a:t>连续型属性</a:t>
            </a:r>
            <a:endParaRPr lang="en-US" altLang="zh-CN" dirty="0" smtClean="0"/>
          </a:p>
          <a:p>
            <a:r>
              <a:rPr lang="zh-CN" altLang="en-US" dirty="0" smtClean="0"/>
              <a:t>决策树剪枝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70C0"/>
                </a:solidFill>
              </a:rPr>
              <a:t>决策树常用算法：</a:t>
            </a:r>
            <a:r>
              <a:rPr lang="en-US" altLang="zh-CN" dirty="0" smtClean="0">
                <a:solidFill>
                  <a:srgbClr val="0070C0"/>
                </a:solidFill>
              </a:rPr>
              <a:t>C4.5</a:t>
            </a:r>
          </a:p>
        </p:txBody>
      </p:sp>
      <p:sp>
        <p:nvSpPr>
          <p:cNvPr id="47110" name="AutoShape 6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112" name="AutoShape 8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小结：决策树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训练数据：向量化的历史数据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endParaRPr lang="en-US" altLang="zh-CN" dirty="0" smtClean="0">
              <a:solidFill>
                <a:srgbClr val="0070C0"/>
              </a:solidFill>
            </a:endParaRPr>
          </a:p>
        </p:txBody>
      </p:sp>
      <p:sp>
        <p:nvSpPr>
          <p:cNvPr id="47110" name="AutoShape 6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112" name="AutoShape 8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073361"/>
              </p:ext>
            </p:extLst>
          </p:nvPr>
        </p:nvGraphicFramePr>
        <p:xfrm>
          <a:off x="287524" y="2444080"/>
          <a:ext cx="8568444" cy="296672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428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8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80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80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属性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属性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属性</a:t>
                      </a:r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属性</a:t>
                      </a:r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 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类别标签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909494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475656" y="2277566"/>
            <a:ext cx="6610350" cy="4571814"/>
            <a:chOff x="1619672" y="1904845"/>
            <a:chExt cx="6610350" cy="4571814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b="6619"/>
            <a:stretch/>
          </p:blipFill>
          <p:spPr bwMode="auto">
            <a:xfrm>
              <a:off x="1619672" y="1904845"/>
              <a:ext cx="6610350" cy="45718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Box 12"/>
            <p:cNvSpPr txBox="1"/>
            <p:nvPr/>
          </p:nvSpPr>
          <p:spPr>
            <a:xfrm>
              <a:off x="3419579" y="2399609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郜飞机是否首发</a:t>
              </a:r>
              <a:endParaRPr lang="zh-CN" altLang="en-US" b="1" dirty="0"/>
            </a:p>
          </p:txBody>
        </p:sp>
        <p:sp>
          <p:nvSpPr>
            <p:cNvPr id="12" name="TextBox 13"/>
            <p:cNvSpPr txBox="1"/>
            <p:nvPr/>
          </p:nvSpPr>
          <p:spPr>
            <a:xfrm>
              <a:off x="2572326" y="416380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胜</a:t>
              </a:r>
              <a:endParaRPr lang="zh-CN" altLang="en-US" b="1" dirty="0"/>
            </a:p>
          </p:txBody>
        </p:sp>
        <p:sp>
          <p:nvSpPr>
            <p:cNvPr id="13" name="TextBox 14"/>
            <p:cNvSpPr txBox="1"/>
            <p:nvPr/>
          </p:nvSpPr>
          <p:spPr>
            <a:xfrm>
              <a:off x="5054568" y="4163805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暴力鸟的位置</a:t>
              </a:r>
              <a:endParaRPr lang="zh-CN" altLang="en-US" b="1" dirty="0"/>
            </a:p>
          </p:txBody>
        </p:sp>
        <p:sp>
          <p:nvSpPr>
            <p:cNvPr id="14" name="TextBox 15"/>
            <p:cNvSpPr txBox="1"/>
            <p:nvPr/>
          </p:nvSpPr>
          <p:spPr>
            <a:xfrm>
              <a:off x="6892806" y="590128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胜</a:t>
              </a:r>
              <a:endParaRPr lang="zh-CN" altLang="en-US" b="1" dirty="0"/>
            </a:p>
          </p:txBody>
        </p:sp>
        <p:sp>
          <p:nvSpPr>
            <p:cNvPr id="15" name="TextBox 16"/>
            <p:cNvSpPr txBox="1"/>
            <p:nvPr/>
          </p:nvSpPr>
          <p:spPr>
            <a:xfrm>
              <a:off x="4257593" y="5865285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… …</a:t>
              </a:r>
              <a:endParaRPr lang="zh-CN" altLang="en-US" b="1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小结：决策树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22</a:t>
            </a:fld>
            <a:endParaRPr lang="en-US" altLang="zh-CN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1620180"/>
          </a:xfrm>
        </p:spPr>
        <p:txBody>
          <a:bodyPr/>
          <a:lstStyle/>
          <a:p>
            <a:r>
              <a:rPr lang="zh-CN" altLang="en-US" dirty="0" smtClean="0"/>
              <a:t>监督学习模型要素一：目标函数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rgbClr val="0070C0"/>
                </a:solidFill>
              </a:rPr>
              <a:t>最小</a:t>
            </a:r>
            <a:r>
              <a:rPr lang="zh-CN" altLang="en-US" dirty="0" smtClean="0">
                <a:solidFill>
                  <a:srgbClr val="0070C0"/>
                </a:solidFill>
              </a:rPr>
              <a:t>化分类信息熵：落入叶节点的样本的信息熵均值最小（落入叶节点的样本的纯度高）</a:t>
            </a:r>
            <a:endParaRPr lang="en-US" altLang="zh-CN" dirty="0" smtClean="0">
              <a:solidFill>
                <a:srgbClr val="0070C0"/>
              </a:solidFill>
            </a:endParaRPr>
          </a:p>
        </p:txBody>
      </p:sp>
      <p:sp>
        <p:nvSpPr>
          <p:cNvPr id="47110" name="AutoShape 6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112" name="AutoShape 8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781878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小结：决策树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23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监督学习模型要素二：优化过程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0070C0"/>
                </a:solidFill>
              </a:rPr>
              <a:t>不可导的优化问题：以条件熵为准则的贪心算法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endParaRPr lang="en-US" altLang="zh-CN" dirty="0" smtClean="0">
              <a:solidFill>
                <a:srgbClr val="0070C0"/>
              </a:solidFill>
            </a:endParaRPr>
          </a:p>
        </p:txBody>
      </p:sp>
      <p:sp>
        <p:nvSpPr>
          <p:cNvPr id="47110" name="AutoShape 6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112" name="AutoShape 8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1475656" y="2277566"/>
            <a:ext cx="6610350" cy="4571814"/>
            <a:chOff x="1619672" y="1904845"/>
            <a:chExt cx="6610350" cy="4571814"/>
          </a:xfrm>
        </p:grpSpPr>
        <p:pic>
          <p:nvPicPr>
            <p:cNvPr id="24" name="Picture 2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b="6619"/>
            <a:stretch/>
          </p:blipFill>
          <p:spPr bwMode="auto">
            <a:xfrm>
              <a:off x="1619672" y="1904845"/>
              <a:ext cx="6610350" cy="45718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TextBox 12"/>
            <p:cNvSpPr txBox="1"/>
            <p:nvPr/>
          </p:nvSpPr>
          <p:spPr>
            <a:xfrm>
              <a:off x="3419579" y="2399609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郜飞机是否首发</a:t>
              </a:r>
              <a:endParaRPr lang="zh-CN" altLang="en-US" b="1" dirty="0"/>
            </a:p>
          </p:txBody>
        </p:sp>
        <p:sp>
          <p:nvSpPr>
            <p:cNvPr id="26" name="TextBox 13"/>
            <p:cNvSpPr txBox="1"/>
            <p:nvPr/>
          </p:nvSpPr>
          <p:spPr>
            <a:xfrm>
              <a:off x="2572326" y="416380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胜</a:t>
              </a:r>
              <a:endParaRPr lang="zh-CN" altLang="en-US" b="1" dirty="0"/>
            </a:p>
          </p:txBody>
        </p:sp>
        <p:sp>
          <p:nvSpPr>
            <p:cNvPr id="27" name="TextBox 14"/>
            <p:cNvSpPr txBox="1"/>
            <p:nvPr/>
          </p:nvSpPr>
          <p:spPr>
            <a:xfrm>
              <a:off x="5054568" y="4163805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暴力鸟的位置</a:t>
              </a:r>
              <a:endParaRPr lang="zh-CN" altLang="en-US" b="1" dirty="0"/>
            </a:p>
          </p:txBody>
        </p:sp>
        <p:sp>
          <p:nvSpPr>
            <p:cNvPr id="28" name="TextBox 15"/>
            <p:cNvSpPr txBox="1"/>
            <p:nvPr/>
          </p:nvSpPr>
          <p:spPr>
            <a:xfrm>
              <a:off x="6892806" y="590128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胜</a:t>
              </a:r>
              <a:endParaRPr lang="zh-CN" altLang="en-US" b="1" dirty="0"/>
            </a:p>
          </p:txBody>
        </p:sp>
        <p:sp>
          <p:nvSpPr>
            <p:cNvPr id="29" name="TextBox 16"/>
            <p:cNvSpPr txBox="1"/>
            <p:nvPr/>
          </p:nvSpPr>
          <p:spPr>
            <a:xfrm>
              <a:off x="4257593" y="5865285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… …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06732244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小结：决策树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监督学习模型要素三：模型预测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0070C0"/>
                </a:solidFill>
              </a:rPr>
              <a:t>给定新样本，以落入的叶节点的类别为预测值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endParaRPr lang="en-US" altLang="zh-CN" dirty="0" smtClean="0">
              <a:solidFill>
                <a:srgbClr val="0070C0"/>
              </a:solidFill>
            </a:endParaRPr>
          </a:p>
        </p:txBody>
      </p:sp>
      <p:sp>
        <p:nvSpPr>
          <p:cNvPr id="47110" name="AutoShape 6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112" name="AutoShape 8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475656" y="2277566"/>
            <a:ext cx="6610350" cy="4571814"/>
            <a:chOff x="1619672" y="1904845"/>
            <a:chExt cx="6610350" cy="4571814"/>
          </a:xfrm>
        </p:grpSpPr>
        <p:pic>
          <p:nvPicPr>
            <p:cNvPr id="17" name="Picture 2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b="6619"/>
            <a:stretch/>
          </p:blipFill>
          <p:spPr bwMode="auto">
            <a:xfrm>
              <a:off x="1619672" y="1904845"/>
              <a:ext cx="6610350" cy="45718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Box 12"/>
            <p:cNvSpPr txBox="1"/>
            <p:nvPr/>
          </p:nvSpPr>
          <p:spPr>
            <a:xfrm>
              <a:off x="3419579" y="2399609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郜飞机是否首发</a:t>
              </a:r>
              <a:endParaRPr lang="zh-CN" altLang="en-US" b="1" dirty="0"/>
            </a:p>
          </p:txBody>
        </p:sp>
        <p:sp>
          <p:nvSpPr>
            <p:cNvPr id="19" name="TextBox 13"/>
            <p:cNvSpPr txBox="1"/>
            <p:nvPr/>
          </p:nvSpPr>
          <p:spPr>
            <a:xfrm>
              <a:off x="2572326" y="416380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胜</a:t>
              </a:r>
              <a:endParaRPr lang="zh-CN" altLang="en-US" b="1" dirty="0"/>
            </a:p>
          </p:txBody>
        </p:sp>
        <p:sp>
          <p:nvSpPr>
            <p:cNvPr id="20" name="TextBox 14"/>
            <p:cNvSpPr txBox="1"/>
            <p:nvPr/>
          </p:nvSpPr>
          <p:spPr>
            <a:xfrm>
              <a:off x="5054568" y="4163805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暴力鸟的位置</a:t>
              </a:r>
              <a:endParaRPr lang="zh-CN" altLang="en-US" b="1" dirty="0"/>
            </a:p>
          </p:txBody>
        </p:sp>
        <p:sp>
          <p:nvSpPr>
            <p:cNvPr id="21" name="TextBox 15"/>
            <p:cNvSpPr txBox="1"/>
            <p:nvPr/>
          </p:nvSpPr>
          <p:spPr>
            <a:xfrm>
              <a:off x="6892806" y="590128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胜</a:t>
              </a:r>
              <a:endParaRPr lang="zh-CN" altLang="en-US" b="1" dirty="0"/>
            </a:p>
          </p:txBody>
        </p:sp>
        <p:sp>
          <p:nvSpPr>
            <p:cNvPr id="22" name="TextBox 16"/>
            <p:cNvSpPr txBox="1"/>
            <p:nvPr/>
          </p:nvSpPr>
          <p:spPr>
            <a:xfrm>
              <a:off x="4257593" y="5865285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… …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44514141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小结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25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268760"/>
            <a:ext cx="9515400" cy="4525963"/>
          </a:xfrm>
        </p:spPr>
        <p:txBody>
          <a:bodyPr/>
          <a:lstStyle/>
          <a:p>
            <a:r>
              <a:rPr lang="zh-CN" altLang="en-US" dirty="0" smtClean="0"/>
              <a:t>概念：信息熵、条件熵（信息增益）</a:t>
            </a:r>
            <a:endParaRPr lang="en-US" altLang="zh-CN" dirty="0" smtClean="0"/>
          </a:p>
          <a:p>
            <a:r>
              <a:rPr lang="zh-CN" altLang="en-US" dirty="0" smtClean="0"/>
              <a:t>分类问题</a:t>
            </a:r>
            <a:endParaRPr lang="en-US" altLang="zh-CN" dirty="0" smtClean="0"/>
          </a:p>
          <a:p>
            <a:r>
              <a:rPr lang="zh-CN" altLang="en-US" dirty="0" smtClean="0"/>
              <a:t>决策树：最基本的分类模型</a:t>
            </a:r>
            <a:endParaRPr lang="en-US" altLang="zh-CN" dirty="0" smtClean="0"/>
          </a:p>
        </p:txBody>
      </p:sp>
      <p:sp>
        <p:nvSpPr>
          <p:cNvPr id="47110" name="AutoShape 6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112" name="AutoShape 8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从信息熵到决策树</a:t>
            </a:r>
            <a:endParaRPr lang="zh-CN" alt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A0F9-2657-463A-94BD-8851C2F5F515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5122" name="AutoShape 2" descr="http://img1.imgtn.bdimg.com/it/u=3308567978,3962543469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标签学习</a:t>
            </a:r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信息熵（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Entropy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一个简单的游戏：微信掷骰子</a:t>
            </a:r>
          </a:p>
        </p:txBody>
      </p:sp>
      <p:sp>
        <p:nvSpPr>
          <p:cNvPr id="47110" name="AutoShape 6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112" name="AutoShape 8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988840"/>
            <a:ext cx="283845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3923928" y="2024844"/>
            <a:ext cx="5220072" cy="207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随机变量：</a:t>
            </a:r>
            <a:r>
              <a:rPr lang="en-US" altLang="zh-CN" sz="2800" dirty="0" smtClean="0"/>
              <a:t>Y</a:t>
            </a:r>
            <a:r>
              <a:rPr lang="zh-CN" altLang="en-US" sz="2800" dirty="0" smtClean="0"/>
              <a:t>，离散型随机变量</a:t>
            </a:r>
            <a:endParaRPr lang="en-US" altLang="zh-CN" sz="2800" dirty="0" smtClean="0"/>
          </a:p>
          <a:p>
            <a:r>
              <a:rPr lang="en-US" altLang="zh-CN" sz="2800" dirty="0" smtClean="0"/>
              <a:t>6</a:t>
            </a:r>
            <a:r>
              <a:rPr lang="zh-CN" altLang="en-US" sz="2800" dirty="0" smtClean="0"/>
              <a:t>个取值：</a:t>
            </a:r>
            <a:r>
              <a:rPr lang="en-US" altLang="zh-CN" sz="2800" dirty="0" smtClean="0"/>
              <a:t>6</a:t>
            </a:r>
            <a:r>
              <a:rPr lang="zh-CN" altLang="en-US" sz="2800" dirty="0" smtClean="0"/>
              <a:t>个可能的点数</a:t>
            </a:r>
            <a:endParaRPr lang="en-US" altLang="zh-CN" sz="2800" dirty="0" smtClean="0"/>
          </a:p>
          <a:p>
            <a:r>
              <a:rPr lang="zh-CN" altLang="en-US" sz="2800" dirty="0" smtClean="0">
                <a:solidFill>
                  <a:srgbClr val="C00000"/>
                </a:solidFill>
              </a:rPr>
              <a:t>问题是：评估“预测骰子点数的问题”的难度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4509120"/>
            <a:ext cx="3896287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22"/>
          <p:cNvSpPr txBox="1"/>
          <p:nvPr/>
        </p:nvSpPr>
        <p:spPr>
          <a:xfrm>
            <a:off x="3949792" y="4263479"/>
            <a:ext cx="14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Case 1</a:t>
            </a:r>
            <a:r>
              <a:rPr lang="zh-CN" altLang="en-US" sz="2400" b="1" dirty="0" smtClean="0"/>
              <a:t>：</a:t>
            </a:r>
            <a:endParaRPr lang="zh-CN" altLang="en-US" b="1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47800" y="5733256"/>
            <a:ext cx="532470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3949792" y="5255042"/>
            <a:ext cx="14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Case 2</a:t>
            </a:r>
            <a:r>
              <a:rPr lang="zh-CN" altLang="en-US" sz="2400" b="1" dirty="0" smtClean="0"/>
              <a:t>：</a:t>
            </a:r>
            <a:endParaRPr lang="zh-CN" altLang="en-US" b="1" dirty="0"/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信息熵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评估预测“某支中超球队比赛胜负”问题的难度</a:t>
            </a:r>
          </a:p>
        </p:txBody>
      </p:sp>
      <p:sp>
        <p:nvSpPr>
          <p:cNvPr id="47110" name="AutoShape 6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112" name="AutoShape 8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923928" y="2024844"/>
            <a:ext cx="5220072" cy="108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随机变量：</a:t>
            </a:r>
            <a:r>
              <a:rPr lang="en-US" altLang="zh-CN" sz="2800" dirty="0" smtClean="0"/>
              <a:t>Y</a:t>
            </a:r>
            <a:r>
              <a:rPr lang="zh-CN" altLang="en-US" sz="2800" dirty="0" smtClean="0"/>
              <a:t>，离散型随机变量</a:t>
            </a:r>
            <a:endParaRPr lang="en-US" altLang="zh-CN" sz="2800" dirty="0" smtClean="0"/>
          </a:p>
          <a:p>
            <a:r>
              <a:rPr lang="en-US" altLang="zh-CN" sz="2800" dirty="0" smtClean="0"/>
              <a:t>3</a:t>
            </a:r>
            <a:r>
              <a:rPr lang="zh-CN" altLang="en-US" sz="2800" dirty="0" smtClean="0"/>
              <a:t>个取值：胜、平、负</a:t>
            </a:r>
            <a:endParaRPr lang="en-US" altLang="zh-CN" sz="2800" dirty="0" smtClean="0"/>
          </a:p>
        </p:txBody>
      </p:sp>
      <p:pic>
        <p:nvPicPr>
          <p:cNvPr id="3076" name="Picture 4" descr="http://pic.baike.soso.com/p/20130713/20130713085251-190925591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532" y="1808820"/>
            <a:ext cx="3432296" cy="2052228"/>
          </a:xfrm>
          <a:prstGeom prst="rect">
            <a:avLst/>
          </a:prstGeom>
          <a:noFill/>
        </p:spPr>
      </p:pic>
      <p:pic>
        <p:nvPicPr>
          <p:cNvPr id="3078" name="Picture 6" descr="http://www.ixueyi.com/GetImges/120001-123000/120652/20150309165701789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5556" y="3897052"/>
            <a:ext cx="2916324" cy="2824231"/>
          </a:xfrm>
          <a:prstGeom prst="rect">
            <a:avLst/>
          </a:prstGeom>
          <a:noFill/>
        </p:spPr>
      </p:pic>
      <p:pic>
        <p:nvPicPr>
          <p:cNvPr id="3080" name="Picture 8" descr="http://titanimg.titan24.com/cnsoccer/2010/03/31/8bc1a4f4d8_1270029807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71900" y="3789040"/>
            <a:ext cx="756084" cy="927710"/>
          </a:xfrm>
          <a:prstGeom prst="rect">
            <a:avLst/>
          </a:prstGeom>
          <a:noFill/>
        </p:spPr>
      </p:pic>
      <p:sp>
        <p:nvSpPr>
          <p:cNvPr id="3082" name="AutoShape 10" descr="http://img1.imgtn.bdimg.com/it/u=3308567978,3962543469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84" name="AutoShape 12" descr="http://img1.imgtn.bdimg.com/it/u=3308567978,3962543469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86" name="AutoShape 14" descr="http://img1.imgtn.bdimg.com/it/u=3308567978,3962543469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087" name="Picture 15" descr="C:\Users\Ping\Desktop\u=3308567978,3962543469&amp;fm=21&amp;gp=0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38365" y="5265204"/>
            <a:ext cx="1241647" cy="972108"/>
          </a:xfrm>
          <a:prstGeom prst="rect">
            <a:avLst/>
          </a:prstGeom>
          <a:noFill/>
        </p:spPr>
      </p:pic>
      <p:pic>
        <p:nvPicPr>
          <p:cNvPr id="3088" name="Picture 1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35996" y="3933056"/>
            <a:ext cx="4587104" cy="612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9" name="Picture 1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72000" y="5445224"/>
            <a:ext cx="4572000" cy="612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8405" y="5769260"/>
            <a:ext cx="5674035" cy="612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形式化定义：信息熵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度量“预测随机变量</a:t>
            </a:r>
            <a:r>
              <a:rPr lang="en-US" altLang="zh-CN" dirty="0" smtClean="0"/>
              <a:t>Y</a:t>
            </a:r>
            <a:r>
              <a:rPr lang="zh-CN" altLang="en-US" dirty="0" smtClean="0"/>
              <a:t>的取值”的难度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70C0"/>
                </a:solidFill>
              </a:rPr>
              <a:t>已知：随机变量</a:t>
            </a:r>
            <a:r>
              <a:rPr lang="en-US" altLang="zh-CN" dirty="0" smtClean="0">
                <a:solidFill>
                  <a:srgbClr val="0070C0"/>
                </a:solidFill>
              </a:rPr>
              <a:t>Y</a:t>
            </a:r>
            <a:r>
              <a:rPr lang="zh-CN" altLang="en-US" dirty="0" smtClean="0">
                <a:solidFill>
                  <a:srgbClr val="0070C0"/>
                </a:solidFill>
              </a:rPr>
              <a:t>的分布</a:t>
            </a:r>
            <a:r>
              <a:rPr lang="en-US" altLang="zh-CN" dirty="0" smtClean="0">
                <a:solidFill>
                  <a:srgbClr val="0070C0"/>
                </a:solidFill>
              </a:rPr>
              <a:t>P(Y)</a:t>
            </a:r>
          </a:p>
          <a:p>
            <a:pPr lvl="1"/>
            <a:r>
              <a:rPr lang="zh-CN" altLang="en-US" dirty="0" smtClean="0"/>
              <a:t>离散型随机变量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连续型随机变量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函数</a:t>
            </a:r>
            <a:r>
              <a:rPr lang="en-US" altLang="zh-CN" dirty="0" smtClean="0"/>
              <a:t>H</a:t>
            </a:r>
            <a:r>
              <a:rPr lang="zh-CN" altLang="en-US" dirty="0" smtClean="0"/>
              <a:t>需要满足的性质（考虑离散型随机变量的情况）</a:t>
            </a:r>
          </a:p>
        </p:txBody>
      </p:sp>
      <p:sp>
        <p:nvSpPr>
          <p:cNvPr id="47110" name="AutoShape 6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112" name="AutoShape 8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43708" y="3140968"/>
            <a:ext cx="5499354" cy="972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64919" y="4653136"/>
            <a:ext cx="3979389" cy="9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900100" y="4509120"/>
            <a:ext cx="1871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难度最高</a:t>
            </a:r>
            <a:r>
              <a:rPr lang="en-US" altLang="zh-CN" sz="2800" dirty="0" smtClean="0"/>
              <a:t>H(Y)</a:t>
            </a:r>
            <a:r>
              <a:rPr lang="zh-CN" altLang="en-US" sz="2800" dirty="0" smtClean="0"/>
              <a:t>最大</a:t>
            </a:r>
            <a:endParaRPr lang="en-US" altLang="zh-CN" sz="28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899592" y="5549982"/>
            <a:ext cx="1763688" cy="108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难度最低</a:t>
            </a:r>
            <a:endParaRPr lang="en-US" altLang="zh-CN" sz="2800" dirty="0" smtClean="0"/>
          </a:p>
          <a:p>
            <a:r>
              <a:rPr lang="en-US" altLang="zh-CN" sz="2800" dirty="0" smtClean="0"/>
              <a:t>H(Y)</a:t>
            </a:r>
            <a:r>
              <a:rPr lang="zh-CN" altLang="en-US" sz="2800" dirty="0" smtClean="0"/>
              <a:t>最小</a:t>
            </a:r>
            <a:endParaRPr lang="en-US" altLang="zh-CN" sz="2800" dirty="0" smtClean="0"/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物理意义与具体形式：信息熵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度量“预测随机变量</a:t>
            </a:r>
            <a:r>
              <a:rPr lang="en-US" altLang="zh-CN" dirty="0" smtClean="0"/>
              <a:t>Y</a:t>
            </a:r>
            <a:r>
              <a:rPr lang="zh-CN" altLang="en-US" dirty="0" smtClean="0"/>
              <a:t>的取值”的难度</a:t>
            </a:r>
            <a:endParaRPr lang="en-US" altLang="zh-CN" dirty="0" smtClean="0"/>
          </a:p>
          <a:p>
            <a:r>
              <a:rPr lang="zh-CN" altLang="en-US" dirty="0" smtClean="0"/>
              <a:t>度量“随机变量</a:t>
            </a:r>
            <a:r>
              <a:rPr lang="en-US" altLang="zh-CN" dirty="0" smtClean="0"/>
              <a:t>Y</a:t>
            </a:r>
            <a:r>
              <a:rPr lang="zh-CN" altLang="en-US" dirty="0" smtClean="0"/>
              <a:t>”的不确定性</a:t>
            </a:r>
            <a:endParaRPr lang="en-US" altLang="zh-CN" dirty="0" smtClean="0"/>
          </a:p>
          <a:p>
            <a:r>
              <a:rPr lang="en-US" altLang="zh-CN" dirty="0" smtClean="0"/>
              <a:t>H(Y)</a:t>
            </a:r>
            <a:r>
              <a:rPr lang="zh-CN" altLang="en-US" dirty="0" smtClean="0"/>
              <a:t>越大，</a:t>
            </a:r>
            <a:r>
              <a:rPr lang="zh-CN" altLang="en-US" dirty="0" smtClean="0">
                <a:solidFill>
                  <a:schemeClr val="accent2"/>
                </a:solidFill>
              </a:rPr>
              <a:t>预测的难度</a:t>
            </a:r>
            <a:r>
              <a:rPr lang="zh-CN" altLang="en-US" dirty="0" smtClean="0"/>
              <a:t>越大，</a:t>
            </a:r>
            <a:r>
              <a:rPr lang="zh-CN" altLang="en-US" dirty="0" smtClean="0">
                <a:solidFill>
                  <a:schemeClr val="accent2"/>
                </a:solidFill>
              </a:rPr>
              <a:t>系统的不确定性</a:t>
            </a:r>
            <a:r>
              <a:rPr lang="zh-CN" altLang="en-US" dirty="0" smtClean="0"/>
              <a:t>越高</a:t>
            </a:r>
            <a:endParaRPr lang="en-US" altLang="zh-CN" dirty="0" smtClean="0"/>
          </a:p>
        </p:txBody>
      </p:sp>
      <p:sp>
        <p:nvSpPr>
          <p:cNvPr id="47110" name="AutoShape 6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112" name="AutoShape 8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960948"/>
            <a:ext cx="7668852" cy="3326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0" y="6474822"/>
            <a:ext cx="88564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eaLnBrk="1" hangingPunct="1">
              <a:defRPr/>
            </a:pPr>
            <a:r>
              <a:rPr lang="en-US" altLang="zh-CN" sz="1600" dirty="0" smtClean="0">
                <a:latin typeface="Times New Roman" pitchFamily="18" charset="0"/>
                <a:ea typeface="宋体" pitchFamily="2" charset="-122"/>
              </a:rPr>
              <a:t>Ping Luo, et al.: On Defining Partition Entropy by Inequalities. IEEE Trans. Information Theory, 2007</a:t>
            </a:r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香农信息熵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47110" name="AutoShape 6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112" name="AutoShape 8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88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71700" y="1304764"/>
            <a:ext cx="4891143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52" name="Picture 4" descr="shannon entropy 的图像结果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8382" y="2708920"/>
            <a:ext cx="6009942" cy="4005064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686800" cy="1143000"/>
          </a:xfrm>
        </p:spPr>
        <p:txBody>
          <a:bodyPr/>
          <a:lstStyle/>
          <a:p>
            <a:pPr algn="l"/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条件信息熵（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Conditional Entropy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Y</a:t>
            </a:r>
            <a:r>
              <a:rPr lang="zh-CN" altLang="en-US" dirty="0" smtClean="0"/>
              <a:t>：需要预测的随机变量</a:t>
            </a:r>
            <a:endParaRPr lang="en-US" altLang="zh-CN" dirty="0" smtClean="0"/>
          </a:p>
          <a:p>
            <a:r>
              <a:rPr lang="en-US" altLang="zh-CN" dirty="0" smtClean="0"/>
              <a:t>X</a:t>
            </a:r>
            <a:r>
              <a:rPr lang="zh-CN" altLang="en-US" dirty="0" smtClean="0"/>
              <a:t>：作为预测条件的随机变量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考虑离散型随机变量的情况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例如：</a:t>
            </a:r>
            <a:r>
              <a:rPr lang="en-US" altLang="zh-CN" dirty="0" smtClean="0"/>
              <a:t>X</a:t>
            </a:r>
            <a:r>
              <a:rPr lang="zh-CN" altLang="en-US" dirty="0" smtClean="0"/>
              <a:t>代表“主客场”，有“主场”和“客场”两种选者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度量：在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的条件下，预测</a:t>
            </a:r>
            <a:r>
              <a:rPr lang="en-US" altLang="zh-CN" dirty="0" smtClean="0"/>
              <a:t>Y</a:t>
            </a:r>
            <a:r>
              <a:rPr lang="zh-CN" altLang="en-US" dirty="0" smtClean="0"/>
              <a:t>的难度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例如：在“主客场”已知的前提下，度量预测“胜负平”的难度</a:t>
            </a:r>
            <a:endParaRPr lang="en-US" altLang="zh-CN" dirty="0" smtClean="0"/>
          </a:p>
        </p:txBody>
      </p:sp>
      <p:sp>
        <p:nvSpPr>
          <p:cNvPr id="47110" name="AutoShape 6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112" name="AutoShape 8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r="http://schemas.openxmlformats.org/officeDocument/2006/relationships" xmlns:p="http://schemas.openxmlformats.org/presentationml/2006/main"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PMingLiU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PMingLiU" pitchFamily="18" charset="-12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18045</TotalTime>
  <Words>1112</Words>
  <Application>Microsoft Office PowerPoint</Application>
  <PresentationFormat>全屏显示(4:3)</PresentationFormat>
  <Paragraphs>380</Paragraphs>
  <Slides>25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PMingLiU</vt:lpstr>
      <vt:lpstr>方正姚体</vt:lpstr>
      <vt:lpstr>仿宋_GB2312</vt:lpstr>
      <vt:lpstr>宋体</vt:lpstr>
      <vt:lpstr>微软雅黑</vt:lpstr>
      <vt:lpstr>幼圆</vt:lpstr>
      <vt:lpstr>Arial</vt:lpstr>
      <vt:lpstr>Times New Roman</vt:lpstr>
      <vt:lpstr>默认设计模板</vt:lpstr>
      <vt:lpstr>课程专题一：单变量学习</vt:lpstr>
      <vt:lpstr>课程专题一：单变量学习</vt:lpstr>
      <vt:lpstr>从信息熵到决策树</vt:lpstr>
      <vt:lpstr>信息熵（Entropy）</vt:lpstr>
      <vt:lpstr>信息熵</vt:lpstr>
      <vt:lpstr>形式化定义：信息熵</vt:lpstr>
      <vt:lpstr>物理意义与具体形式：信息熵</vt:lpstr>
      <vt:lpstr>香农信息熵</vt:lpstr>
      <vt:lpstr>条件信息熵（Conditional Entropy）</vt:lpstr>
      <vt:lpstr>条件信息熵</vt:lpstr>
      <vt:lpstr>形式化定义：条件信息熵</vt:lpstr>
      <vt:lpstr>决策树：条件信息熵的应用</vt:lpstr>
      <vt:lpstr>决策树：条件信息熵的应用</vt:lpstr>
      <vt:lpstr>决策树：示例</vt:lpstr>
      <vt:lpstr>决策树：构造</vt:lpstr>
      <vt:lpstr>决策树：构造</vt:lpstr>
      <vt:lpstr>决策树：构造</vt:lpstr>
      <vt:lpstr>决策树：构造</vt:lpstr>
      <vt:lpstr>决策树：构造</vt:lpstr>
      <vt:lpstr>决策树：其它问题</vt:lpstr>
      <vt:lpstr>小结：决策树</vt:lpstr>
      <vt:lpstr>小结：决策树</vt:lpstr>
      <vt:lpstr>小结：决策树</vt:lpstr>
      <vt:lpstr>小结：决策树</vt:lpstr>
      <vt:lpstr>小结</vt:lpstr>
    </vt:vector>
  </TitlesOfParts>
  <Company>cnu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qiaoqiao</dc:creator>
  <cp:lastModifiedBy>Ping</cp:lastModifiedBy>
  <cp:revision>847</cp:revision>
  <dcterms:created xsi:type="dcterms:W3CDTF">2004-06-26T11:25:06Z</dcterms:created>
  <dcterms:modified xsi:type="dcterms:W3CDTF">2017-11-09T02:47:41Z</dcterms:modified>
</cp:coreProperties>
</file>